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996633"/>
    <a:srgbClr val="FFFF99"/>
    <a:srgbClr val="FFFFCC"/>
    <a:srgbClr val="FFCC00"/>
    <a:srgbClr val="FFFF00"/>
    <a:srgbClr val="A1C6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44" y="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65DF-6F99-5D70-3E8E-19A2D9C21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BB555A-D042-7A13-68C7-8B99C8334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77DDA-8099-EBBB-A402-9407BB090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F4250-1675-6F43-52C8-8642990F8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46B81-28D3-D668-DF96-53FFEAA7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D587E-BEEB-44C7-8BAB-D054F04C2E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43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9DD51-12AA-BA79-1A39-38AEDD25B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22A76F-8EA9-E5D7-DA06-F6A9A234EC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FE9C6-AD31-752E-6549-6045A5C35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49752-7A0F-1942-562C-1772A385E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EB61C-E7B1-91CA-1A66-660D96922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0ACDC-C3A2-4820-B38A-C9BA2BE26E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090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ECE93C-0528-BE73-7C9C-940707ABBD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3D240E-BD4B-9036-B48F-AB53090CC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32BAA-3E23-C96F-28BC-97F965B0A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D7D26-76C6-EDC1-A1A4-3C72D8319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012C4-16BD-5399-D75A-805407336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A66BF-26DB-4B7A-9975-A4FCEB4B9F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576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4C7A0-FDF9-7D57-8716-44F3C6A7F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11C6722E-2494-71DC-E536-70425871F91F}"/>
              </a:ext>
            </a:extLst>
          </p:cNvPr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1A943-D8AA-3D22-5EAB-A5C8988C84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94792-7D07-33FC-1F8A-3F1D2F019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B1972-B5F1-0A5A-5452-453DC411E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AE705A0-1233-48CD-BA02-A40871EE98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68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65AF9-2F69-D485-E819-A58866941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68B71-BFA7-93D8-D011-80F3A2625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EB8A4-D3E2-D236-AD0F-F0F6BE95F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B6DA-3635-7965-01C0-ADE00A320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FC82D-E639-28B3-E617-C26FFABD1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9DCE2-EE6D-4C6F-BC58-9FE049A70C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2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8319E-1345-290E-F3F5-08250DCD2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25BF0D-B135-940B-7BC9-397AD141F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BDB7A-4621-3D84-E259-695A71103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AD1BD-478C-DF63-85C4-2092CB838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B6437-8C2C-AFE5-8B1A-52C3DA5B5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BA44C-7CD7-40D5-8452-66881E839F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52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FC51C-C0D4-0E2E-4762-E402647A9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CBFB9-E262-2594-2A89-4890402944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62DACA-7C59-A31D-7651-CABC768214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556A0-F474-DA34-20E5-E15F53B4F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98742-6297-985D-E981-3A2A0084A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5FF74-E067-667B-6DDF-63F6EF19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48464-E3DF-4862-9D6F-A86E6EFD59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1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F4A20-F429-C584-89A6-0E8754B47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6A7F7-C2FF-D894-3452-C93F8E035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78EBD0-EE3F-1CCF-F136-BCE359356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2925D9-C38D-2FC3-92CA-760C9A168D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D0BE60-8EF6-05A9-5315-7DAD35EC31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D289FD-AB8A-A6EF-9CB8-6AA2E7987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50701C-8C97-21C5-2B11-E8D84B76B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9DF33F-24B0-047C-F1EC-48CFB601A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1D723-F494-4119-A521-4E5BB0974C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19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B0645-FAAA-D98C-7144-AF8053D8A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AFFAC7-1AC7-3228-9357-4717ADBBF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6FEE51-EE05-CBCC-6A43-C0378BB7D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03C699-D404-66AF-1431-9FFA404FE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90BDB-6002-4BCF-BFB4-FC1731E709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68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C974B9-957C-A1F6-83CD-B8954E9A7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233C3A-4843-A6D6-52CF-EFCD29CFB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330914-84CF-704B-A2FE-E379A4FCC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82B05-2036-48BB-B1E5-3B480C946C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0A59D-008B-9F8B-466A-F7BD13EEF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F33AE-43C0-7C19-A9C1-C1C0D2E61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D08A34-3E5B-D564-83CB-9F539608A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2E5F2-4209-A0B5-E157-6F1F5F419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B5508-6255-5F84-DA9B-0888A1991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4F4FF0-F562-7C0B-662D-B9843C413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55550-A0FF-4A8E-AE03-42C8D56D1F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64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2C194-4634-7B3D-48C3-1F26929AB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D92A0D-C2A3-5E72-3821-847511B074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064A82-8EC3-BE67-8209-94D7086BC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72977-F220-A32E-2420-AE5605FFF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A91246-8352-9B12-85AC-6854700E0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B464D2-DE16-E1DB-996B-99242ABAE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2BC8E-278F-42F1-87C7-5446361BB8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41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C6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B7B3BE2-6CD3-4C71-AD39-E891BEB989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28D0A9E-CCC3-2EA5-8B0C-9B3C44827A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E2775B1-A703-F452-F4FB-11C03F762AE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02EC52D-BCFC-B034-B83D-8CC31FBF254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5F92E16-F683-90F1-4D57-FAB3523CAC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BE03BF-5DB4-4547-9A8D-2A3BDCD6AB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>
            <a:extLst>
              <a:ext uri="{FF2B5EF4-FFF2-40B4-BE49-F238E27FC236}">
                <a16:creationId xmlns:a16="http://schemas.microsoft.com/office/drawing/2014/main" id="{5168CD86-7DB1-3068-1659-37B2FA8476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3581400"/>
          </a:xfrm>
        </p:spPr>
        <p:txBody>
          <a:bodyPr/>
          <a:lstStyle/>
          <a:p>
            <a:r>
              <a:rPr lang="en-US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College Education in Decline</a:t>
            </a:r>
            <a:br>
              <a:rPr lang="en-US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br>
              <a:rPr lang="en-US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6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(Federated States of Micronesia,</a:t>
            </a:r>
            <a:br>
              <a:rPr lang="en-US" altLang="en-US" sz="36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6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Palau, and Marshall Islands)</a:t>
            </a:r>
            <a:endParaRPr lang="en-US" altLang="en-US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180CBCC2-7E85-391E-7EA3-34B3F49748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Students Headed Abroad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1E611C49-98FB-56B7-0DE2-40BD39EACC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			  50-60% high school graduates</a:t>
            </a:r>
          </a:p>
          <a:p>
            <a:pPr>
              <a:buFontTx/>
              <a:buNone/>
            </a:pPr>
            <a:r>
              <a:rPr lang="en-US" altLang="en-US"/>
              <a:t>					to college	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/>
              <a:t>			   	 7% high school graduates</a:t>
            </a:r>
          </a:p>
          <a:p>
            <a:pPr>
              <a:buFontTx/>
              <a:buNone/>
            </a:pPr>
            <a:r>
              <a:rPr lang="en-US" altLang="en-US"/>
              <a:t>					 directly to US college</a:t>
            </a:r>
          </a:p>
          <a:p>
            <a:pPr>
              <a:buFontTx/>
              <a:buNone/>
            </a:pPr>
            <a:r>
              <a:rPr lang="en-US" altLang="en-US"/>
              <a:t>			      </a:t>
            </a:r>
            <a:r>
              <a:rPr lang="en-US" altLang="en-US">
                <a:solidFill>
                  <a:schemeClr val="bg1"/>
                </a:solidFill>
              </a:rPr>
              <a:t>+</a:t>
            </a:r>
            <a:r>
              <a:rPr lang="en-US" altLang="en-US"/>
              <a:t> 5% after AA to US college </a:t>
            </a:r>
          </a:p>
          <a:p>
            <a:pPr>
              <a:buFontTx/>
              <a:buNone/>
            </a:pPr>
            <a:r>
              <a:rPr lang="en-US" altLang="en-US"/>
              <a:t>				12% total to US college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58792F60-412F-4777-DD98-82ADF8718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 b="1">
                <a:solidFill>
                  <a:srgbClr val="996633"/>
                </a:solidFill>
              </a:rPr>
              <a:t>1977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12314EF3-A59F-7DCC-736D-43433A7E5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429000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 b="1">
                <a:solidFill>
                  <a:srgbClr val="996633"/>
                </a:solidFill>
              </a:rPr>
              <a:t>2007</a:t>
            </a:r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77ACD99D-1772-01FC-92AA-224B49E0A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029200"/>
            <a:ext cx="5029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93F1FB83-AA5E-9E4E-C91B-15C66556B5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College Picture Today</a:t>
            </a:r>
            <a:br>
              <a:rPr lang="en-US" alt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Path from High School to College</a:t>
            </a:r>
            <a:endParaRPr lang="en-US" altLang="en-US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6226B50C-8BAE-10CD-7057-C5A71B9DD27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7244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>
                <a:solidFill>
                  <a:srgbClr val="993300"/>
                </a:solidFill>
                <a:latin typeface="Copperplate Gothic Bold" panose="020E0705020206020404" pitchFamily="34" charset="0"/>
              </a:rPr>
              <a:t>2,700</a:t>
            </a:r>
            <a:r>
              <a:rPr lang="en-US" altLang="en-US" sz="2400"/>
              <a:t> high school grads</a:t>
            </a:r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			local college</a:t>
            </a:r>
          </a:p>
          <a:p>
            <a:pPr>
              <a:buFontTx/>
              <a:buNone/>
            </a:pPr>
            <a:r>
              <a:rPr lang="en-US" altLang="en-US" sz="2400"/>
              <a:t>			   </a:t>
            </a:r>
            <a:r>
              <a:rPr lang="en-US" altLang="en-US" sz="2400">
                <a:solidFill>
                  <a:srgbClr val="993300"/>
                </a:solidFill>
                <a:latin typeface="Copperplate Gothic Bold" panose="020E0705020206020404" pitchFamily="34" charset="0"/>
              </a:rPr>
              <a:t>(2,000)</a:t>
            </a:r>
          </a:p>
          <a:p>
            <a:pPr>
              <a:buFontTx/>
              <a:buNone/>
            </a:pPr>
            <a:r>
              <a:rPr lang="en-US" altLang="en-US" sz="2400"/>
              <a:t>			</a:t>
            </a:r>
          </a:p>
          <a:p>
            <a:pPr>
              <a:buFontTx/>
              <a:buNone/>
            </a:pPr>
            <a:r>
              <a:rPr lang="en-US" altLang="en-US" sz="2400"/>
              <a:t>				AA degree</a:t>
            </a:r>
          </a:p>
          <a:p>
            <a:pPr>
              <a:buFontTx/>
              <a:buNone/>
            </a:pPr>
            <a:r>
              <a:rPr lang="en-US" altLang="en-US" sz="2400"/>
              <a:t>					</a:t>
            </a:r>
            <a:r>
              <a:rPr lang="en-US" altLang="en-US" sz="2400">
                <a:solidFill>
                  <a:srgbClr val="993300"/>
                </a:solidFill>
                <a:latin typeface="Copperplate Gothic Bold" panose="020E0705020206020404" pitchFamily="34" charset="0"/>
              </a:rPr>
              <a:t>(300)</a:t>
            </a:r>
          </a:p>
          <a:p>
            <a:pPr>
              <a:buFontTx/>
              <a:buNone/>
            </a:pPr>
            <a:r>
              <a:rPr lang="en-US" altLang="en-US" sz="2400"/>
              <a:t>					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2C109247-F013-D81C-3436-B781529D9B4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486400" y="1600200"/>
            <a:ext cx="3505200" cy="4572000"/>
          </a:xfrm>
        </p:spPr>
        <p:txBody>
          <a:bodyPr/>
          <a:lstStyle/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	to 4-year college</a:t>
            </a:r>
          </a:p>
          <a:p>
            <a:pPr>
              <a:buFontTx/>
              <a:buNone/>
            </a:pPr>
            <a:r>
              <a:rPr lang="en-US" altLang="en-US" sz="2400"/>
              <a:t>			</a:t>
            </a:r>
            <a:r>
              <a:rPr lang="en-US" altLang="en-US" sz="2400">
                <a:solidFill>
                  <a:srgbClr val="993300"/>
                </a:solidFill>
                <a:latin typeface="Copperplate Gothic Bold" panose="020E0705020206020404" pitchFamily="34" charset="0"/>
              </a:rPr>
              <a:t>(200)</a:t>
            </a:r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	continue at 4-year college  	</a:t>
            </a:r>
            <a:r>
              <a:rPr lang="en-US" altLang="en-US" sz="2400">
                <a:solidFill>
                  <a:srgbClr val="993300"/>
                </a:solidFill>
                <a:latin typeface="Copperplate Gothic Bold" panose="020E0705020206020404" pitchFamily="34" charset="0"/>
              </a:rPr>
              <a:t>(150)</a:t>
            </a:r>
          </a:p>
        </p:txBody>
      </p:sp>
      <p:sp>
        <p:nvSpPr>
          <p:cNvPr id="11273" name="AutoShape 9">
            <a:extLst>
              <a:ext uri="{FF2B5EF4-FFF2-40B4-BE49-F238E27FC236}">
                <a16:creationId xmlns:a16="http://schemas.microsoft.com/office/drawing/2014/main" id="{B4F36027-FAA1-91BA-6501-E15F12022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09800"/>
            <a:ext cx="533400" cy="533400"/>
          </a:xfrm>
          <a:prstGeom prst="curvedRightArrow">
            <a:avLst>
              <a:gd name="adj1" fmla="val 20000"/>
              <a:gd name="adj2" fmla="val 4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AutoShape 10">
            <a:extLst>
              <a:ext uri="{FF2B5EF4-FFF2-40B4-BE49-F238E27FC236}">
                <a16:creationId xmlns:a16="http://schemas.microsoft.com/office/drawing/2014/main" id="{65F64116-E426-03F6-13F2-E647A14F2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09800"/>
            <a:ext cx="533400" cy="533400"/>
          </a:xfrm>
          <a:prstGeom prst="curvedRightArrow">
            <a:avLst>
              <a:gd name="adj1" fmla="val 19759"/>
              <a:gd name="adj2" fmla="val 4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AutoShape 11">
            <a:extLst>
              <a:ext uri="{FF2B5EF4-FFF2-40B4-BE49-F238E27FC236}">
                <a16:creationId xmlns:a16="http://schemas.microsoft.com/office/drawing/2014/main" id="{5F5A51E7-83ED-F511-E31F-7544F7A88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733800"/>
            <a:ext cx="533400" cy="533400"/>
          </a:xfrm>
          <a:prstGeom prst="curvedRightArrow">
            <a:avLst>
              <a:gd name="adj1" fmla="val 19759"/>
              <a:gd name="adj2" fmla="val 4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AutoShape 12">
            <a:extLst>
              <a:ext uri="{FF2B5EF4-FFF2-40B4-BE49-F238E27FC236}">
                <a16:creationId xmlns:a16="http://schemas.microsoft.com/office/drawing/2014/main" id="{012F2C6B-6BF7-A0FC-8FDD-0532542E4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953000"/>
            <a:ext cx="533400" cy="533400"/>
          </a:xfrm>
          <a:prstGeom prst="curvedRightArrow">
            <a:avLst>
              <a:gd name="adj1" fmla="val 19759"/>
              <a:gd name="adj2" fmla="val 4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AutoShape 13">
            <a:extLst>
              <a:ext uri="{FF2B5EF4-FFF2-40B4-BE49-F238E27FC236}">
                <a16:creationId xmlns:a16="http://schemas.microsoft.com/office/drawing/2014/main" id="{D268BB37-2730-B01C-6874-512259913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2098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F49C105-76DB-F6D3-9F83-9462C5EDD9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Distance Education</a:t>
            </a:r>
            <a:br>
              <a:rPr lang="en-US" alt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(SDSU Degrees since 2000)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CF3B7B8-08FF-8194-A0B8-97B095D6CE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2133600"/>
            <a:ext cx="6705600" cy="39925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latin typeface="Franklin Gothic Medium" panose="020B0603020102020204" pitchFamily="34" charset="0"/>
              </a:rPr>
              <a:t>70 completed in past six years	</a:t>
            </a:r>
          </a:p>
          <a:p>
            <a:pPr>
              <a:buFontTx/>
              <a:buNone/>
            </a:pPr>
            <a:r>
              <a:rPr lang="en-US" altLang="en-US">
                <a:latin typeface="Franklin Gothic Medium" panose="020B0603020102020204" pitchFamily="34" charset="0"/>
              </a:rPr>
              <a:t>		10 doctorates</a:t>
            </a:r>
          </a:p>
          <a:p>
            <a:pPr>
              <a:buFontTx/>
              <a:buNone/>
            </a:pPr>
            <a:r>
              <a:rPr lang="en-US" altLang="en-US">
                <a:latin typeface="Franklin Gothic Medium" panose="020B0603020102020204" pitchFamily="34" charset="0"/>
              </a:rPr>
              <a:t>		44 masters degrees</a:t>
            </a:r>
          </a:p>
          <a:p>
            <a:pPr>
              <a:buFontTx/>
              <a:buNone/>
            </a:pPr>
            <a:r>
              <a:rPr lang="en-US" altLang="en-US">
                <a:latin typeface="Franklin Gothic Medium" panose="020B0603020102020204" pitchFamily="34" charset="0"/>
              </a:rPr>
              <a:t>		20 bachelor degrees</a:t>
            </a:r>
          </a:p>
          <a:p>
            <a:pPr>
              <a:buFontTx/>
              <a:buNone/>
            </a:pPr>
            <a:endParaRPr lang="en-US" altLang="en-US">
              <a:latin typeface="Franklin Gothic Medium" panose="020B0603020102020204" pitchFamily="34" charset="0"/>
            </a:endParaRPr>
          </a:p>
          <a:p>
            <a:pPr>
              <a:buFontTx/>
              <a:buNone/>
            </a:pPr>
            <a:r>
              <a:rPr lang="en-US" altLang="en-US">
                <a:latin typeface="Franklin Gothic Medium" panose="020B0603020102020204" pitchFamily="34" charset="0"/>
              </a:rPr>
              <a:t>70 now taking degree programs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>
            <a:extLst>
              <a:ext uri="{FF2B5EF4-FFF2-40B4-BE49-F238E27FC236}">
                <a16:creationId xmlns:a16="http://schemas.microsoft.com/office/drawing/2014/main" id="{99D50794-63D1-C26B-6BA7-D90A89216A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Micronesian Emigrants</a:t>
            </a:r>
          </a:p>
        </p:txBody>
      </p:sp>
      <p:graphicFrame>
        <p:nvGraphicFramePr>
          <p:cNvPr id="14342" name="Object 6">
            <a:extLst>
              <a:ext uri="{FF2B5EF4-FFF2-40B4-BE49-F238E27FC236}">
                <a16:creationId xmlns:a16="http://schemas.microsoft.com/office/drawing/2014/main" id="{754B232F-F0DE-6E41-854D-6A4A7D2A735D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457200" y="1371600"/>
          <a:ext cx="80772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359122" imgH="5120712" progId="MSGraph.Chart.8">
                  <p:embed followColorScheme="full"/>
                </p:oleObj>
              </mc:Choice>
              <mc:Fallback>
                <p:oleObj name="Chart" r:id="rId2" imgW="8359122" imgH="5120712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80772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190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Copperplate Gothic Bold</vt:lpstr>
      <vt:lpstr>Franklin Gothic Medium</vt:lpstr>
      <vt:lpstr>Default Design</vt:lpstr>
      <vt:lpstr>Microsoft Graph Chart</vt:lpstr>
      <vt:lpstr>College Education in Decline  (Federated States of Micronesia, Palau, and Marshall Islands)</vt:lpstr>
      <vt:lpstr>Students Headed Abroad</vt:lpstr>
      <vt:lpstr>The College Picture Today The Path from High School to College</vt:lpstr>
      <vt:lpstr>Distance Education (SDSU Degrees since 2000)</vt:lpstr>
      <vt:lpstr>Micronesian Emigrants</vt:lpstr>
    </vt:vector>
  </TitlesOfParts>
  <Company>Micronesian Seminar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Education in Decline  (Federated States of Micronesia, Palau, and Marshall Islands)</dc:title>
  <dc:creator>Rev. Francis X. Hezel, SJ</dc:creator>
  <cp:lastModifiedBy>Thomas Frink, SJ</cp:lastModifiedBy>
  <cp:revision>4</cp:revision>
  <dcterms:created xsi:type="dcterms:W3CDTF">2007-07-27T03:57:04Z</dcterms:created>
  <dcterms:modified xsi:type="dcterms:W3CDTF">2023-05-14T22:12:59Z</dcterms:modified>
</cp:coreProperties>
</file>