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72" r:id="rId17"/>
    <p:sldId id="273" r:id="rId18"/>
    <p:sldId id="274" r:id="rId19"/>
    <p:sldId id="271" r:id="rId20"/>
    <p:sldId id="275" r:id="rId21"/>
    <p:sldId id="277" r:id="rId22"/>
    <p:sldId id="278" r:id="rId23"/>
    <p:sldId id="279" r:id="rId24"/>
    <p:sldId id="280" r:id="rId25"/>
    <p:sldId id="276" r:id="rId26"/>
    <p:sldId id="281" r:id="rId27"/>
    <p:sldId id="282" r:id="rId28"/>
    <p:sldId id="283" r:id="rId29"/>
    <p:sldId id="284" r:id="rId30"/>
    <p:sldId id="285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93" r:id="rId39"/>
    <p:sldId id="300" r:id="rId40"/>
    <p:sldId id="301" r:id="rId41"/>
    <p:sldId id="296" r:id="rId42"/>
    <p:sldId id="303" r:id="rId43"/>
    <p:sldId id="304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286" r:id="rId66"/>
    <p:sldId id="287" r:id="rId67"/>
    <p:sldId id="288" r:id="rId68"/>
    <p:sldId id="290" r:id="rId69"/>
    <p:sldId id="333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CC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7" d="100"/>
          <a:sy n="57" d="100"/>
        </p:scale>
        <p:origin x="8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3.xml"/><Relationship Id="rId2" Type="http://schemas.openxmlformats.org/officeDocument/2006/relationships/slide" Target="slides/slide31.xml"/><Relationship Id="rId1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B3DE3-1E9B-4F09-726C-1623B6416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4358DC-2F7D-F755-44F8-B53563854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D315D-F7E0-B77B-FCEB-A39FE0659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34E5-D902-4253-9E58-75EA29F78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1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73AAE-562F-F94B-9F5E-6041401D5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9C3EF-A64F-4482-60A7-B3B2A0747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908F17-6144-316B-B00A-423EC7FAE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596E-8295-4C78-AA43-10939A6B3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3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2ACB97-BF30-38A6-BFF2-AC30039C3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6ABBB-0F28-7D53-D7D1-A8F7A4193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DF06B-40D4-F4A6-C204-6FFB041F9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FFCF-7098-4D89-A779-A0FD77D97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41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2C56FF-789F-CBE2-01C5-F0B463AC5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B06DE-C20F-A023-84CA-288067C4D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9C6AE4-8D02-F31C-ECED-C476D9971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E39D-603D-4041-A829-F6C7BEB02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5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BA5D1A-0957-1D61-07CB-A612B1DC0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8F6B38-4858-7305-72BF-4C5A34746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6E80A0-E3FE-09A6-1A1C-9873D468B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E4F1-2D03-4D76-AD31-C5FDC5618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95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F02C39-B64B-262B-6A06-AF1A63159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1C462-0EB7-3D33-39EE-813A0F9F0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C6F01-49FF-AEA4-96DA-8C779306A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1250-1587-40E4-8778-142241A9E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9DA3D7-8887-F80A-B202-B4EEEBF3A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E7064-1530-C1D8-2A47-3CC92BF91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DAA4C2-06FB-BA68-E30E-7A1059419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10E7E-3622-44A7-8A08-FA2121F58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7440B3-BAF4-89B4-9768-555CDC4CB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CCE60-9BEF-6AD1-60AA-5A22A41BF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2742B4-8020-A3FC-4EAF-E6C8BFC79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6633-D4B2-48A6-9535-6A886BD97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51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94C4C-0369-E020-EC6A-DD3D643A3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F3C0B-FAF7-4BEE-5A44-34FEF56B2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053A0-D1FD-C9C3-73E3-2D477886B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BFFD-7F16-4A49-9EC8-B1CC9C0AD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6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73D2BD-BA62-8EE3-1BB9-BD037D804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B934C5-962C-4240-4B38-248440167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571700-EE92-1AC3-9ED6-1A10F8A85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7B84-57D7-497E-9A6E-A6BE7BDA1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0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658B3E-D65C-D785-CA9F-EBE41C404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6ADB3C-9456-4A42-5790-BEFBA081C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3955FE-FC36-D091-37BF-2AAB3ED1B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A8C0-6A19-40C5-8E32-C3BD63A42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2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E6D827-7105-8EDF-44A1-2F7F4A1CA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B92635-0FAB-0B7E-6824-065FE499D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7CCEDE-42E9-4782-7593-5A23BF951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9155-0038-4903-974A-8B10B8D18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4A7D8A-D9DB-19F1-6CF2-46A2775C9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2E9DD-4666-17D1-EE0D-7DCE6A7B4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B9830B-1B23-9E8A-1EF8-F15F44159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2E9C-4974-4902-A3FB-470383503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6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07553-1641-1B53-7E31-099E0AFC9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B425F-D196-4254-678B-A27C1CF89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1FAA1-4772-E749-09AC-188FD7B2F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2E7A-5800-4D88-9FE1-3AB077CAA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67CB90-0C30-5A01-AD2C-A0E6C1042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8D7479-51AA-AD8D-977B-FEE236575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822162-AC67-80E6-F465-39CF6CBEB7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5F9FBE-BE6B-7A1E-4BD6-C3523B1A74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724E6E-3436-D101-E46E-81C45A584D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2BF2642-A256-43E7-A262-E5E5511D1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4326443-F9FA-F98A-70EC-10D9402C0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057400"/>
          </a:xfrm>
        </p:spPr>
        <p:txBody>
          <a:bodyPr anchor="ctr"/>
          <a:lstStyle/>
          <a:p>
            <a:pPr eaLnBrk="1" hangingPunct="1"/>
            <a:r>
              <a:rPr lang="en-US" altLang="en-US" sz="4800">
                <a:solidFill>
                  <a:srgbClr val="FFCC00"/>
                </a:solidFill>
                <a:latin typeface="Arial Black" panose="020B0A04020102020204" pitchFamily="34" charset="0"/>
              </a:rPr>
              <a:t>THE MICRONESIAN MILIEU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63FB2F-A71B-5C9F-6A43-CF79D88833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FFFF00"/>
                </a:solidFill>
                <a:latin typeface="Arial" panose="020B0604020202020204" pitchFamily="34" charset="0"/>
              </a:rPr>
              <a:t>Myths and Facts</a:t>
            </a:r>
          </a:p>
          <a:p>
            <a:pPr eaLnBrk="1" hangingPunct="1"/>
            <a:r>
              <a:rPr lang="en-US" altLang="en-US" sz="4400" b="1">
                <a:solidFill>
                  <a:srgbClr val="FFFF00"/>
                </a:solidFill>
                <a:latin typeface="Arial" panose="020B0604020202020204" pitchFamily="34" charset="0"/>
              </a:rPr>
              <a:t>About Change Today</a:t>
            </a:r>
          </a:p>
          <a:p>
            <a:pPr eaLnBrk="1" hangingPunct="1"/>
            <a:endParaRPr lang="en-US" altLang="en-US" sz="4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DBEE2E-C924-8380-DD9F-83C5FCD22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  <a:latin typeface="Arial" panose="020B0604020202020204" pitchFamily="34" charset="0"/>
              </a:rPr>
              <a:t>FSM Jobs: 1994-2000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BD93102-0265-FA0B-55E6-4F1F812F69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Total Population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1994 jobs:  15,791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2000 jobs:  14,943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Job loss:   848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		 or 5%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9051008-93BA-E71C-344C-3F33759FAF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Foreign Population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1994 jobs:    1,744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2000 jobs:    1,346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Job loss:   398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		 or 23%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ECE7F3A-3C1F-5B3D-6377-926125D5D1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#3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DC70920-7781-0518-AB1D-B9BE4C6F27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The Brain Drain</a:t>
            </a:r>
          </a:p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In Micronesia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A925662-D638-8F4A-99B3-361C63F79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  <a:t>High School Diploma: </a:t>
            </a:r>
            <a:b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rgbClr val="FFCC00"/>
                </a:solidFill>
                <a:latin typeface="Arial" panose="020B0604020202020204" pitchFamily="34" charset="0"/>
              </a:rPr>
              <a:t>Percentage at home and abroad</a:t>
            </a: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EF7D2620-7178-9DC6-D8FC-776F9AD00476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412750" y="1665288"/>
          <a:ext cx="8031163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30103" imgH="4801005" progId="MSGraph.Chart.8">
                  <p:embed followColorScheme="full"/>
                </p:oleObj>
              </mc:Choice>
              <mc:Fallback>
                <p:oleObj name="Chart" r:id="rId2" imgW="8030103" imgH="480100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665288"/>
                        <a:ext cx="8031163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915FB25-EB2F-B966-5702-3A0E58595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  <a:t>College  Degrees: </a:t>
            </a:r>
            <a:b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rgbClr val="FFCC00"/>
                </a:solidFill>
                <a:latin typeface="Arial" panose="020B0604020202020204" pitchFamily="34" charset="0"/>
              </a:rPr>
              <a:t>Percentage at home and abroad</a:t>
            </a:r>
            <a:endParaRPr lang="en-US" altLang="en-US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689BA5CA-9D75-2ADB-769D-50567D3BB33D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412750" y="1665288"/>
          <a:ext cx="8031163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30103" imgH="4801005" progId="MSGraph.Chart.8">
                  <p:embed followColorScheme="full"/>
                </p:oleObj>
              </mc:Choice>
              <mc:Fallback>
                <p:oleObj name="Chart" r:id="rId2" imgW="8030103" imgH="480100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665288"/>
                        <a:ext cx="8031163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C01DF5C-4DE0-EA6F-1BAC-4490247C91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#4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D3CED77-17E0-7C0C-2A56-5127EE68B0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95600"/>
            <a:ext cx="72390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The Economy Needs Only</a:t>
            </a:r>
          </a:p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A Strong Industry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9C314BA-9FD8-F721-6755-B922A4C9F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  <a:t>FSM Economy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AFC194-A3F4-C811-07AB-5429A3DCB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Total GDP			$215 million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Government			 42 %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Wholesale/Retail		 22 %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Subsistence			 16 %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Fishing, Tourism,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	Agriculture		   5 %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B391A06-FD43-9B56-F383-683D26284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Gross Domestic Product</a:t>
            </a:r>
            <a:br>
              <a:rPr lang="en-US" altLang="en-US">
                <a:solidFill>
                  <a:srgbClr val="FFCC00"/>
                </a:solidFill>
              </a:rPr>
            </a:br>
            <a:r>
              <a:rPr lang="en-US" altLang="en-US">
                <a:solidFill>
                  <a:srgbClr val="FFCC00"/>
                </a:solidFill>
              </a:rPr>
              <a:t>(</a:t>
            </a:r>
            <a:r>
              <a:rPr lang="en-US" altLang="en-US" sz="4000">
                <a:solidFill>
                  <a:srgbClr val="FFCC00"/>
                </a:solidFill>
              </a:rPr>
              <a:t>Total and Per Capita for 1998)</a:t>
            </a:r>
            <a:r>
              <a:rPr lang="en-US" altLang="en-US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269851-B403-9BCE-9227-500A7CC6D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FSM		$216 m		$2,045</a:t>
            </a:r>
          </a:p>
          <a:p>
            <a:pPr eaLnBrk="1" hangingPunct="1"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RMI		$102 m		$1,623</a:t>
            </a:r>
          </a:p>
          <a:p>
            <a:pPr eaLnBrk="1" hangingPunct="1"/>
            <a:endParaRPr lang="en-US" altLang="en-US" sz="4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Palau		$160 m		$8,806	</a:t>
            </a:r>
          </a:p>
          <a:p>
            <a:pPr eaLnBrk="1" hangingPunct="1"/>
            <a:endParaRPr lang="en-US" altLang="en-US" sz="40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7B135A7-F2BC-A4AF-57ED-D05F1C7DE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FSM: Subsistence Economy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98A0D8-B1F0-B40A-1968-6098FBFC1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45 % of FSM people live off the land</a:t>
            </a:r>
          </a:p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They account for 15 % of entire economic output</a:t>
            </a:r>
          </a:p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They need a cash crop for spending money</a:t>
            </a:r>
          </a:p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Environmental pressure as a result</a:t>
            </a:r>
          </a:p>
          <a:p>
            <a:pPr eaLnBrk="1" hangingPunct="1">
              <a:buFontTx/>
              <a:buNone/>
            </a:pPr>
            <a:endParaRPr lang="en-US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FED277B-C1DF-42F8-4FB9-9AAD0E7E98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#5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0592E0E-A501-24DF-9F97-A0B6FCFACE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Education Is the Sure Path to a Good Job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510B70C-E95A-DADA-23A8-FBAECB0A0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70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Employment in FSM &amp; RMI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F2957E34-2101-BE1A-80E5-2A05647A1420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146050" y="1082675"/>
          <a:ext cx="882967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829898" imgH="5296133" progId="MSGraph.Chart.8">
                  <p:embed followColorScheme="full"/>
                </p:oleObj>
              </mc:Choice>
              <mc:Fallback>
                <p:oleObj name="Chart" r:id="rId2" imgW="8829898" imgH="529613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082675"/>
                        <a:ext cx="8829675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941916-7080-B62D-D67A-5F16438F72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16B79E-969D-7B2E-8C42-A27DC73896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3152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The Population Explosion</a:t>
            </a:r>
          </a:p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In Micronesia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BDB71D-2364-333E-A457-8664EFCE0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Facts on Education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AE307ED-83ED-177C-1421-BAC3FB1B3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School enrollments peaked in 1990s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Standards are still low in comparison with Guam, CNMI, and Hawaii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Dropout Rates are still high: 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	1 of 2 graduate in Palau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	1 of 3 in Yap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	1 of 4 in Pohnpei and RMI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	1 of  6 in Chuuk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667749A-E2C3-F0B7-5F57-E00002DD8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High School Graduates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354DC48-02BA-076A-67D6-A3C187E43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1500 graduates a year </a:t>
            </a:r>
            <a:r>
              <a:rPr lang="en-US" altLang="en-US" sz="2800">
                <a:solidFill>
                  <a:schemeClr val="bg1"/>
                </a:solidFill>
              </a:rPr>
              <a:t>(FSM, RMI, ROP)</a:t>
            </a:r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100-200 new jobs a year open, most of them in Palau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2500-3000 yearly leave Micronesia to live abroad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/>
            <a:endParaRPr lang="en-US" altLang="en-US" sz="2800">
              <a:solidFill>
                <a:schemeClr val="bg1"/>
              </a:solidFill>
            </a:endParaRPr>
          </a:p>
          <a:p>
            <a:pPr eaLnBrk="1" hangingPunct="1"/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F45167-7EA8-D0C7-6CC9-DE05F61EA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The Truth of the Matter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6DB2B5-7625-A6CE-26F5-2B6BBFF88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Most high school graduates find jobs overseas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The jobs are unskilled, entry-level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Education is important for their job advancement—and also for those who choose to remain at home.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4CFA93-64E8-02A8-A0B0-CF5F199850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#6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A840446-588E-7A59-BCCC-E59282E2E6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The Loss of Catholics to the Small Sects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3A57398-9689-7DCF-0C5A-E3F782A3D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Catholic Church Membership </a:t>
            </a:r>
            <a:br>
              <a:rPr lang="en-US" altLang="en-US">
                <a:solidFill>
                  <a:srgbClr val="FFCC00"/>
                </a:solidFill>
              </a:rPr>
            </a:br>
            <a:r>
              <a:rPr lang="en-US" altLang="en-US" sz="3600">
                <a:solidFill>
                  <a:srgbClr val="FFCC00"/>
                </a:solidFill>
              </a:rPr>
              <a:t>(Percentage in 1973 and 2000)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936A69BD-C938-D3B0-42C8-3CB4EA229A9C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327025" y="1978025"/>
          <a:ext cx="874236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744283" imgH="4105521" progId="MSGraph.Chart.8">
                  <p:embed followColorScheme="full"/>
                </p:oleObj>
              </mc:Choice>
              <mc:Fallback>
                <p:oleObj name="Chart" r:id="rId2" imgW="8744283" imgH="410552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78025"/>
                        <a:ext cx="874236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63AE308-CBC6-4A17-0BDD-C583E8A4B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Protestant Church Membership </a:t>
            </a:r>
            <a:r>
              <a:rPr lang="en-US" altLang="en-US" sz="4000">
                <a:solidFill>
                  <a:srgbClr val="FFCC00"/>
                </a:solidFill>
              </a:rPr>
              <a:t>(1973-2000)</a:t>
            </a:r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DEDF984-D214-9768-E597-002A2DB95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6858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			</a:t>
            </a:r>
            <a:r>
              <a:rPr lang="en-US" altLang="en-US" b="1">
                <a:solidFill>
                  <a:srgbClr val="FFFF00"/>
                </a:solidFill>
              </a:rPr>
              <a:t>1973</a:t>
            </a:r>
            <a:r>
              <a:rPr lang="en-US" altLang="en-US">
                <a:solidFill>
                  <a:srgbClr val="FFFF00"/>
                </a:solidFill>
              </a:rPr>
              <a:t>		</a:t>
            </a:r>
            <a:r>
              <a:rPr lang="en-US" altLang="en-US" b="1">
                <a:solidFill>
                  <a:srgbClr val="FFFF00"/>
                </a:solidFill>
              </a:rPr>
              <a:t>2000</a:t>
            </a:r>
            <a:r>
              <a:rPr lang="en-US" altLang="en-US">
                <a:solidFill>
                  <a:srgbClr val="FFFF00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FSM</a:t>
            </a:r>
            <a:r>
              <a:rPr lang="en-US" altLang="en-US" b="1">
                <a:solidFill>
                  <a:schemeClr val="bg1"/>
                </a:solidFill>
              </a:rPr>
              <a:t>			47%		40%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RMI</a:t>
            </a:r>
            <a:r>
              <a:rPr lang="en-US" altLang="en-US" b="1">
                <a:solidFill>
                  <a:schemeClr val="bg1"/>
                </a:solidFill>
              </a:rPr>
              <a:t>			90%		55%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Palau</a:t>
            </a:r>
            <a:r>
              <a:rPr lang="en-US" altLang="en-US" b="1">
                <a:solidFill>
                  <a:schemeClr val="bg1"/>
                </a:solidFill>
              </a:rPr>
              <a:t>		25%		23%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00F20D6-B1C9-9E32-A4E9-12F0616F3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Other Churches</a:t>
            </a:r>
            <a:br>
              <a:rPr lang="en-US" altLang="en-US">
                <a:solidFill>
                  <a:srgbClr val="FFCC00"/>
                </a:solidFill>
              </a:rPr>
            </a:br>
            <a:r>
              <a:rPr lang="en-US" altLang="en-US" sz="3600">
                <a:solidFill>
                  <a:srgbClr val="FFCC00"/>
                </a:solidFill>
              </a:rPr>
              <a:t>(in FSM between 1994 and 2000)</a:t>
            </a:r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2556474-25B5-E217-1CAE-93CA0BE8B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Baptist and Mormons decreased a bit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SDA increased by a couple of hundred members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Assemblies of God grew by nearly 1300 members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7A6E38-6D78-DDE8-3420-F261B1BB3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#7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57353C9-FEAB-EBA0-0D7A-5505CD0C5E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Family Breakup is More Common Today than Ever Before</a:t>
            </a:r>
            <a:r>
              <a:rPr lang="en-US" altLang="en-US" sz="40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51E16B7-CE6A-C837-7238-4D56D2F85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Changes in Marriage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9CFDA6B-0D51-BC4C-2EF3-6B20DA787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The transition from arranged marriage to individual choice of spouse began  before the war. </a:t>
            </a: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By the late 1940s most young people were choosing their own spouses.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88C3C4F-26FE-59D9-4638-87687312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Divorce Rates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572EA1E-08C0-268A-344F-478A533DF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Breakup common in post-war years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Average of 2-4 marriages in Yap Outer Islands and Majuro.  Perhaps more in Palau and Yap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Long settling down period for young people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214755-1EF6-B1AB-8121-CCFC415F4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  <a:t>Population in Micronesia</a:t>
            </a:r>
          </a:p>
        </p:txBody>
      </p:sp>
      <p:graphicFrame>
        <p:nvGraphicFramePr>
          <p:cNvPr id="4099" name="Object 4">
            <a:extLst>
              <a:ext uri="{FF2B5EF4-FFF2-40B4-BE49-F238E27FC236}">
                <a16:creationId xmlns:a16="http://schemas.microsoft.com/office/drawing/2014/main" id="{67AA23FF-B306-65BE-D34C-200700F31129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341313" y="1238250"/>
          <a:ext cx="8558212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63300" imgH="5344060" progId="MSGraph.Chart.8">
                  <p:embed followColorScheme="full"/>
                </p:oleObj>
              </mc:Choice>
              <mc:Fallback>
                <p:oleObj name="Chart" r:id="rId2" imgW="8563300" imgH="534406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238250"/>
                        <a:ext cx="8558212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8B1BDC9-D0B5-CC4E-CF6B-B5879EC22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Divorce Rate: Chuuk and US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9311691-21DF-FA5B-54A4-5C27CF77E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Informal sample in Chuuk:  one of seven marriages break up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Figures in US: nearly one out of two marriages break up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A5AE19-3CAD-B221-128C-70A06CFB77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4582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</a:rPr>
              <a:t>IMPORTANT CHANGES TODAY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673DDE3-AB5A-2946-B5CE-AB5B6ADAF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772400" cy="31242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FFFF00"/>
                </a:solidFill>
              </a:rPr>
              <a:t>FAMILY</a:t>
            </a:r>
          </a:p>
          <a:p>
            <a:pPr algn="l" eaLnBrk="1" hangingPunct="1"/>
            <a:r>
              <a:rPr lang="en-US" altLang="en-US" sz="3600" b="1">
                <a:solidFill>
                  <a:srgbClr val="FFFF00"/>
                </a:solidFill>
              </a:rPr>
              <a:t>	LAND</a:t>
            </a:r>
          </a:p>
          <a:p>
            <a:pPr algn="l" eaLnBrk="1" hangingPunct="1"/>
            <a:r>
              <a:rPr lang="en-US" altLang="en-US" sz="3600" b="1">
                <a:solidFill>
                  <a:srgbClr val="FFFF00"/>
                </a:solidFill>
              </a:rPr>
              <a:t>		CONFLICTS</a:t>
            </a:r>
          </a:p>
          <a:p>
            <a:pPr algn="l" eaLnBrk="1" hangingPunct="1"/>
            <a:r>
              <a:rPr lang="en-US" altLang="en-US" sz="3600" b="1">
                <a:solidFill>
                  <a:srgbClr val="FFFF00"/>
                </a:solidFill>
              </a:rPr>
              <a:t>			CUSTOM</a:t>
            </a:r>
          </a:p>
          <a:p>
            <a:pPr algn="l" eaLnBrk="1" hangingPunct="1"/>
            <a:r>
              <a:rPr lang="en-US" altLang="en-US" sz="3600" b="1">
                <a:solidFill>
                  <a:srgbClr val="FFFF00"/>
                </a:solidFill>
              </a:rPr>
              <a:t>				INDIVIDUALISM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9B361FC5-E37C-98CE-4B5D-0FD8DE125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A52192D1-8654-7686-DC9F-49135AC56D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907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/>
              <a:t> </a:t>
            </a:r>
            <a:r>
              <a:rPr lang="en-US" altLang="en-US" b="1">
                <a:solidFill>
                  <a:srgbClr val="FFCC00"/>
                </a:solidFill>
              </a:rPr>
              <a:t>THE CHANGING FAMILY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0074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026">
            <a:extLst>
              <a:ext uri="{FF2B5EF4-FFF2-40B4-BE49-F238E27FC236}">
                <a16:creationId xmlns:a16="http://schemas.microsoft.com/office/drawing/2014/main" id="{9A8E0287-0281-5EC1-682C-5CC27E0F0644}"/>
              </a:ext>
            </a:extLst>
          </p:cNvPr>
          <p:cNvGrpSpPr>
            <a:grpSpLocks/>
          </p:cNvGrpSpPr>
          <p:nvPr/>
        </p:nvGrpSpPr>
        <p:grpSpPr bwMode="auto">
          <a:xfrm>
            <a:off x="519113" y="2903538"/>
            <a:ext cx="7688262" cy="3122612"/>
            <a:chOff x="291" y="1829"/>
            <a:chExt cx="4843" cy="1967"/>
          </a:xfrm>
        </p:grpSpPr>
        <p:sp>
          <p:nvSpPr>
            <p:cNvPr id="34833" name="Text Box 1027">
              <a:extLst>
                <a:ext uri="{FF2B5EF4-FFF2-40B4-BE49-F238E27FC236}">
                  <a16:creationId xmlns:a16="http://schemas.microsoft.com/office/drawing/2014/main" id="{369A05D2-0B21-8B5A-41FB-03F4B8CD5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" y="2656"/>
              <a:ext cx="3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</a:rPr>
                <a:t>2. lived together</a:t>
              </a:r>
            </a:p>
          </p:txBody>
        </p:sp>
        <p:grpSp>
          <p:nvGrpSpPr>
            <p:cNvPr id="34834" name="Group 1028">
              <a:extLst>
                <a:ext uri="{FF2B5EF4-FFF2-40B4-BE49-F238E27FC236}">
                  <a16:creationId xmlns:a16="http://schemas.microsoft.com/office/drawing/2014/main" id="{CDF0C09C-2280-8DB2-CFF3-BE383682A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1829"/>
              <a:ext cx="3936" cy="1967"/>
              <a:chOff x="768" y="1536"/>
              <a:chExt cx="3936" cy="1967"/>
            </a:xfrm>
          </p:grpSpPr>
          <p:pic>
            <p:nvPicPr>
              <p:cNvPr id="34835" name="Picture 1029">
                <a:extLst>
                  <a:ext uri="{FF2B5EF4-FFF2-40B4-BE49-F238E27FC236}">
                    <a16:creationId xmlns:a16="http://schemas.microsoft.com/office/drawing/2014/main" id="{2AAF8147-4195-2877-9DA4-21BFE4254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536"/>
                <a:ext cx="1200" cy="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836" name="Picture 1030">
                <a:extLst>
                  <a:ext uri="{FF2B5EF4-FFF2-40B4-BE49-F238E27FC236}">
                    <a16:creationId xmlns:a16="http://schemas.microsoft.com/office/drawing/2014/main" id="{BC0E9A02-6BF4-3A72-AC61-517D492CA5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544"/>
                <a:ext cx="1200" cy="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837" name="Picture 1031">
                <a:extLst>
                  <a:ext uri="{FF2B5EF4-FFF2-40B4-BE49-F238E27FC236}">
                    <a16:creationId xmlns:a16="http://schemas.microsoft.com/office/drawing/2014/main" id="{A04DF9D3-D85A-6D5E-BE0E-E87F36D6A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688"/>
                <a:ext cx="1200" cy="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838" name="Picture 1032">
                <a:extLst>
                  <a:ext uri="{FF2B5EF4-FFF2-40B4-BE49-F238E27FC236}">
                    <a16:creationId xmlns:a16="http://schemas.microsoft.com/office/drawing/2014/main" id="{698196EA-DE6B-2CA0-1E21-EDB275E5F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728"/>
                <a:ext cx="1200" cy="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5305" name="Group 1033">
            <a:extLst>
              <a:ext uri="{FF2B5EF4-FFF2-40B4-BE49-F238E27FC236}">
                <a16:creationId xmlns:a16="http://schemas.microsoft.com/office/drawing/2014/main" id="{080CB05B-9FED-D56B-A273-EE6FBB402B9A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706688"/>
            <a:ext cx="5759450" cy="1517650"/>
            <a:chOff x="2132" y="1677"/>
            <a:chExt cx="3628" cy="956"/>
          </a:xfrm>
        </p:grpSpPr>
        <p:grpSp>
          <p:nvGrpSpPr>
            <p:cNvPr id="34827" name="Group 1034">
              <a:extLst>
                <a:ext uri="{FF2B5EF4-FFF2-40B4-BE49-F238E27FC236}">
                  <a16:creationId xmlns:a16="http://schemas.microsoft.com/office/drawing/2014/main" id="{A08101F3-BD7E-464A-52FA-1C551DE79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677"/>
              <a:ext cx="3628" cy="956"/>
              <a:chOff x="2132" y="1640"/>
              <a:chExt cx="3628" cy="956"/>
            </a:xfrm>
          </p:grpSpPr>
          <p:grpSp>
            <p:nvGrpSpPr>
              <p:cNvPr id="34829" name="Group 1035">
                <a:extLst>
                  <a:ext uri="{FF2B5EF4-FFF2-40B4-BE49-F238E27FC236}">
                    <a16:creationId xmlns:a16="http://schemas.microsoft.com/office/drawing/2014/main" id="{B1B4A40B-1EDB-4DEB-97C0-BF5BE66D8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0" y="1948"/>
                <a:ext cx="960" cy="648"/>
                <a:chOff x="2352" y="1764"/>
                <a:chExt cx="960" cy="648"/>
              </a:xfrm>
            </p:grpSpPr>
            <p:pic>
              <p:nvPicPr>
                <p:cNvPr id="34831" name="Picture 1036">
                  <a:extLst>
                    <a:ext uri="{FF2B5EF4-FFF2-40B4-BE49-F238E27FC236}">
                      <a16:creationId xmlns:a16="http://schemas.microsoft.com/office/drawing/2014/main" id="{2CCB90B3-5832-31C5-A27E-C8FE23DDA6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" y="1764"/>
                  <a:ext cx="624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2" name="Picture 1037">
                  <a:extLst>
                    <a:ext uri="{FF2B5EF4-FFF2-40B4-BE49-F238E27FC236}">
                      <a16:creationId xmlns:a16="http://schemas.microsoft.com/office/drawing/2014/main" id="{8DAA81F8-D4C9-011F-C19D-A003AB500F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956"/>
                  <a:ext cx="816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4830" name="Text Box 1038">
                <a:extLst>
                  <a:ext uri="{FF2B5EF4-FFF2-40B4-BE49-F238E27FC236}">
                    <a16:creationId xmlns:a16="http://schemas.microsoft.com/office/drawing/2014/main" id="{A0FEC67B-900C-550A-D6DD-DE1E9B75A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2" y="1640"/>
                <a:ext cx="36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chemeClr val="bg1"/>
                    </a:solidFill>
                  </a:rPr>
                  <a:t>3. Cooked &amp; ate together</a:t>
                </a:r>
              </a:p>
            </p:txBody>
          </p:sp>
        </p:grpSp>
        <p:pic>
          <p:nvPicPr>
            <p:cNvPr id="34828" name="Picture 1039">
              <a:extLst>
                <a:ext uri="{FF2B5EF4-FFF2-40B4-BE49-F238E27FC236}">
                  <a16:creationId xmlns:a16="http://schemas.microsoft.com/office/drawing/2014/main" id="{A192E8EE-9C7E-D78C-9F19-E3713DADC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" y="1980"/>
              <a:ext cx="62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Text Box 1040">
            <a:extLst>
              <a:ext uri="{FF2B5EF4-FFF2-40B4-BE49-F238E27FC236}">
                <a16:creationId xmlns:a16="http://schemas.microsoft.com/office/drawing/2014/main" id="{1FD73BC8-D978-3B3D-66AC-16A1AB68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15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FF00"/>
                </a:solidFill>
              </a:rPr>
              <a:t>In a traditional society…</a:t>
            </a:r>
          </a:p>
        </p:txBody>
      </p:sp>
      <p:sp>
        <p:nvSpPr>
          <p:cNvPr id="34821" name="Text Box 1041">
            <a:extLst>
              <a:ext uri="{FF2B5EF4-FFF2-40B4-BE49-F238E27FC236}">
                <a16:creationId xmlns:a16="http://schemas.microsoft.com/office/drawing/2014/main" id="{E163C848-E1A6-AC92-C1D1-4FACED41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06500"/>
            <a:ext cx="3306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>
              <a:solidFill>
                <a:schemeClr val="tx1"/>
              </a:solidFill>
            </a:endParaRPr>
          </a:p>
        </p:txBody>
      </p:sp>
      <p:grpSp>
        <p:nvGrpSpPr>
          <p:cNvPr id="55314" name="Group 1042">
            <a:extLst>
              <a:ext uri="{FF2B5EF4-FFF2-40B4-BE49-F238E27FC236}">
                <a16:creationId xmlns:a16="http://schemas.microsoft.com/office/drawing/2014/main" id="{086000B4-71D8-A811-C26C-D210CF5604EC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635125"/>
            <a:ext cx="8407400" cy="4979988"/>
            <a:chOff x="127" y="1018"/>
            <a:chExt cx="5296" cy="3137"/>
          </a:xfrm>
        </p:grpSpPr>
        <p:grpSp>
          <p:nvGrpSpPr>
            <p:cNvPr id="34823" name="Group 1043">
              <a:extLst>
                <a:ext uri="{FF2B5EF4-FFF2-40B4-BE49-F238E27FC236}">
                  <a16:creationId xmlns:a16="http://schemas.microsoft.com/office/drawing/2014/main" id="{23E35796-D0AB-AA5B-AA2F-733DBD548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" y="1018"/>
              <a:ext cx="5000" cy="3137"/>
              <a:chOff x="270" y="969"/>
              <a:chExt cx="5000" cy="3137"/>
            </a:xfrm>
          </p:grpSpPr>
          <p:sp>
            <p:nvSpPr>
              <p:cNvPr id="34825" name="Rectangle 1044">
                <a:extLst>
                  <a:ext uri="{FF2B5EF4-FFF2-40B4-BE49-F238E27FC236}">
                    <a16:creationId xmlns:a16="http://schemas.microsoft.com/office/drawing/2014/main" id="{EA0FFE5F-960C-A6DE-2070-0B836666F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993"/>
                <a:ext cx="5000" cy="3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FF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6" name="Text Box 1045">
                <a:extLst>
                  <a:ext uri="{FF2B5EF4-FFF2-40B4-BE49-F238E27FC236}">
                    <a16:creationId xmlns:a16="http://schemas.microsoft.com/office/drawing/2014/main" id="{B1E4BDD4-D78E-0633-69DB-787C51151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" y="969"/>
                <a:ext cx="36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chemeClr val="bg1"/>
                    </a:solidFill>
                  </a:rPr>
                  <a:t>1.Kin worked land together</a:t>
                </a:r>
              </a:p>
            </p:txBody>
          </p:sp>
        </p:grpSp>
        <p:sp>
          <p:nvSpPr>
            <p:cNvPr id="34824" name="Freeform 1046">
              <a:extLst>
                <a:ext uri="{FF2B5EF4-FFF2-40B4-BE49-F238E27FC236}">
                  <a16:creationId xmlns:a16="http://schemas.microsoft.com/office/drawing/2014/main" id="{FFED1280-A618-D049-6EDE-C391DCBF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" y="1200"/>
              <a:ext cx="5296" cy="2688"/>
            </a:xfrm>
            <a:custGeom>
              <a:avLst/>
              <a:gdLst>
                <a:gd name="T0" fmla="*/ 317 w 5296"/>
                <a:gd name="T1" fmla="*/ 96 h 2688"/>
                <a:gd name="T2" fmla="*/ 269 w 5296"/>
                <a:gd name="T3" fmla="*/ 240 h 2688"/>
                <a:gd name="T4" fmla="*/ 221 w 5296"/>
                <a:gd name="T5" fmla="*/ 444 h 2688"/>
                <a:gd name="T6" fmla="*/ 17 w 5296"/>
                <a:gd name="T7" fmla="*/ 804 h 2688"/>
                <a:gd name="T8" fmla="*/ 41 w 5296"/>
                <a:gd name="T9" fmla="*/ 1200 h 2688"/>
                <a:gd name="T10" fmla="*/ 149 w 5296"/>
                <a:gd name="T11" fmla="*/ 1332 h 2688"/>
                <a:gd name="T12" fmla="*/ 485 w 5296"/>
                <a:gd name="T13" fmla="*/ 2256 h 2688"/>
                <a:gd name="T14" fmla="*/ 1169 w 5296"/>
                <a:gd name="T15" fmla="*/ 2268 h 2688"/>
                <a:gd name="T16" fmla="*/ 1313 w 5296"/>
                <a:gd name="T17" fmla="*/ 2316 h 2688"/>
                <a:gd name="T18" fmla="*/ 1385 w 5296"/>
                <a:gd name="T19" fmla="*/ 2340 h 2688"/>
                <a:gd name="T20" fmla="*/ 1433 w 5296"/>
                <a:gd name="T21" fmla="*/ 2352 h 2688"/>
                <a:gd name="T22" fmla="*/ 1541 w 5296"/>
                <a:gd name="T23" fmla="*/ 2412 h 2688"/>
                <a:gd name="T24" fmla="*/ 1625 w 5296"/>
                <a:gd name="T25" fmla="*/ 2448 h 2688"/>
                <a:gd name="T26" fmla="*/ 1745 w 5296"/>
                <a:gd name="T27" fmla="*/ 2520 h 2688"/>
                <a:gd name="T28" fmla="*/ 2057 w 5296"/>
                <a:gd name="T29" fmla="*/ 2652 h 2688"/>
                <a:gd name="T30" fmla="*/ 2237 w 5296"/>
                <a:gd name="T31" fmla="*/ 2688 h 2688"/>
                <a:gd name="T32" fmla="*/ 2513 w 5296"/>
                <a:gd name="T33" fmla="*/ 2676 h 2688"/>
                <a:gd name="T34" fmla="*/ 2657 w 5296"/>
                <a:gd name="T35" fmla="*/ 2652 h 2688"/>
                <a:gd name="T36" fmla="*/ 2993 w 5296"/>
                <a:gd name="T37" fmla="*/ 2568 h 2688"/>
                <a:gd name="T38" fmla="*/ 3473 w 5296"/>
                <a:gd name="T39" fmla="*/ 2616 h 2688"/>
                <a:gd name="T40" fmla="*/ 3617 w 5296"/>
                <a:gd name="T41" fmla="*/ 2640 h 2688"/>
                <a:gd name="T42" fmla="*/ 3809 w 5296"/>
                <a:gd name="T43" fmla="*/ 2664 h 2688"/>
                <a:gd name="T44" fmla="*/ 4397 w 5296"/>
                <a:gd name="T45" fmla="*/ 2652 h 2688"/>
                <a:gd name="T46" fmla="*/ 4529 w 5296"/>
                <a:gd name="T47" fmla="*/ 2640 h 2688"/>
                <a:gd name="T48" fmla="*/ 4889 w 5296"/>
                <a:gd name="T49" fmla="*/ 2316 h 2688"/>
                <a:gd name="T50" fmla="*/ 5057 w 5296"/>
                <a:gd name="T51" fmla="*/ 1896 h 2688"/>
                <a:gd name="T52" fmla="*/ 5093 w 5296"/>
                <a:gd name="T53" fmla="*/ 1752 h 2688"/>
                <a:gd name="T54" fmla="*/ 5177 w 5296"/>
                <a:gd name="T55" fmla="*/ 1488 h 2688"/>
                <a:gd name="T56" fmla="*/ 5213 w 5296"/>
                <a:gd name="T57" fmla="*/ 1152 h 2688"/>
                <a:gd name="T58" fmla="*/ 5237 w 5296"/>
                <a:gd name="T59" fmla="*/ 1008 h 2688"/>
                <a:gd name="T60" fmla="*/ 5141 w 5296"/>
                <a:gd name="T61" fmla="*/ 360 h 2688"/>
                <a:gd name="T62" fmla="*/ 5033 w 5296"/>
                <a:gd name="T63" fmla="*/ 216 h 2688"/>
                <a:gd name="T64" fmla="*/ 4901 w 5296"/>
                <a:gd name="T65" fmla="*/ 96 h 2688"/>
                <a:gd name="T66" fmla="*/ 4385 w 5296"/>
                <a:gd name="T67" fmla="*/ 0 h 2688"/>
                <a:gd name="T68" fmla="*/ 3737 w 5296"/>
                <a:gd name="T69" fmla="*/ 36 h 2688"/>
                <a:gd name="T70" fmla="*/ 3425 w 5296"/>
                <a:gd name="T71" fmla="*/ 72 h 2688"/>
                <a:gd name="T72" fmla="*/ 3353 w 5296"/>
                <a:gd name="T73" fmla="*/ 48 h 2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96" h="2688">
                  <a:moveTo>
                    <a:pt x="317" y="96"/>
                  </a:moveTo>
                  <a:cubicBezTo>
                    <a:pt x="305" y="154"/>
                    <a:pt x="289" y="186"/>
                    <a:pt x="269" y="240"/>
                  </a:cubicBezTo>
                  <a:cubicBezTo>
                    <a:pt x="244" y="305"/>
                    <a:pt x="238" y="377"/>
                    <a:pt x="221" y="444"/>
                  </a:cubicBezTo>
                  <a:cubicBezTo>
                    <a:pt x="208" y="576"/>
                    <a:pt x="23" y="665"/>
                    <a:pt x="17" y="804"/>
                  </a:cubicBezTo>
                  <a:cubicBezTo>
                    <a:pt x="0" y="1184"/>
                    <a:pt x="82" y="1037"/>
                    <a:pt x="41" y="1200"/>
                  </a:cubicBezTo>
                  <a:cubicBezTo>
                    <a:pt x="37" y="1244"/>
                    <a:pt x="149" y="1288"/>
                    <a:pt x="149" y="1332"/>
                  </a:cubicBezTo>
                  <a:cubicBezTo>
                    <a:pt x="149" y="1561"/>
                    <a:pt x="45" y="2242"/>
                    <a:pt x="485" y="2256"/>
                  </a:cubicBezTo>
                  <a:cubicBezTo>
                    <a:pt x="713" y="2263"/>
                    <a:pt x="941" y="2264"/>
                    <a:pt x="1169" y="2268"/>
                  </a:cubicBezTo>
                  <a:cubicBezTo>
                    <a:pt x="1227" y="2280"/>
                    <a:pt x="1260" y="2295"/>
                    <a:pt x="1313" y="2316"/>
                  </a:cubicBezTo>
                  <a:cubicBezTo>
                    <a:pt x="1336" y="2325"/>
                    <a:pt x="1360" y="2334"/>
                    <a:pt x="1385" y="2340"/>
                  </a:cubicBezTo>
                  <a:cubicBezTo>
                    <a:pt x="1401" y="2344"/>
                    <a:pt x="1418" y="2346"/>
                    <a:pt x="1433" y="2352"/>
                  </a:cubicBezTo>
                  <a:cubicBezTo>
                    <a:pt x="1479" y="2369"/>
                    <a:pt x="1495" y="2389"/>
                    <a:pt x="1541" y="2412"/>
                  </a:cubicBezTo>
                  <a:cubicBezTo>
                    <a:pt x="1640" y="2462"/>
                    <a:pt x="1500" y="2373"/>
                    <a:pt x="1625" y="2448"/>
                  </a:cubicBezTo>
                  <a:cubicBezTo>
                    <a:pt x="1696" y="2491"/>
                    <a:pt x="1681" y="2493"/>
                    <a:pt x="1745" y="2520"/>
                  </a:cubicBezTo>
                  <a:cubicBezTo>
                    <a:pt x="1847" y="2564"/>
                    <a:pt x="1950" y="2621"/>
                    <a:pt x="2057" y="2652"/>
                  </a:cubicBezTo>
                  <a:cubicBezTo>
                    <a:pt x="2116" y="2669"/>
                    <a:pt x="2177" y="2673"/>
                    <a:pt x="2237" y="2688"/>
                  </a:cubicBezTo>
                  <a:cubicBezTo>
                    <a:pt x="2329" y="2684"/>
                    <a:pt x="2421" y="2684"/>
                    <a:pt x="2513" y="2676"/>
                  </a:cubicBezTo>
                  <a:cubicBezTo>
                    <a:pt x="2561" y="2672"/>
                    <a:pt x="2657" y="2652"/>
                    <a:pt x="2657" y="2652"/>
                  </a:cubicBezTo>
                  <a:cubicBezTo>
                    <a:pt x="2777" y="2592"/>
                    <a:pt x="2858" y="2579"/>
                    <a:pt x="2993" y="2568"/>
                  </a:cubicBezTo>
                  <a:cubicBezTo>
                    <a:pt x="3194" y="2576"/>
                    <a:pt x="3298" y="2583"/>
                    <a:pt x="3473" y="2616"/>
                  </a:cubicBezTo>
                  <a:cubicBezTo>
                    <a:pt x="3521" y="2625"/>
                    <a:pt x="3569" y="2632"/>
                    <a:pt x="3617" y="2640"/>
                  </a:cubicBezTo>
                  <a:cubicBezTo>
                    <a:pt x="3681" y="2651"/>
                    <a:pt x="3809" y="2664"/>
                    <a:pt x="3809" y="2664"/>
                  </a:cubicBezTo>
                  <a:cubicBezTo>
                    <a:pt x="4005" y="2660"/>
                    <a:pt x="4201" y="2659"/>
                    <a:pt x="4397" y="2652"/>
                  </a:cubicBezTo>
                  <a:cubicBezTo>
                    <a:pt x="4441" y="2651"/>
                    <a:pt x="4485" y="2646"/>
                    <a:pt x="4529" y="2640"/>
                  </a:cubicBezTo>
                  <a:cubicBezTo>
                    <a:pt x="4724" y="2614"/>
                    <a:pt x="4807" y="2481"/>
                    <a:pt x="4889" y="2316"/>
                  </a:cubicBezTo>
                  <a:cubicBezTo>
                    <a:pt x="4955" y="2184"/>
                    <a:pt x="5010" y="2036"/>
                    <a:pt x="5057" y="1896"/>
                  </a:cubicBezTo>
                  <a:cubicBezTo>
                    <a:pt x="5073" y="1849"/>
                    <a:pt x="5077" y="1799"/>
                    <a:pt x="5093" y="1752"/>
                  </a:cubicBezTo>
                  <a:cubicBezTo>
                    <a:pt x="5123" y="1662"/>
                    <a:pt x="5160" y="1583"/>
                    <a:pt x="5177" y="1488"/>
                  </a:cubicBezTo>
                  <a:cubicBezTo>
                    <a:pt x="5197" y="1377"/>
                    <a:pt x="5199" y="1264"/>
                    <a:pt x="5213" y="1152"/>
                  </a:cubicBezTo>
                  <a:cubicBezTo>
                    <a:pt x="5219" y="1104"/>
                    <a:pt x="5237" y="1008"/>
                    <a:pt x="5237" y="1008"/>
                  </a:cubicBezTo>
                  <a:cubicBezTo>
                    <a:pt x="5236" y="974"/>
                    <a:pt x="5296" y="463"/>
                    <a:pt x="5141" y="360"/>
                  </a:cubicBezTo>
                  <a:cubicBezTo>
                    <a:pt x="5122" y="302"/>
                    <a:pt x="5072" y="263"/>
                    <a:pt x="5033" y="216"/>
                  </a:cubicBezTo>
                  <a:cubicBezTo>
                    <a:pt x="4998" y="174"/>
                    <a:pt x="4953" y="119"/>
                    <a:pt x="4901" y="96"/>
                  </a:cubicBezTo>
                  <a:cubicBezTo>
                    <a:pt x="4744" y="26"/>
                    <a:pt x="4552" y="14"/>
                    <a:pt x="4385" y="0"/>
                  </a:cubicBezTo>
                  <a:cubicBezTo>
                    <a:pt x="4138" y="11"/>
                    <a:pt x="3955" y="0"/>
                    <a:pt x="3737" y="36"/>
                  </a:cubicBezTo>
                  <a:cubicBezTo>
                    <a:pt x="3634" y="53"/>
                    <a:pt x="3425" y="72"/>
                    <a:pt x="3425" y="72"/>
                  </a:cubicBezTo>
                  <a:cubicBezTo>
                    <a:pt x="3359" y="59"/>
                    <a:pt x="3379" y="74"/>
                    <a:pt x="3353" y="48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>
            <a:extLst>
              <a:ext uri="{FF2B5EF4-FFF2-40B4-BE49-F238E27FC236}">
                <a16:creationId xmlns:a16="http://schemas.microsoft.com/office/drawing/2014/main" id="{2D8A84EE-E452-E528-41C3-26EF444D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063" y="0"/>
            <a:ext cx="10377488" cy="7023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1027">
            <a:extLst>
              <a:ext uri="{FF2B5EF4-FFF2-40B4-BE49-F238E27FC236}">
                <a16:creationId xmlns:a16="http://schemas.microsoft.com/office/drawing/2014/main" id="{98B0EDF5-E47A-AEF4-63C0-8139A4F3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0225" y="-536575"/>
            <a:ext cx="74469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400">
              <a:solidFill>
                <a:schemeClr val="tx1"/>
              </a:solidFill>
            </a:endParaRPr>
          </a:p>
        </p:txBody>
      </p:sp>
      <p:sp>
        <p:nvSpPr>
          <p:cNvPr id="35844" name="Text Box 1028">
            <a:extLst>
              <a:ext uri="{FF2B5EF4-FFF2-40B4-BE49-F238E27FC236}">
                <a16:creationId xmlns:a16="http://schemas.microsoft.com/office/drawing/2014/main" id="{F1C8B181-8DFA-DD7F-A29D-C964C2CE6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3363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</a:rPr>
              <a:t>The lineage works as  a unit.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>
            <a:extLst>
              <a:ext uri="{FF2B5EF4-FFF2-40B4-BE49-F238E27FC236}">
                <a16:creationId xmlns:a16="http://schemas.microsoft.com/office/drawing/2014/main" id="{0FBFFF20-1E31-60C5-8EC7-CD9EF581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-46038"/>
            <a:ext cx="10247313" cy="69786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1027">
            <a:extLst>
              <a:ext uri="{FF2B5EF4-FFF2-40B4-BE49-F238E27FC236}">
                <a16:creationId xmlns:a16="http://schemas.microsoft.com/office/drawing/2014/main" id="{C22187F3-EABB-A33B-35ED-54447CD6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0"/>
            <a:ext cx="8086725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All lineage members share in parenting.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>
            <a:extLst>
              <a:ext uri="{FF2B5EF4-FFF2-40B4-BE49-F238E27FC236}">
                <a16:creationId xmlns:a16="http://schemas.microsoft.com/office/drawing/2014/main" id="{CDCDB2B3-733D-9C02-2ACD-BFD79298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11150"/>
            <a:ext cx="8132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In the cash economy</a:t>
            </a:r>
          </a:p>
        </p:txBody>
      </p:sp>
      <p:pic>
        <p:nvPicPr>
          <p:cNvPr id="58371" name="Picture 1027">
            <a:extLst>
              <a:ext uri="{FF2B5EF4-FFF2-40B4-BE49-F238E27FC236}">
                <a16:creationId xmlns:a16="http://schemas.microsoft.com/office/drawing/2014/main" id="{DF6D5B0B-F226-B494-C02D-93C4435F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" b="3664"/>
          <a:stretch>
            <a:fillRect/>
          </a:stretch>
        </p:blipFill>
        <p:spPr bwMode="auto">
          <a:xfrm>
            <a:off x="6542088" y="4964113"/>
            <a:ext cx="2601912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1028">
            <a:extLst>
              <a:ext uri="{FF2B5EF4-FFF2-40B4-BE49-F238E27FC236}">
                <a16:creationId xmlns:a16="http://schemas.microsoft.com/office/drawing/2014/main" id="{C8811EBF-8621-A3A2-302E-801CDF20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655763"/>
            <a:ext cx="49022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More people get jobs…</a:t>
            </a:r>
            <a:br>
              <a:rPr lang="en-US" altLang="en-US" sz="3200" b="1">
                <a:solidFill>
                  <a:schemeClr val="bg1"/>
                </a:solidFill>
              </a:rPr>
            </a:br>
            <a:br>
              <a:rPr lang="en-US" altLang="en-US" sz="3200" b="1">
                <a:solidFill>
                  <a:schemeClr val="bg1"/>
                </a:solidFill>
              </a:rPr>
            </a:br>
            <a:r>
              <a:rPr lang="en-US" altLang="en-US" sz="3200" b="1">
                <a:solidFill>
                  <a:schemeClr val="bg1"/>
                </a:solidFill>
              </a:rPr>
              <a:t>and now have the ability to support themselves...</a:t>
            </a:r>
            <a:br>
              <a:rPr lang="en-US" altLang="en-US" sz="3200" b="1">
                <a:solidFill>
                  <a:schemeClr val="bg1"/>
                </a:solidFill>
              </a:rPr>
            </a:br>
            <a:br>
              <a:rPr lang="en-US" altLang="en-US" sz="3200" b="1">
                <a:solidFill>
                  <a:schemeClr val="bg1"/>
                </a:solidFill>
              </a:rPr>
            </a:br>
            <a:r>
              <a:rPr lang="en-US" altLang="en-US" sz="3200" b="1">
                <a:solidFill>
                  <a:schemeClr val="bg1"/>
                </a:solidFill>
              </a:rPr>
              <a:t>not from land but from the food they buy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chemeClr val="bg1"/>
              </a:solidFill>
            </a:endParaRPr>
          </a:p>
        </p:txBody>
      </p:sp>
      <p:sp>
        <p:nvSpPr>
          <p:cNvPr id="37893" name="Rectangle 1029">
            <a:extLst>
              <a:ext uri="{FF2B5EF4-FFF2-40B4-BE49-F238E27FC236}">
                <a16:creationId xmlns:a16="http://schemas.microsoft.com/office/drawing/2014/main" id="{403C23C5-ACCA-DAB2-3E04-0E6FD049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475932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Rectangle 1030">
            <a:extLst>
              <a:ext uri="{FF2B5EF4-FFF2-40B4-BE49-F238E27FC236}">
                <a16:creationId xmlns:a16="http://schemas.microsoft.com/office/drawing/2014/main" id="{39A8D26D-906A-7FC9-3F2C-A0B3D1BD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952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Rectangle 1031">
            <a:extLst>
              <a:ext uri="{FF2B5EF4-FFF2-40B4-BE49-F238E27FC236}">
                <a16:creationId xmlns:a16="http://schemas.microsoft.com/office/drawing/2014/main" id="{C5550ED8-8358-A1AA-A616-9CAFCEC80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Rectangle 1032">
            <a:extLst>
              <a:ext uri="{FF2B5EF4-FFF2-40B4-BE49-F238E27FC236}">
                <a16:creationId xmlns:a16="http://schemas.microsoft.com/office/drawing/2014/main" id="{95E1A57B-A0AD-C096-5A18-CA3B567F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952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897" name="Group 1033">
            <a:extLst>
              <a:ext uri="{FF2B5EF4-FFF2-40B4-BE49-F238E27FC236}">
                <a16:creationId xmlns:a16="http://schemas.microsoft.com/office/drawing/2014/main" id="{D2263853-1475-1712-19F4-CE27B3493A5C}"/>
              </a:ext>
            </a:extLst>
          </p:cNvPr>
          <p:cNvGrpSpPr>
            <a:grpSpLocks/>
          </p:cNvGrpSpPr>
          <p:nvPr/>
        </p:nvGrpSpPr>
        <p:grpSpPr bwMode="auto">
          <a:xfrm>
            <a:off x="0" y="1812925"/>
            <a:ext cx="2936875" cy="1255713"/>
            <a:chOff x="0" y="1142"/>
            <a:chExt cx="1850" cy="791"/>
          </a:xfrm>
        </p:grpSpPr>
        <p:pic>
          <p:nvPicPr>
            <p:cNvPr id="37907" name="Picture 1034">
              <a:extLst>
                <a:ext uri="{FF2B5EF4-FFF2-40B4-BE49-F238E27FC236}">
                  <a16:creationId xmlns:a16="http://schemas.microsoft.com/office/drawing/2014/main" id="{4FAF4922-77DC-9E5B-7CEB-DA31636E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2"/>
              <a:ext cx="1132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 Box 1035">
              <a:extLst>
                <a:ext uri="{FF2B5EF4-FFF2-40B4-BE49-F238E27FC236}">
                  <a16:creationId xmlns:a16="http://schemas.microsoft.com/office/drawing/2014/main" id="{841FA838-817F-A657-CCFE-44CC4923E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1201"/>
              <a:ext cx="980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Canned mackerel</a:t>
              </a:r>
            </a:p>
          </p:txBody>
        </p:sp>
        <p:sp>
          <p:nvSpPr>
            <p:cNvPr id="37909" name="Text Box 1036">
              <a:extLst>
                <a:ext uri="{FF2B5EF4-FFF2-40B4-BE49-F238E27FC236}">
                  <a16:creationId xmlns:a16="http://schemas.microsoft.com/office/drawing/2014/main" id="{59735557-B330-DEF5-2E8D-87B438042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4" y="1677"/>
              <a:ext cx="46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rice</a:t>
              </a:r>
            </a:p>
          </p:txBody>
        </p:sp>
      </p:grpSp>
      <p:grpSp>
        <p:nvGrpSpPr>
          <p:cNvPr id="37898" name="Group 1037">
            <a:extLst>
              <a:ext uri="{FF2B5EF4-FFF2-40B4-BE49-F238E27FC236}">
                <a16:creationId xmlns:a16="http://schemas.microsoft.com/office/drawing/2014/main" id="{2F8FE0B5-41E4-E74D-F200-DE1D8C9B077D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4184650"/>
            <a:ext cx="2376487" cy="1776413"/>
            <a:chOff x="289" y="2636"/>
            <a:chExt cx="1497" cy="1119"/>
          </a:xfrm>
        </p:grpSpPr>
        <p:pic>
          <p:nvPicPr>
            <p:cNvPr id="37904" name="Picture 1038">
              <a:extLst>
                <a:ext uri="{FF2B5EF4-FFF2-40B4-BE49-F238E27FC236}">
                  <a16:creationId xmlns:a16="http://schemas.microsoft.com/office/drawing/2014/main" id="{CEB4EF7A-8AC0-E902-FA0F-07D7EA980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636"/>
              <a:ext cx="1088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Text Box 1039">
              <a:extLst>
                <a:ext uri="{FF2B5EF4-FFF2-40B4-BE49-F238E27FC236}">
                  <a16:creationId xmlns:a16="http://schemas.microsoft.com/office/drawing/2014/main" id="{ACC9ADBD-79EC-89EF-BCB3-2A2A56C38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" y="2974"/>
              <a:ext cx="46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rice</a:t>
              </a:r>
            </a:p>
          </p:txBody>
        </p:sp>
        <p:sp>
          <p:nvSpPr>
            <p:cNvPr id="37906" name="Text Box 1040">
              <a:extLst>
                <a:ext uri="{FF2B5EF4-FFF2-40B4-BE49-F238E27FC236}">
                  <a16:creationId xmlns:a16="http://schemas.microsoft.com/office/drawing/2014/main" id="{7487717E-63EB-DE85-E1EA-2832AD81B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" y="3307"/>
              <a:ext cx="980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Canned mackerel</a:t>
              </a:r>
            </a:p>
          </p:txBody>
        </p:sp>
      </p:grpSp>
      <p:grpSp>
        <p:nvGrpSpPr>
          <p:cNvPr id="37899" name="Group 1041">
            <a:extLst>
              <a:ext uri="{FF2B5EF4-FFF2-40B4-BE49-F238E27FC236}">
                <a16:creationId xmlns:a16="http://schemas.microsoft.com/office/drawing/2014/main" id="{6EBF74A1-0F5F-715F-1751-0ACBBDECF949}"/>
              </a:ext>
            </a:extLst>
          </p:cNvPr>
          <p:cNvGrpSpPr>
            <a:grpSpLocks/>
          </p:cNvGrpSpPr>
          <p:nvPr/>
        </p:nvGrpSpPr>
        <p:grpSpPr bwMode="auto">
          <a:xfrm>
            <a:off x="3182938" y="5724525"/>
            <a:ext cx="3209925" cy="1133475"/>
            <a:chOff x="2005" y="3606"/>
            <a:chExt cx="2022" cy="714"/>
          </a:xfrm>
        </p:grpSpPr>
        <p:pic>
          <p:nvPicPr>
            <p:cNvPr id="37901" name="Picture 1042">
              <a:extLst>
                <a:ext uri="{FF2B5EF4-FFF2-40B4-BE49-F238E27FC236}">
                  <a16:creationId xmlns:a16="http://schemas.microsoft.com/office/drawing/2014/main" id="{D684118F-DB8D-9CEF-6298-C0E8341B2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" y="3606"/>
              <a:ext cx="1052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Text Box 1043">
              <a:extLst>
                <a:ext uri="{FF2B5EF4-FFF2-40B4-BE49-F238E27FC236}">
                  <a16:creationId xmlns:a16="http://schemas.microsoft.com/office/drawing/2014/main" id="{247A0E24-9AB8-7288-BED0-EBA1A445B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4064"/>
              <a:ext cx="46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rice</a:t>
              </a:r>
            </a:p>
          </p:txBody>
        </p:sp>
        <p:sp>
          <p:nvSpPr>
            <p:cNvPr id="37903" name="Text Box 1044">
              <a:extLst>
                <a:ext uri="{FF2B5EF4-FFF2-40B4-BE49-F238E27FC236}">
                  <a16:creationId xmlns:a16="http://schemas.microsoft.com/office/drawing/2014/main" id="{4A1FA59F-984A-5420-ADED-6295CDAAB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" y="3672"/>
              <a:ext cx="980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Canned mackerel</a:t>
              </a:r>
            </a:p>
          </p:txBody>
        </p:sp>
      </p:grpSp>
      <p:sp>
        <p:nvSpPr>
          <p:cNvPr id="37900" name="Rectangle 1045">
            <a:extLst>
              <a:ext uri="{FF2B5EF4-FFF2-40B4-BE49-F238E27FC236}">
                <a16:creationId xmlns:a16="http://schemas.microsoft.com/office/drawing/2014/main" id="{6C4DE587-A25B-AB44-E9AD-6B51D62337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>
            <a:extLst>
              <a:ext uri="{FF2B5EF4-FFF2-40B4-BE49-F238E27FC236}">
                <a16:creationId xmlns:a16="http://schemas.microsoft.com/office/drawing/2014/main" id="{B076A314-C6E6-77D2-A8FC-C6D70412E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913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6C929A38-3B5E-0F3D-DF06-C13C100F6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115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D5F46679-D87A-ADB2-6F69-BC98219E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448"/>
          <a:stretch>
            <a:fillRect/>
          </a:stretch>
        </p:blipFill>
        <p:spPr bwMode="auto">
          <a:xfrm>
            <a:off x="6257925" y="847725"/>
            <a:ext cx="24923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D7A1A4BD-ED30-DF92-7949-16F3C715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448"/>
          <a:stretch>
            <a:fillRect/>
          </a:stretch>
        </p:blipFill>
        <p:spPr bwMode="auto">
          <a:xfrm>
            <a:off x="973138" y="923925"/>
            <a:ext cx="24923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B459AFEF-F566-A4D0-5576-1FE27621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t="20265" r="25104" b="23451"/>
          <a:stretch>
            <a:fillRect/>
          </a:stretch>
        </p:blipFill>
        <p:spPr bwMode="auto">
          <a:xfrm>
            <a:off x="3986213" y="2771775"/>
            <a:ext cx="13509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>
            <a:extLst>
              <a:ext uri="{FF2B5EF4-FFF2-40B4-BE49-F238E27FC236}">
                <a16:creationId xmlns:a16="http://schemas.microsoft.com/office/drawing/2014/main" id="{2C39C559-6F63-3943-B898-4E9F40E8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697163"/>
            <a:ext cx="14652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76E14917-A4D4-17C5-738D-2EDD83C9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448"/>
          <a:stretch>
            <a:fillRect/>
          </a:stretch>
        </p:blipFill>
        <p:spPr bwMode="auto">
          <a:xfrm>
            <a:off x="1023938" y="4138613"/>
            <a:ext cx="24923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>
            <a:extLst>
              <a:ext uri="{FF2B5EF4-FFF2-40B4-BE49-F238E27FC236}">
                <a16:creationId xmlns:a16="http://schemas.microsoft.com/office/drawing/2014/main" id="{008CF32E-F3CF-11F7-311E-766CA2E9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448"/>
          <a:stretch>
            <a:fillRect/>
          </a:stretch>
        </p:blipFill>
        <p:spPr bwMode="auto">
          <a:xfrm>
            <a:off x="4987925" y="3994150"/>
            <a:ext cx="41560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:a16="http://schemas.microsoft.com/office/drawing/2014/main" id="{BCA41C3C-8643-32F1-57A8-2ED137EF2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0"/>
            <a:ext cx="415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id="{75900B9E-CEC7-FAE0-9553-C1F8A2E60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0"/>
            <a:ext cx="4498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</a:rPr>
              <a:t>Cracks in the lineage.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F0F0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>
            <a:extLst>
              <a:ext uri="{FF2B5EF4-FFF2-40B4-BE49-F238E27FC236}">
                <a16:creationId xmlns:a16="http://schemas.microsoft.com/office/drawing/2014/main" id="{89280567-763B-FFA8-47DC-661A7A508CA4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490663"/>
            <a:ext cx="5962650" cy="2319337"/>
            <a:chOff x="996" y="1024"/>
            <a:chExt cx="3756" cy="1376"/>
          </a:xfrm>
        </p:grpSpPr>
        <p:sp>
          <p:nvSpPr>
            <p:cNvPr id="39954" name="Line 3">
              <a:extLst>
                <a:ext uri="{FF2B5EF4-FFF2-40B4-BE49-F238E27FC236}">
                  <a16:creationId xmlns:a16="http://schemas.microsoft.com/office/drawing/2014/main" id="{CEE7A7E1-D859-5E03-E3ED-53B6C7584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4" y="211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4">
              <a:extLst>
                <a:ext uri="{FF2B5EF4-FFF2-40B4-BE49-F238E27FC236}">
                  <a16:creationId xmlns:a16="http://schemas.microsoft.com/office/drawing/2014/main" id="{431B84A0-C93C-2BCE-7A7A-5B8018075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4" y="208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5">
              <a:extLst>
                <a:ext uri="{FF2B5EF4-FFF2-40B4-BE49-F238E27FC236}">
                  <a16:creationId xmlns:a16="http://schemas.microsoft.com/office/drawing/2014/main" id="{3E2530CE-84B9-3FA3-1B71-F2BD20BCC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" y="211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6">
              <a:extLst>
                <a:ext uri="{FF2B5EF4-FFF2-40B4-BE49-F238E27FC236}">
                  <a16:creationId xmlns:a16="http://schemas.microsoft.com/office/drawing/2014/main" id="{58BAE608-778C-0943-0CF3-84A72D504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08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7">
              <a:extLst>
                <a:ext uri="{FF2B5EF4-FFF2-40B4-BE49-F238E27FC236}">
                  <a16:creationId xmlns:a16="http://schemas.microsoft.com/office/drawing/2014/main" id="{2D8DCE75-1EE1-F9B7-1533-E44FA7CFD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" y="2075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9959" name="Picture 8">
              <a:extLst>
                <a:ext uri="{FF2B5EF4-FFF2-40B4-BE49-F238E27FC236}">
                  <a16:creationId xmlns:a16="http://schemas.microsoft.com/office/drawing/2014/main" id="{E8512A88-E738-E45E-84A4-57F7B08A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6" r="33885"/>
            <a:stretch>
              <a:fillRect/>
            </a:stretch>
          </p:blipFill>
          <p:spPr bwMode="auto">
            <a:xfrm>
              <a:off x="2582" y="1067"/>
              <a:ext cx="526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0" name="Picture 9">
              <a:extLst>
                <a:ext uri="{FF2B5EF4-FFF2-40B4-BE49-F238E27FC236}">
                  <a16:creationId xmlns:a16="http://schemas.microsoft.com/office/drawing/2014/main" id="{B0D47210-D12A-048D-EA93-C6FBEF6A8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96"/>
            <a:stretch>
              <a:fillRect/>
            </a:stretch>
          </p:blipFill>
          <p:spPr bwMode="auto">
            <a:xfrm>
              <a:off x="3000" y="1024"/>
              <a:ext cx="58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39" name="Picture 10">
            <a:extLst>
              <a:ext uri="{FF2B5EF4-FFF2-40B4-BE49-F238E27FC236}">
                <a16:creationId xmlns:a16="http://schemas.microsoft.com/office/drawing/2014/main" id="{DECA82FC-821A-3724-6A50-FF746909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96"/>
          <a:stretch>
            <a:fillRect/>
          </a:stretch>
        </p:blipFill>
        <p:spPr bwMode="auto">
          <a:xfrm>
            <a:off x="2838450" y="3065463"/>
            <a:ext cx="9350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>
            <a:extLst>
              <a:ext uri="{FF2B5EF4-FFF2-40B4-BE49-F238E27FC236}">
                <a16:creationId xmlns:a16="http://schemas.microsoft.com/office/drawing/2014/main" id="{359F29E4-D6E3-AEEC-A9AF-97BC5270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60257"/>
          <a:stretch>
            <a:fillRect/>
          </a:stretch>
        </p:blipFill>
        <p:spPr bwMode="auto">
          <a:xfrm>
            <a:off x="1800225" y="3989388"/>
            <a:ext cx="7334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2">
            <a:extLst>
              <a:ext uri="{FF2B5EF4-FFF2-40B4-BE49-F238E27FC236}">
                <a16:creationId xmlns:a16="http://schemas.microsoft.com/office/drawing/2014/main" id="{EF511647-01B6-7587-6128-424EA60E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6" t="21429" r="8907" b="34126"/>
          <a:stretch>
            <a:fillRect/>
          </a:stretch>
        </p:blipFill>
        <p:spPr bwMode="auto">
          <a:xfrm>
            <a:off x="592138" y="3702050"/>
            <a:ext cx="120015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3">
            <a:extLst>
              <a:ext uri="{FF2B5EF4-FFF2-40B4-BE49-F238E27FC236}">
                <a16:creationId xmlns:a16="http://schemas.microsoft.com/office/drawing/2014/main" id="{EF8B9DD7-DD11-FFF6-E27F-E7E7F2C7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1" r="22769"/>
          <a:stretch>
            <a:fillRect/>
          </a:stretch>
        </p:blipFill>
        <p:spPr bwMode="auto">
          <a:xfrm>
            <a:off x="7245350" y="3276600"/>
            <a:ext cx="7350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>
            <a:extLst>
              <a:ext uri="{FF2B5EF4-FFF2-40B4-BE49-F238E27FC236}">
                <a16:creationId xmlns:a16="http://schemas.microsoft.com/office/drawing/2014/main" id="{88327AD7-11C3-A725-9DFC-BC2B7BA3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7" r="49309"/>
          <a:stretch>
            <a:fillRect/>
          </a:stretch>
        </p:blipFill>
        <p:spPr bwMode="auto">
          <a:xfrm>
            <a:off x="4343400" y="2952750"/>
            <a:ext cx="10906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>
            <a:extLst>
              <a:ext uri="{FF2B5EF4-FFF2-40B4-BE49-F238E27FC236}">
                <a16:creationId xmlns:a16="http://schemas.microsoft.com/office/drawing/2014/main" id="{325612EC-E69F-2901-C298-FF4E8A97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71713"/>
          <a:stretch>
            <a:fillRect/>
          </a:stretch>
        </p:blipFill>
        <p:spPr bwMode="auto">
          <a:xfrm>
            <a:off x="5986463" y="3262313"/>
            <a:ext cx="815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6">
            <a:extLst>
              <a:ext uri="{FF2B5EF4-FFF2-40B4-BE49-F238E27FC236}">
                <a16:creationId xmlns:a16="http://schemas.microsoft.com/office/drawing/2014/main" id="{058EACBA-5849-421A-1E65-0DB2681EB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2625" y="376238"/>
            <a:ext cx="1048702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Childrearing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now concentrated on mother &amp; father</a:t>
            </a:r>
          </a:p>
        </p:txBody>
      </p:sp>
      <p:sp>
        <p:nvSpPr>
          <p:cNvPr id="39946" name="Line 17">
            <a:extLst>
              <a:ext uri="{FF2B5EF4-FFF2-40B4-BE49-F238E27FC236}">
                <a16:creationId xmlns:a16="http://schemas.microsoft.com/office/drawing/2014/main" id="{AD23D2A2-5C36-E391-739F-5EE27B1B1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3131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8">
            <a:extLst>
              <a:ext uri="{FF2B5EF4-FFF2-40B4-BE49-F238E27FC236}">
                <a16:creationId xmlns:a16="http://schemas.microsoft.com/office/drawing/2014/main" id="{D0571790-93B3-FAF7-EE41-11224BE97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4738" y="28463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8" name="Picture 19">
            <a:extLst>
              <a:ext uri="{FF2B5EF4-FFF2-40B4-BE49-F238E27FC236}">
                <a16:creationId xmlns:a16="http://schemas.microsoft.com/office/drawing/2014/main" id="{9A5B3085-B266-5B32-A846-9044E0DC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-1401763"/>
            <a:ext cx="5935663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0">
            <a:extLst>
              <a:ext uri="{FF2B5EF4-FFF2-40B4-BE49-F238E27FC236}">
                <a16:creationId xmlns:a16="http://schemas.microsoft.com/office/drawing/2014/main" id="{4554E622-F8D8-2CAC-14C9-53BF93FA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30125" r="71277" b="24268"/>
          <a:stretch>
            <a:fillRect/>
          </a:stretch>
        </p:blipFill>
        <p:spPr bwMode="auto">
          <a:xfrm>
            <a:off x="1592263" y="3709988"/>
            <a:ext cx="822325" cy="1038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21">
            <a:extLst>
              <a:ext uri="{FF2B5EF4-FFF2-40B4-BE49-F238E27FC236}">
                <a16:creationId xmlns:a16="http://schemas.microsoft.com/office/drawing/2014/main" id="{CE915B3E-AD5F-DDD0-2EE6-3B8E99B6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60257"/>
          <a:stretch>
            <a:fillRect/>
          </a:stretch>
        </p:blipFill>
        <p:spPr bwMode="auto">
          <a:xfrm>
            <a:off x="273050" y="3900488"/>
            <a:ext cx="7334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2">
            <a:extLst>
              <a:ext uri="{FF2B5EF4-FFF2-40B4-BE49-F238E27FC236}">
                <a16:creationId xmlns:a16="http://schemas.microsoft.com/office/drawing/2014/main" id="{30FC6D78-215C-1902-BD15-3A345BE3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60257"/>
          <a:stretch>
            <a:fillRect/>
          </a:stretch>
        </p:blipFill>
        <p:spPr bwMode="auto">
          <a:xfrm>
            <a:off x="639763" y="4189413"/>
            <a:ext cx="7334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23">
            <a:extLst>
              <a:ext uri="{FF2B5EF4-FFF2-40B4-BE49-F238E27FC236}">
                <a16:creationId xmlns:a16="http://schemas.microsoft.com/office/drawing/2014/main" id="{69C5F60C-2F10-85BA-F66A-1494ABB45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60257"/>
          <a:stretch>
            <a:fillRect/>
          </a:stretch>
        </p:blipFill>
        <p:spPr bwMode="auto">
          <a:xfrm>
            <a:off x="1179513" y="4127500"/>
            <a:ext cx="7334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4" name="Oval 24">
            <a:extLst>
              <a:ext uri="{FF2B5EF4-FFF2-40B4-BE49-F238E27FC236}">
                <a16:creationId xmlns:a16="http://schemas.microsoft.com/office/drawing/2014/main" id="{58D0E9EE-64B4-0E06-0702-0C6AA712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3521075"/>
            <a:ext cx="2278062" cy="1577975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B35AB2C-A5D6-BB44-951F-DF8B8433C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250" y="933450"/>
            <a:ext cx="85344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solidFill>
                  <a:schemeClr val="hlink"/>
                </a:solidFill>
                <a:latin typeface="Arial Black" panose="020B0A04020102020204" pitchFamily="34" charset="0"/>
              </a:rPr>
              <a:t>. . . and the safety net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solidFill>
                  <a:schemeClr val="hlink"/>
                </a:solidFill>
                <a:latin typeface="Arial Black" panose="020B0A04020102020204" pitchFamily="34" charset="0"/>
              </a:rPr>
              <a:t>of the united village</a:t>
            </a:r>
          </a:p>
          <a:p>
            <a:pPr algn="ctr" eaLnBrk="1" hangingPunct="1">
              <a:buFontTx/>
              <a:buNone/>
            </a:pPr>
            <a:endParaRPr lang="en-US" altLang="en-US" sz="5400">
              <a:latin typeface="Arial Black" panose="020B0A040201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FB7BF225-8BA6-43A5-2C7E-C08C4F325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448050"/>
            <a:ext cx="6000750" cy="1433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gone.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5C5EFD3-6B53-CB72-278C-99D61BFBD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  <a:t>Palau Population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8F945107-BEBD-CBD6-87A3-569C2AFB0383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365250"/>
          <a:ext cx="7769225" cy="51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897" imgH="5134333" progId="MSGraph.Chart.8">
                  <p:embed followColorScheme="full"/>
                </p:oleObj>
              </mc:Choice>
              <mc:Fallback>
                <p:oleObj name="Chart" r:id="rId2" imgW="7772897" imgH="513433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65250"/>
                        <a:ext cx="7769225" cy="513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C0359A-A2FC-3600-2E7B-8898D3B7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317625"/>
            <a:ext cx="326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52ED497-EA0B-297E-804F-75ACB647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4013" y="-3533775"/>
            <a:ext cx="6365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</a:rPr>
              <a:t>•</a:t>
            </a:r>
            <a:endParaRPr lang="en-US" altLang="en-US" sz="5400">
              <a:solidFill>
                <a:schemeClr val="tx1"/>
              </a:solidFill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EB52259-9B5D-23E8-EED8-BCEA6ED9D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4013" y="-1130300"/>
            <a:ext cx="6365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00"/>
                </a:solidFill>
              </a:rPr>
              <a:t>•</a:t>
            </a:r>
            <a:endParaRPr lang="en-US" altLang="en-US" sz="5400">
              <a:solidFill>
                <a:schemeClr val="tx1"/>
              </a:solidFill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F3D9F04-F9CD-D540-62E8-4B96F233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23950"/>
            <a:ext cx="8820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But the smaller family must also provide its own resources…</a:t>
            </a:r>
            <a:r>
              <a:rPr lang="en-US" altLang="en-US" sz="5400" b="1">
                <a:solidFill>
                  <a:srgbClr val="FFFF00"/>
                </a:solidFill>
              </a:rPr>
              <a:t> </a:t>
            </a:r>
            <a:endParaRPr lang="en-US" altLang="en-US" sz="5400">
              <a:solidFill>
                <a:schemeClr val="tx1"/>
              </a:solidFill>
            </a:endParaRP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52BB97C-9E06-F987-70E1-5ABA06E4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3160713"/>
            <a:ext cx="100679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… and so parents spend more </a:t>
            </a: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time away from home earning </a:t>
            </a: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cash.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8DD98186-25AC-4362-C160-BBDACE8E4E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5400"/>
          </a:p>
          <a:p>
            <a:pPr eaLnBrk="1" hangingPunct="1">
              <a:buFontTx/>
              <a:buNone/>
            </a:pPr>
            <a:endParaRPr lang="en-US" altLang="en-US" sz="5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22BF3E5-F0C1-BA25-F679-3E7BCE83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368550"/>
            <a:ext cx="3849687" cy="40624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Today…..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3233234D-61CB-DAE1-2304-9D3D4CC7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66" r="8907"/>
          <a:stretch>
            <a:fillRect/>
          </a:stretch>
        </p:blipFill>
        <p:spPr bwMode="auto">
          <a:xfrm>
            <a:off x="7759700" y="4710113"/>
            <a:ext cx="957263" cy="1914525"/>
          </a:xfrm>
          <a:prstGeom prst="rect">
            <a:avLst/>
          </a:prstGeom>
          <a:noFill/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8B5A071D-1538-50AF-1080-18E11897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86" r="60257"/>
          <a:stretch>
            <a:fillRect/>
          </a:stretch>
        </p:blipFill>
        <p:spPr bwMode="auto">
          <a:xfrm>
            <a:off x="5375275" y="4605338"/>
            <a:ext cx="733425" cy="1914525"/>
          </a:xfrm>
          <a:prstGeom prst="rect">
            <a:avLst/>
          </a:prstGeom>
          <a:noFill/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4CDF34CA-023B-822D-656C-7DBE191E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196"/>
          <a:stretch>
            <a:fillRect/>
          </a:stretch>
        </p:blipFill>
        <p:spPr bwMode="auto">
          <a:xfrm>
            <a:off x="7781925" y="2251075"/>
            <a:ext cx="955675" cy="1816100"/>
          </a:xfrm>
          <a:prstGeom prst="rect">
            <a:avLst/>
          </a:prstGeom>
          <a:noFill/>
        </p:spPr>
      </p:pic>
      <p:sp>
        <p:nvSpPr>
          <p:cNvPr id="44038" name="Rectangle 6">
            <a:extLst>
              <a:ext uri="{FF2B5EF4-FFF2-40B4-BE49-F238E27FC236}">
                <a16:creationId xmlns:a16="http://schemas.microsoft.com/office/drawing/2014/main" id="{3D1CD225-72BC-313B-6F6B-9B06E07310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5350" y="2387600"/>
            <a:ext cx="3849688" cy="4062413"/>
          </a:xfrm>
          <a:gradFill rotWithShape="0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In the past….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8D60F4A-F0B7-213F-EBCA-066EE4E9B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Disputes within the family are not settled as easily as in the past</a:t>
            </a:r>
          </a:p>
        </p:txBody>
      </p:sp>
      <p:grpSp>
        <p:nvGrpSpPr>
          <p:cNvPr id="43016" name="Group 8">
            <a:extLst>
              <a:ext uri="{FF2B5EF4-FFF2-40B4-BE49-F238E27FC236}">
                <a16:creationId xmlns:a16="http://schemas.microsoft.com/office/drawing/2014/main" id="{083DBC86-DBB8-CE5E-7C65-AE1170D5C9B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495550"/>
            <a:ext cx="3773488" cy="1914525"/>
            <a:chOff x="612" y="1328"/>
            <a:chExt cx="2377" cy="1206"/>
          </a:xfrm>
        </p:grpSpPr>
        <p:sp>
          <p:nvSpPr>
            <p:cNvPr id="43030" name="Text Box 9">
              <a:extLst>
                <a:ext uri="{FF2B5EF4-FFF2-40B4-BE49-F238E27FC236}">
                  <a16:creationId xmlns:a16="http://schemas.microsoft.com/office/drawing/2014/main" id="{1ADE0088-7E95-5D6C-33BB-D56B50CE3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655"/>
              <a:ext cx="237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</a:rPr>
                <a:t>Lineage           head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</a:rPr>
                <a:t>Settled disputes</a:t>
              </a:r>
            </a:p>
          </p:txBody>
        </p:sp>
        <p:pic>
          <p:nvPicPr>
            <p:cNvPr id="43031" name="Picture 10">
              <a:extLst>
                <a:ext uri="{FF2B5EF4-FFF2-40B4-BE49-F238E27FC236}">
                  <a16:creationId xmlns:a16="http://schemas.microsoft.com/office/drawing/2014/main" id="{7D8DBA7F-8F5F-CEFF-11BA-E944EB9C1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1" r="22769"/>
            <a:stretch>
              <a:fillRect/>
            </a:stretch>
          </p:blipFill>
          <p:spPr bwMode="auto">
            <a:xfrm>
              <a:off x="1647" y="1328"/>
              <a:ext cx="46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7" name="Group 11">
            <a:extLst>
              <a:ext uri="{FF2B5EF4-FFF2-40B4-BE49-F238E27FC236}">
                <a16:creationId xmlns:a16="http://schemas.microsoft.com/office/drawing/2014/main" id="{1452987F-3772-4239-E9A7-37776A5DD118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4067175"/>
            <a:ext cx="3621087" cy="2927350"/>
            <a:chOff x="624" y="2353"/>
            <a:chExt cx="2281" cy="1844"/>
          </a:xfrm>
        </p:grpSpPr>
        <p:pic>
          <p:nvPicPr>
            <p:cNvPr id="43026" name="Picture 12">
              <a:extLst>
                <a:ext uri="{FF2B5EF4-FFF2-40B4-BE49-F238E27FC236}">
                  <a16:creationId xmlns:a16="http://schemas.microsoft.com/office/drawing/2014/main" id="{709D09D4-F184-F0BC-3A2A-7B36EE674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66" r="8907"/>
            <a:stretch>
              <a:fillRect/>
            </a:stretch>
          </p:blipFill>
          <p:spPr bwMode="auto">
            <a:xfrm>
              <a:off x="1431" y="2485"/>
              <a:ext cx="60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7" name="Picture 13">
              <a:extLst>
                <a:ext uri="{FF2B5EF4-FFF2-40B4-BE49-F238E27FC236}">
                  <a16:creationId xmlns:a16="http://schemas.microsoft.com/office/drawing/2014/main" id="{1DB8BD60-8586-7E2C-1107-435796CED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60257"/>
            <a:stretch>
              <a:fillRect/>
            </a:stretch>
          </p:blipFill>
          <p:spPr bwMode="auto">
            <a:xfrm>
              <a:off x="932" y="2390"/>
              <a:ext cx="46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8" name="Picture 14">
              <a:extLst>
                <a:ext uri="{FF2B5EF4-FFF2-40B4-BE49-F238E27FC236}">
                  <a16:creationId xmlns:a16="http://schemas.microsoft.com/office/drawing/2014/main" id="{7F383DAA-53FA-ED8C-EDE4-E6921E8F0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96"/>
            <a:stretch>
              <a:fillRect/>
            </a:stretch>
          </p:blipFill>
          <p:spPr bwMode="auto">
            <a:xfrm>
              <a:off x="2070" y="2353"/>
              <a:ext cx="58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9" name="Text Box 15">
              <a:extLst>
                <a:ext uri="{FF2B5EF4-FFF2-40B4-BE49-F238E27FC236}">
                  <a16:creationId xmlns:a16="http://schemas.microsoft.com/office/drawing/2014/main" id="{8ACAF2E5-62F1-3C01-A8D4-00F284819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334"/>
              <a:ext cx="2281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</a:rPr>
                <a:t>For example, between brothers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43018" name="Picture 16">
            <a:extLst>
              <a:ext uri="{FF2B5EF4-FFF2-40B4-BE49-F238E27FC236}">
                <a16:creationId xmlns:a16="http://schemas.microsoft.com/office/drawing/2014/main" id="{F1E6B3A6-22B4-2CBC-832E-70474E17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1" r="22769"/>
          <a:stretch>
            <a:fillRect/>
          </a:stretch>
        </p:blipFill>
        <p:spPr bwMode="auto">
          <a:xfrm>
            <a:off x="6157913" y="3022600"/>
            <a:ext cx="12414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7">
            <a:extLst>
              <a:ext uri="{FF2B5EF4-FFF2-40B4-BE49-F238E27FC236}">
                <a16:creationId xmlns:a16="http://schemas.microsoft.com/office/drawing/2014/main" id="{2C639CDF-34DB-DC49-5475-CB2E51E10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838450"/>
            <a:ext cx="19256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900">
                <a:solidFill>
                  <a:srgbClr val="FF3300"/>
                </a:solidFill>
              </a:rPr>
              <a:t>x</a:t>
            </a:r>
          </a:p>
        </p:txBody>
      </p:sp>
      <p:grpSp>
        <p:nvGrpSpPr>
          <p:cNvPr id="43020" name="Group 18">
            <a:extLst>
              <a:ext uri="{FF2B5EF4-FFF2-40B4-BE49-F238E27FC236}">
                <a16:creationId xmlns:a16="http://schemas.microsoft.com/office/drawing/2014/main" id="{6E19D509-CE3F-5AAC-4BD3-43B6EFDA8FAB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5194300"/>
            <a:ext cx="1323975" cy="777875"/>
            <a:chOff x="3970" y="3272"/>
            <a:chExt cx="834" cy="490"/>
          </a:xfrm>
        </p:grpSpPr>
        <p:sp>
          <p:nvSpPr>
            <p:cNvPr id="43024" name="AutoShape 19">
              <a:extLst>
                <a:ext uri="{FF2B5EF4-FFF2-40B4-BE49-F238E27FC236}">
                  <a16:creationId xmlns:a16="http://schemas.microsoft.com/office/drawing/2014/main" id="{92A4DE5F-36C9-3B41-7A3F-48C8018A7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272"/>
              <a:ext cx="765" cy="490"/>
            </a:xfrm>
            <a:prstGeom prst="leftRightArrow">
              <a:avLst>
                <a:gd name="adj1" fmla="val 50000"/>
                <a:gd name="adj2" fmla="val 3122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25" name="Text Box 20">
              <a:extLst>
                <a:ext uri="{FF2B5EF4-FFF2-40B4-BE49-F238E27FC236}">
                  <a16:creationId xmlns:a16="http://schemas.microsoft.com/office/drawing/2014/main" id="{00731A0A-5974-CF69-9A98-E5E6527D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357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</a:rPr>
                <a:t>dispute</a:t>
              </a:r>
            </a:p>
          </p:txBody>
        </p:sp>
      </p:grpSp>
      <p:grpSp>
        <p:nvGrpSpPr>
          <p:cNvPr id="43021" name="Group 21">
            <a:extLst>
              <a:ext uri="{FF2B5EF4-FFF2-40B4-BE49-F238E27FC236}">
                <a16:creationId xmlns:a16="http://schemas.microsoft.com/office/drawing/2014/main" id="{FDD6B994-55D2-23B5-62FB-77A723906E1C}"/>
              </a:ext>
            </a:extLst>
          </p:cNvPr>
          <p:cNvGrpSpPr>
            <a:grpSpLocks/>
          </p:cNvGrpSpPr>
          <p:nvPr/>
        </p:nvGrpSpPr>
        <p:grpSpPr bwMode="auto">
          <a:xfrm rot="5218557">
            <a:off x="7662863" y="3944938"/>
            <a:ext cx="1323975" cy="777875"/>
            <a:chOff x="3970" y="3272"/>
            <a:chExt cx="834" cy="490"/>
          </a:xfrm>
        </p:grpSpPr>
        <p:sp>
          <p:nvSpPr>
            <p:cNvPr id="43022" name="AutoShape 22">
              <a:extLst>
                <a:ext uri="{FF2B5EF4-FFF2-40B4-BE49-F238E27FC236}">
                  <a16:creationId xmlns:a16="http://schemas.microsoft.com/office/drawing/2014/main" id="{25979DA4-750C-9E46-33DC-53C875510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272"/>
              <a:ext cx="765" cy="490"/>
            </a:xfrm>
            <a:prstGeom prst="leftRightArrow">
              <a:avLst>
                <a:gd name="adj1" fmla="val 50000"/>
                <a:gd name="adj2" fmla="val 3122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23" name="Text Box 23">
              <a:extLst>
                <a:ext uri="{FF2B5EF4-FFF2-40B4-BE49-F238E27FC236}">
                  <a16:creationId xmlns:a16="http://schemas.microsoft.com/office/drawing/2014/main" id="{9CBF0A1E-D780-F996-4EC7-CACB2252D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357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</a:rPr>
                <a:t>dispute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8A80A2E-FAEF-B87E-63B4-1C58005A5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84600" y="131445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solidFill>
                  <a:srgbClr val="FFFF00"/>
                </a:solidFill>
              </a:rPr>
              <a:t>Authority gap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solidFill>
                  <a:srgbClr val="FFFF00"/>
                </a:solidFill>
              </a:rPr>
              <a:t>grows</a:t>
            </a:r>
            <a:r>
              <a:rPr lang="en-US" altLang="en-US" sz="440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D551DF8E-86A7-3965-2D67-A08F150C3F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0350" cy="7202488"/>
            <a:chOff x="0" y="0"/>
            <a:chExt cx="5764" cy="4537"/>
          </a:xfrm>
        </p:grpSpPr>
        <p:grpSp>
          <p:nvGrpSpPr>
            <p:cNvPr id="44036" name="Group 4">
              <a:extLst>
                <a:ext uri="{FF2B5EF4-FFF2-40B4-BE49-F238E27FC236}">
                  <a16:creationId xmlns:a16="http://schemas.microsoft.com/office/drawing/2014/main" id="{43738E11-FE76-F2FA-F397-CAB75998D4E1}"/>
                </a:ext>
              </a:extLst>
            </p:cNvPr>
            <p:cNvGrpSpPr>
              <a:grpSpLocks/>
            </p:cNvGrpSpPr>
            <p:nvPr/>
          </p:nvGrpSpPr>
          <p:grpSpPr bwMode="auto">
            <a:xfrm rot="2027569">
              <a:off x="0" y="0"/>
              <a:ext cx="1981" cy="3078"/>
              <a:chOff x="53" y="53"/>
              <a:chExt cx="1928" cy="3078"/>
            </a:xfrm>
          </p:grpSpPr>
          <p:sp>
            <p:nvSpPr>
              <p:cNvPr id="44039" name="Freeform 5">
                <a:extLst>
                  <a:ext uri="{FF2B5EF4-FFF2-40B4-BE49-F238E27FC236}">
                    <a16:creationId xmlns:a16="http://schemas.microsoft.com/office/drawing/2014/main" id="{39932C27-4DAE-16C8-AD98-0578CBEA7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2365"/>
                <a:ext cx="156" cy="153"/>
              </a:xfrm>
              <a:custGeom>
                <a:avLst/>
                <a:gdLst>
                  <a:gd name="T0" fmla="*/ 13 w 312"/>
                  <a:gd name="T1" fmla="*/ 0 h 306"/>
                  <a:gd name="T2" fmla="*/ 46 w 312"/>
                  <a:gd name="T3" fmla="*/ 25 h 306"/>
                  <a:gd name="T4" fmla="*/ 99 w 312"/>
                  <a:gd name="T5" fmla="*/ 76 h 306"/>
                  <a:gd name="T6" fmla="*/ 144 w 312"/>
                  <a:gd name="T7" fmla="*/ 126 h 306"/>
                  <a:gd name="T8" fmla="*/ 156 w 312"/>
                  <a:gd name="T9" fmla="*/ 144 h 306"/>
                  <a:gd name="T10" fmla="*/ 156 w 312"/>
                  <a:gd name="T11" fmla="*/ 150 h 306"/>
                  <a:gd name="T12" fmla="*/ 153 w 312"/>
                  <a:gd name="T13" fmla="*/ 153 h 306"/>
                  <a:gd name="T14" fmla="*/ 141 w 312"/>
                  <a:gd name="T15" fmla="*/ 150 h 306"/>
                  <a:gd name="T16" fmla="*/ 122 w 312"/>
                  <a:gd name="T17" fmla="*/ 137 h 306"/>
                  <a:gd name="T18" fmla="*/ 70 w 312"/>
                  <a:gd name="T19" fmla="*/ 98 h 306"/>
                  <a:gd name="T20" fmla="*/ 0 w 312"/>
                  <a:gd name="T21" fmla="*/ 39 h 306"/>
                  <a:gd name="T22" fmla="*/ 13 w 312"/>
                  <a:gd name="T23" fmla="*/ 0 h 306"/>
                  <a:gd name="T24" fmla="*/ 13 w 312"/>
                  <a:gd name="T25" fmla="*/ 0 h 3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2" h="306">
                    <a:moveTo>
                      <a:pt x="25" y="0"/>
                    </a:moveTo>
                    <a:lnTo>
                      <a:pt x="92" y="50"/>
                    </a:lnTo>
                    <a:lnTo>
                      <a:pt x="198" y="152"/>
                    </a:lnTo>
                    <a:lnTo>
                      <a:pt x="288" y="252"/>
                    </a:lnTo>
                    <a:lnTo>
                      <a:pt x="311" y="288"/>
                    </a:lnTo>
                    <a:lnTo>
                      <a:pt x="312" y="299"/>
                    </a:lnTo>
                    <a:lnTo>
                      <a:pt x="306" y="306"/>
                    </a:lnTo>
                    <a:lnTo>
                      <a:pt x="281" y="299"/>
                    </a:lnTo>
                    <a:lnTo>
                      <a:pt x="243" y="274"/>
                    </a:lnTo>
                    <a:lnTo>
                      <a:pt x="140" y="195"/>
                    </a:lnTo>
                    <a:lnTo>
                      <a:pt x="0" y="7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Freeform 6">
                <a:extLst>
                  <a:ext uri="{FF2B5EF4-FFF2-40B4-BE49-F238E27FC236}">
                    <a16:creationId xmlns:a16="http://schemas.microsoft.com/office/drawing/2014/main" id="{0DC2DBD6-477C-FFA8-C667-5E7599A6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1675"/>
                <a:ext cx="441" cy="728"/>
              </a:xfrm>
              <a:custGeom>
                <a:avLst/>
                <a:gdLst>
                  <a:gd name="T0" fmla="*/ 281 w 882"/>
                  <a:gd name="T1" fmla="*/ 0 h 1457"/>
                  <a:gd name="T2" fmla="*/ 242 w 882"/>
                  <a:gd name="T3" fmla="*/ 34 h 1457"/>
                  <a:gd name="T4" fmla="*/ 201 w 882"/>
                  <a:gd name="T5" fmla="*/ 78 h 1457"/>
                  <a:gd name="T6" fmla="*/ 153 w 882"/>
                  <a:gd name="T7" fmla="*/ 139 h 1457"/>
                  <a:gd name="T8" fmla="*/ 103 w 882"/>
                  <a:gd name="T9" fmla="*/ 220 h 1457"/>
                  <a:gd name="T10" fmla="*/ 80 w 882"/>
                  <a:gd name="T11" fmla="*/ 268 h 1457"/>
                  <a:gd name="T12" fmla="*/ 58 w 882"/>
                  <a:gd name="T13" fmla="*/ 320 h 1457"/>
                  <a:gd name="T14" fmla="*/ 38 w 882"/>
                  <a:gd name="T15" fmla="*/ 377 h 1457"/>
                  <a:gd name="T16" fmla="*/ 22 w 882"/>
                  <a:gd name="T17" fmla="*/ 440 h 1457"/>
                  <a:gd name="T18" fmla="*/ 9 w 882"/>
                  <a:gd name="T19" fmla="*/ 508 h 1457"/>
                  <a:gd name="T20" fmla="*/ 0 w 882"/>
                  <a:gd name="T21" fmla="*/ 581 h 1457"/>
                  <a:gd name="T22" fmla="*/ 10 w 882"/>
                  <a:gd name="T23" fmla="*/ 593 h 1457"/>
                  <a:gd name="T24" fmla="*/ 37 w 882"/>
                  <a:gd name="T25" fmla="*/ 614 h 1457"/>
                  <a:gd name="T26" fmla="*/ 118 w 882"/>
                  <a:gd name="T27" fmla="*/ 663 h 1457"/>
                  <a:gd name="T28" fmla="*/ 237 w 882"/>
                  <a:gd name="T29" fmla="*/ 728 h 1457"/>
                  <a:gd name="T30" fmla="*/ 251 w 882"/>
                  <a:gd name="T31" fmla="*/ 670 h 1457"/>
                  <a:gd name="T32" fmla="*/ 288 w 882"/>
                  <a:gd name="T33" fmla="*/ 541 h 1457"/>
                  <a:gd name="T34" fmla="*/ 314 w 882"/>
                  <a:gd name="T35" fmla="*/ 469 h 1457"/>
                  <a:gd name="T36" fmla="*/ 345 w 882"/>
                  <a:gd name="T37" fmla="*/ 404 h 1457"/>
                  <a:gd name="T38" fmla="*/ 379 w 882"/>
                  <a:gd name="T39" fmla="*/ 353 h 1457"/>
                  <a:gd name="T40" fmla="*/ 396 w 882"/>
                  <a:gd name="T41" fmla="*/ 336 h 1457"/>
                  <a:gd name="T42" fmla="*/ 415 w 882"/>
                  <a:gd name="T43" fmla="*/ 325 h 1457"/>
                  <a:gd name="T44" fmla="*/ 431 w 882"/>
                  <a:gd name="T45" fmla="*/ 315 h 1457"/>
                  <a:gd name="T46" fmla="*/ 439 w 882"/>
                  <a:gd name="T47" fmla="*/ 300 h 1457"/>
                  <a:gd name="T48" fmla="*/ 441 w 882"/>
                  <a:gd name="T49" fmla="*/ 281 h 1457"/>
                  <a:gd name="T50" fmla="*/ 438 w 882"/>
                  <a:gd name="T51" fmla="*/ 258 h 1457"/>
                  <a:gd name="T52" fmla="*/ 418 w 882"/>
                  <a:gd name="T53" fmla="*/ 206 h 1457"/>
                  <a:gd name="T54" fmla="*/ 387 w 882"/>
                  <a:gd name="T55" fmla="*/ 148 h 1457"/>
                  <a:gd name="T56" fmla="*/ 317 w 882"/>
                  <a:gd name="T57" fmla="*/ 45 h 1457"/>
                  <a:gd name="T58" fmla="*/ 281 w 882"/>
                  <a:gd name="T59" fmla="*/ 0 h 1457"/>
                  <a:gd name="T60" fmla="*/ 281 w 882"/>
                  <a:gd name="T61" fmla="*/ 0 h 145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82" h="1457">
                    <a:moveTo>
                      <a:pt x="561" y="0"/>
                    </a:moveTo>
                    <a:lnTo>
                      <a:pt x="484" y="68"/>
                    </a:lnTo>
                    <a:lnTo>
                      <a:pt x="401" y="156"/>
                    </a:lnTo>
                    <a:lnTo>
                      <a:pt x="305" y="278"/>
                    </a:lnTo>
                    <a:lnTo>
                      <a:pt x="206" y="441"/>
                    </a:lnTo>
                    <a:lnTo>
                      <a:pt x="159" y="536"/>
                    </a:lnTo>
                    <a:lnTo>
                      <a:pt x="115" y="641"/>
                    </a:lnTo>
                    <a:lnTo>
                      <a:pt x="76" y="755"/>
                    </a:lnTo>
                    <a:lnTo>
                      <a:pt x="43" y="880"/>
                    </a:lnTo>
                    <a:lnTo>
                      <a:pt x="18" y="1016"/>
                    </a:lnTo>
                    <a:lnTo>
                      <a:pt x="0" y="1162"/>
                    </a:lnTo>
                    <a:lnTo>
                      <a:pt x="20" y="1187"/>
                    </a:lnTo>
                    <a:lnTo>
                      <a:pt x="74" y="1228"/>
                    </a:lnTo>
                    <a:lnTo>
                      <a:pt x="235" y="1327"/>
                    </a:lnTo>
                    <a:lnTo>
                      <a:pt x="473" y="1457"/>
                    </a:lnTo>
                    <a:lnTo>
                      <a:pt x="501" y="1340"/>
                    </a:lnTo>
                    <a:lnTo>
                      <a:pt x="575" y="1082"/>
                    </a:lnTo>
                    <a:lnTo>
                      <a:pt x="628" y="939"/>
                    </a:lnTo>
                    <a:lnTo>
                      <a:pt x="689" y="809"/>
                    </a:lnTo>
                    <a:lnTo>
                      <a:pt x="757" y="707"/>
                    </a:lnTo>
                    <a:lnTo>
                      <a:pt x="792" y="672"/>
                    </a:lnTo>
                    <a:lnTo>
                      <a:pt x="829" y="651"/>
                    </a:lnTo>
                    <a:lnTo>
                      <a:pt x="861" y="631"/>
                    </a:lnTo>
                    <a:lnTo>
                      <a:pt x="878" y="601"/>
                    </a:lnTo>
                    <a:lnTo>
                      <a:pt x="882" y="562"/>
                    </a:lnTo>
                    <a:lnTo>
                      <a:pt x="875" y="517"/>
                    </a:lnTo>
                    <a:lnTo>
                      <a:pt x="835" y="412"/>
                    </a:lnTo>
                    <a:lnTo>
                      <a:pt x="773" y="297"/>
                    </a:lnTo>
                    <a:lnTo>
                      <a:pt x="633" y="9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Freeform 7">
                <a:extLst>
                  <a:ext uri="{FF2B5EF4-FFF2-40B4-BE49-F238E27FC236}">
                    <a16:creationId xmlns:a16="http://schemas.microsoft.com/office/drawing/2014/main" id="{55007F49-C8C5-1D37-AD5B-437F56D67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" y="1088"/>
                <a:ext cx="846" cy="868"/>
              </a:xfrm>
              <a:custGeom>
                <a:avLst/>
                <a:gdLst>
                  <a:gd name="T0" fmla="*/ 735 w 1692"/>
                  <a:gd name="T1" fmla="*/ 178 h 1737"/>
                  <a:gd name="T2" fmla="*/ 720 w 1692"/>
                  <a:gd name="T3" fmla="*/ 204 h 1737"/>
                  <a:gd name="T4" fmla="*/ 688 w 1692"/>
                  <a:gd name="T5" fmla="*/ 263 h 1737"/>
                  <a:gd name="T6" fmla="*/ 659 w 1692"/>
                  <a:gd name="T7" fmla="*/ 335 h 1737"/>
                  <a:gd name="T8" fmla="*/ 651 w 1692"/>
                  <a:gd name="T9" fmla="*/ 369 h 1737"/>
                  <a:gd name="T10" fmla="*/ 652 w 1692"/>
                  <a:gd name="T11" fmla="*/ 396 h 1737"/>
                  <a:gd name="T12" fmla="*/ 668 w 1692"/>
                  <a:gd name="T13" fmla="*/ 459 h 1737"/>
                  <a:gd name="T14" fmla="*/ 700 w 1692"/>
                  <a:gd name="T15" fmla="*/ 540 h 1737"/>
                  <a:gd name="T16" fmla="*/ 722 w 1692"/>
                  <a:gd name="T17" fmla="*/ 582 h 1737"/>
                  <a:gd name="T18" fmla="*/ 747 w 1692"/>
                  <a:gd name="T19" fmla="*/ 623 h 1737"/>
                  <a:gd name="T20" fmla="*/ 777 w 1692"/>
                  <a:gd name="T21" fmla="*/ 659 h 1737"/>
                  <a:gd name="T22" fmla="*/ 812 w 1692"/>
                  <a:gd name="T23" fmla="*/ 689 h 1737"/>
                  <a:gd name="T24" fmla="*/ 837 w 1692"/>
                  <a:gd name="T25" fmla="*/ 715 h 1737"/>
                  <a:gd name="T26" fmla="*/ 844 w 1692"/>
                  <a:gd name="T27" fmla="*/ 727 h 1737"/>
                  <a:gd name="T28" fmla="*/ 846 w 1692"/>
                  <a:gd name="T29" fmla="*/ 740 h 1737"/>
                  <a:gd name="T30" fmla="*/ 843 w 1692"/>
                  <a:gd name="T31" fmla="*/ 763 h 1737"/>
                  <a:gd name="T32" fmla="*/ 831 w 1692"/>
                  <a:gd name="T33" fmla="*/ 783 h 1737"/>
                  <a:gd name="T34" fmla="*/ 797 w 1692"/>
                  <a:gd name="T35" fmla="*/ 812 h 1737"/>
                  <a:gd name="T36" fmla="*/ 779 w 1692"/>
                  <a:gd name="T37" fmla="*/ 823 h 1737"/>
                  <a:gd name="T38" fmla="*/ 268 w 1692"/>
                  <a:gd name="T39" fmla="*/ 868 h 1737"/>
                  <a:gd name="T40" fmla="*/ 0 w 1692"/>
                  <a:gd name="T41" fmla="*/ 549 h 1737"/>
                  <a:gd name="T42" fmla="*/ 71 w 1692"/>
                  <a:gd name="T43" fmla="*/ 178 h 1737"/>
                  <a:gd name="T44" fmla="*/ 358 w 1692"/>
                  <a:gd name="T45" fmla="*/ 51 h 1737"/>
                  <a:gd name="T46" fmla="*/ 722 w 1692"/>
                  <a:gd name="T47" fmla="*/ 0 h 1737"/>
                  <a:gd name="T48" fmla="*/ 735 w 1692"/>
                  <a:gd name="T49" fmla="*/ 178 h 1737"/>
                  <a:gd name="T50" fmla="*/ 735 w 1692"/>
                  <a:gd name="T51" fmla="*/ 178 h 1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2" h="1737">
                    <a:moveTo>
                      <a:pt x="1469" y="357"/>
                    </a:moveTo>
                    <a:lnTo>
                      <a:pt x="1439" y="408"/>
                    </a:lnTo>
                    <a:lnTo>
                      <a:pt x="1376" y="527"/>
                    </a:lnTo>
                    <a:lnTo>
                      <a:pt x="1317" y="671"/>
                    </a:lnTo>
                    <a:lnTo>
                      <a:pt x="1302" y="738"/>
                    </a:lnTo>
                    <a:lnTo>
                      <a:pt x="1303" y="792"/>
                    </a:lnTo>
                    <a:lnTo>
                      <a:pt x="1336" y="919"/>
                    </a:lnTo>
                    <a:lnTo>
                      <a:pt x="1400" y="1080"/>
                    </a:lnTo>
                    <a:lnTo>
                      <a:pt x="1444" y="1165"/>
                    </a:lnTo>
                    <a:lnTo>
                      <a:pt x="1494" y="1246"/>
                    </a:lnTo>
                    <a:lnTo>
                      <a:pt x="1554" y="1318"/>
                    </a:lnTo>
                    <a:lnTo>
                      <a:pt x="1623" y="1379"/>
                    </a:lnTo>
                    <a:lnTo>
                      <a:pt x="1674" y="1430"/>
                    </a:lnTo>
                    <a:lnTo>
                      <a:pt x="1687" y="1455"/>
                    </a:lnTo>
                    <a:lnTo>
                      <a:pt x="1692" y="1480"/>
                    </a:lnTo>
                    <a:lnTo>
                      <a:pt x="1685" y="1526"/>
                    </a:lnTo>
                    <a:lnTo>
                      <a:pt x="1661" y="1566"/>
                    </a:lnTo>
                    <a:lnTo>
                      <a:pt x="1593" y="1625"/>
                    </a:lnTo>
                    <a:lnTo>
                      <a:pt x="1558" y="1647"/>
                    </a:lnTo>
                    <a:lnTo>
                      <a:pt x="536" y="1737"/>
                    </a:lnTo>
                    <a:lnTo>
                      <a:pt x="0" y="1098"/>
                    </a:lnTo>
                    <a:lnTo>
                      <a:pt x="141" y="357"/>
                    </a:lnTo>
                    <a:lnTo>
                      <a:pt x="716" y="102"/>
                    </a:lnTo>
                    <a:lnTo>
                      <a:pt x="1444" y="0"/>
                    </a:lnTo>
                    <a:lnTo>
                      <a:pt x="1469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Freeform 8">
                <a:extLst>
                  <a:ext uri="{FF2B5EF4-FFF2-40B4-BE49-F238E27FC236}">
                    <a16:creationId xmlns:a16="http://schemas.microsoft.com/office/drawing/2014/main" id="{3724AAE2-3593-93A2-97F0-EFB2D7E06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264"/>
                <a:ext cx="1253" cy="2006"/>
              </a:xfrm>
              <a:custGeom>
                <a:avLst/>
                <a:gdLst>
                  <a:gd name="T0" fmla="*/ 946 w 2506"/>
                  <a:gd name="T1" fmla="*/ 856 h 4013"/>
                  <a:gd name="T2" fmla="*/ 611 w 2506"/>
                  <a:gd name="T3" fmla="*/ 934 h 4013"/>
                  <a:gd name="T4" fmla="*/ 461 w 2506"/>
                  <a:gd name="T5" fmla="*/ 1003 h 4013"/>
                  <a:gd name="T6" fmla="*/ 386 w 2506"/>
                  <a:gd name="T7" fmla="*/ 1092 h 4013"/>
                  <a:gd name="T8" fmla="*/ 358 w 2506"/>
                  <a:gd name="T9" fmla="*/ 1358 h 4013"/>
                  <a:gd name="T10" fmla="*/ 388 w 2506"/>
                  <a:gd name="T11" fmla="*/ 1472 h 4013"/>
                  <a:gd name="T12" fmla="*/ 443 w 2506"/>
                  <a:gd name="T13" fmla="*/ 1539 h 4013"/>
                  <a:gd name="T14" fmla="*/ 595 w 2506"/>
                  <a:gd name="T15" fmla="*/ 1616 h 4013"/>
                  <a:gd name="T16" fmla="*/ 826 w 2506"/>
                  <a:gd name="T17" fmla="*/ 1646 h 4013"/>
                  <a:gd name="T18" fmla="*/ 989 w 2506"/>
                  <a:gd name="T19" fmla="*/ 1604 h 4013"/>
                  <a:gd name="T20" fmla="*/ 1111 w 2506"/>
                  <a:gd name="T21" fmla="*/ 1529 h 4013"/>
                  <a:gd name="T22" fmla="*/ 1165 w 2506"/>
                  <a:gd name="T23" fmla="*/ 1571 h 4013"/>
                  <a:gd name="T24" fmla="*/ 1219 w 2506"/>
                  <a:gd name="T25" fmla="*/ 1600 h 4013"/>
                  <a:gd name="T26" fmla="*/ 1245 w 2506"/>
                  <a:gd name="T27" fmla="*/ 1676 h 4013"/>
                  <a:gd name="T28" fmla="*/ 1241 w 2506"/>
                  <a:gd name="T29" fmla="*/ 1766 h 4013"/>
                  <a:gd name="T30" fmla="*/ 1219 w 2506"/>
                  <a:gd name="T31" fmla="*/ 1749 h 4013"/>
                  <a:gd name="T32" fmla="*/ 1176 w 2506"/>
                  <a:gd name="T33" fmla="*/ 1719 h 4013"/>
                  <a:gd name="T34" fmla="*/ 1192 w 2506"/>
                  <a:gd name="T35" fmla="*/ 1725 h 4013"/>
                  <a:gd name="T36" fmla="*/ 1227 w 2506"/>
                  <a:gd name="T37" fmla="*/ 1760 h 4013"/>
                  <a:gd name="T38" fmla="*/ 1193 w 2506"/>
                  <a:gd name="T39" fmla="*/ 1838 h 4013"/>
                  <a:gd name="T40" fmla="*/ 1025 w 2506"/>
                  <a:gd name="T41" fmla="*/ 1960 h 4013"/>
                  <a:gd name="T42" fmla="*/ 900 w 2506"/>
                  <a:gd name="T43" fmla="*/ 1999 h 4013"/>
                  <a:gd name="T44" fmla="*/ 626 w 2506"/>
                  <a:gd name="T45" fmla="*/ 1996 h 4013"/>
                  <a:gd name="T46" fmla="*/ 463 w 2506"/>
                  <a:gd name="T47" fmla="*/ 1950 h 4013"/>
                  <a:gd name="T48" fmla="*/ 318 w 2506"/>
                  <a:gd name="T49" fmla="*/ 1854 h 4013"/>
                  <a:gd name="T50" fmla="*/ 193 w 2506"/>
                  <a:gd name="T51" fmla="*/ 1641 h 4013"/>
                  <a:gd name="T52" fmla="*/ 105 w 2506"/>
                  <a:gd name="T53" fmla="*/ 1318 h 4013"/>
                  <a:gd name="T54" fmla="*/ 104 w 2506"/>
                  <a:gd name="T55" fmla="*/ 1049 h 4013"/>
                  <a:gd name="T56" fmla="*/ 186 w 2506"/>
                  <a:gd name="T57" fmla="*/ 952 h 4013"/>
                  <a:gd name="T58" fmla="*/ 174 w 2506"/>
                  <a:gd name="T59" fmla="*/ 953 h 4013"/>
                  <a:gd name="T60" fmla="*/ 94 w 2506"/>
                  <a:gd name="T61" fmla="*/ 991 h 4013"/>
                  <a:gd name="T62" fmla="*/ 45 w 2506"/>
                  <a:gd name="T63" fmla="*/ 966 h 4013"/>
                  <a:gd name="T64" fmla="*/ 10 w 2506"/>
                  <a:gd name="T65" fmla="*/ 870 h 4013"/>
                  <a:gd name="T66" fmla="*/ 3 w 2506"/>
                  <a:gd name="T67" fmla="*/ 718 h 4013"/>
                  <a:gd name="T68" fmla="*/ 34 w 2506"/>
                  <a:gd name="T69" fmla="*/ 626 h 4013"/>
                  <a:gd name="T70" fmla="*/ 86 w 2506"/>
                  <a:gd name="T71" fmla="*/ 588 h 4013"/>
                  <a:gd name="T72" fmla="*/ 187 w 2506"/>
                  <a:gd name="T73" fmla="*/ 594 h 4013"/>
                  <a:gd name="T74" fmla="*/ 149 w 2506"/>
                  <a:gd name="T75" fmla="*/ 479 h 4013"/>
                  <a:gd name="T76" fmla="*/ 258 w 2506"/>
                  <a:gd name="T77" fmla="*/ 251 h 4013"/>
                  <a:gd name="T78" fmla="*/ 349 w 2506"/>
                  <a:gd name="T79" fmla="*/ 148 h 4013"/>
                  <a:gd name="T80" fmla="*/ 524 w 2506"/>
                  <a:gd name="T81" fmla="*/ 45 h 4013"/>
                  <a:gd name="T82" fmla="*/ 695 w 2506"/>
                  <a:gd name="T83" fmla="*/ 0 h 4013"/>
                  <a:gd name="T84" fmla="*/ 1005 w 2506"/>
                  <a:gd name="T85" fmla="*/ 765 h 40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06" h="4013">
                    <a:moveTo>
                      <a:pt x="2010" y="1531"/>
                    </a:moveTo>
                    <a:lnTo>
                      <a:pt x="2086" y="1685"/>
                    </a:lnTo>
                    <a:lnTo>
                      <a:pt x="1891" y="1713"/>
                    </a:lnTo>
                    <a:lnTo>
                      <a:pt x="1689" y="1749"/>
                    </a:lnTo>
                    <a:lnTo>
                      <a:pt x="1458" y="1801"/>
                    </a:lnTo>
                    <a:lnTo>
                      <a:pt x="1222" y="1868"/>
                    </a:lnTo>
                    <a:lnTo>
                      <a:pt x="1110" y="1910"/>
                    </a:lnTo>
                    <a:lnTo>
                      <a:pt x="1009" y="1956"/>
                    </a:lnTo>
                    <a:lnTo>
                      <a:pt x="921" y="2006"/>
                    </a:lnTo>
                    <a:lnTo>
                      <a:pt x="850" y="2061"/>
                    </a:lnTo>
                    <a:lnTo>
                      <a:pt x="799" y="2121"/>
                    </a:lnTo>
                    <a:lnTo>
                      <a:pt x="772" y="2184"/>
                    </a:lnTo>
                    <a:lnTo>
                      <a:pt x="725" y="2456"/>
                    </a:lnTo>
                    <a:lnTo>
                      <a:pt x="713" y="2589"/>
                    </a:lnTo>
                    <a:lnTo>
                      <a:pt x="716" y="2716"/>
                    </a:lnTo>
                    <a:lnTo>
                      <a:pt x="735" y="2836"/>
                    </a:lnTo>
                    <a:lnTo>
                      <a:pt x="753" y="2892"/>
                    </a:lnTo>
                    <a:lnTo>
                      <a:pt x="776" y="2945"/>
                    </a:lnTo>
                    <a:lnTo>
                      <a:pt x="807" y="2994"/>
                    </a:lnTo>
                    <a:lnTo>
                      <a:pt x="843" y="3038"/>
                    </a:lnTo>
                    <a:lnTo>
                      <a:pt x="886" y="3079"/>
                    </a:lnTo>
                    <a:lnTo>
                      <a:pt x="938" y="3116"/>
                    </a:lnTo>
                    <a:lnTo>
                      <a:pt x="1056" y="3179"/>
                    </a:lnTo>
                    <a:lnTo>
                      <a:pt x="1190" y="3232"/>
                    </a:lnTo>
                    <a:lnTo>
                      <a:pt x="1336" y="3272"/>
                    </a:lnTo>
                    <a:lnTo>
                      <a:pt x="1492" y="3294"/>
                    </a:lnTo>
                    <a:lnTo>
                      <a:pt x="1652" y="3293"/>
                    </a:lnTo>
                    <a:lnTo>
                      <a:pt x="1815" y="3265"/>
                    </a:lnTo>
                    <a:lnTo>
                      <a:pt x="1896" y="3241"/>
                    </a:lnTo>
                    <a:lnTo>
                      <a:pt x="1978" y="3208"/>
                    </a:lnTo>
                    <a:lnTo>
                      <a:pt x="2058" y="3166"/>
                    </a:lnTo>
                    <a:lnTo>
                      <a:pt x="2137" y="3116"/>
                    </a:lnTo>
                    <a:lnTo>
                      <a:pt x="2221" y="3059"/>
                    </a:lnTo>
                    <a:lnTo>
                      <a:pt x="2239" y="3052"/>
                    </a:lnTo>
                    <a:lnTo>
                      <a:pt x="2269" y="3086"/>
                    </a:lnTo>
                    <a:lnTo>
                      <a:pt x="2329" y="3142"/>
                    </a:lnTo>
                    <a:lnTo>
                      <a:pt x="2347" y="3145"/>
                    </a:lnTo>
                    <a:lnTo>
                      <a:pt x="2389" y="3161"/>
                    </a:lnTo>
                    <a:lnTo>
                      <a:pt x="2437" y="3200"/>
                    </a:lnTo>
                    <a:lnTo>
                      <a:pt x="2456" y="3230"/>
                    </a:lnTo>
                    <a:lnTo>
                      <a:pt x="2469" y="3270"/>
                    </a:lnTo>
                    <a:lnTo>
                      <a:pt x="2490" y="3352"/>
                    </a:lnTo>
                    <a:lnTo>
                      <a:pt x="2506" y="3430"/>
                    </a:lnTo>
                    <a:lnTo>
                      <a:pt x="2499" y="3500"/>
                    </a:lnTo>
                    <a:lnTo>
                      <a:pt x="2482" y="3533"/>
                    </a:lnTo>
                    <a:lnTo>
                      <a:pt x="2456" y="3563"/>
                    </a:lnTo>
                    <a:lnTo>
                      <a:pt x="2453" y="3543"/>
                    </a:lnTo>
                    <a:lnTo>
                      <a:pt x="2437" y="3499"/>
                    </a:lnTo>
                    <a:lnTo>
                      <a:pt x="2418" y="3476"/>
                    </a:lnTo>
                    <a:lnTo>
                      <a:pt x="2391" y="3455"/>
                    </a:lnTo>
                    <a:lnTo>
                      <a:pt x="2352" y="3439"/>
                    </a:lnTo>
                    <a:lnTo>
                      <a:pt x="2302" y="3435"/>
                    </a:lnTo>
                    <a:lnTo>
                      <a:pt x="2328" y="3437"/>
                    </a:lnTo>
                    <a:lnTo>
                      <a:pt x="2384" y="3450"/>
                    </a:lnTo>
                    <a:lnTo>
                      <a:pt x="2413" y="3465"/>
                    </a:lnTo>
                    <a:lnTo>
                      <a:pt x="2437" y="3490"/>
                    </a:lnTo>
                    <a:lnTo>
                      <a:pt x="2453" y="3521"/>
                    </a:lnTo>
                    <a:lnTo>
                      <a:pt x="2456" y="3563"/>
                    </a:lnTo>
                    <a:lnTo>
                      <a:pt x="2434" y="3616"/>
                    </a:lnTo>
                    <a:lnTo>
                      <a:pt x="2385" y="3677"/>
                    </a:lnTo>
                    <a:lnTo>
                      <a:pt x="2316" y="3742"/>
                    </a:lnTo>
                    <a:lnTo>
                      <a:pt x="2232" y="3808"/>
                    </a:lnTo>
                    <a:lnTo>
                      <a:pt x="2050" y="3920"/>
                    </a:lnTo>
                    <a:lnTo>
                      <a:pt x="1965" y="3960"/>
                    </a:lnTo>
                    <a:lnTo>
                      <a:pt x="1895" y="3984"/>
                    </a:lnTo>
                    <a:lnTo>
                      <a:pt x="1799" y="3999"/>
                    </a:lnTo>
                    <a:lnTo>
                      <a:pt x="1649" y="4012"/>
                    </a:lnTo>
                    <a:lnTo>
                      <a:pt x="1463" y="4013"/>
                    </a:lnTo>
                    <a:lnTo>
                      <a:pt x="1251" y="3992"/>
                    </a:lnTo>
                    <a:lnTo>
                      <a:pt x="1140" y="3970"/>
                    </a:lnTo>
                    <a:lnTo>
                      <a:pt x="1031" y="3940"/>
                    </a:lnTo>
                    <a:lnTo>
                      <a:pt x="925" y="3901"/>
                    </a:lnTo>
                    <a:lnTo>
                      <a:pt x="821" y="3850"/>
                    </a:lnTo>
                    <a:lnTo>
                      <a:pt x="725" y="3787"/>
                    </a:lnTo>
                    <a:lnTo>
                      <a:pt x="636" y="3709"/>
                    </a:lnTo>
                    <a:lnTo>
                      <a:pt x="558" y="3619"/>
                    </a:lnTo>
                    <a:lnTo>
                      <a:pt x="490" y="3513"/>
                    </a:lnTo>
                    <a:lnTo>
                      <a:pt x="385" y="3283"/>
                    </a:lnTo>
                    <a:lnTo>
                      <a:pt x="303" y="3059"/>
                    </a:lnTo>
                    <a:lnTo>
                      <a:pt x="247" y="2843"/>
                    </a:lnTo>
                    <a:lnTo>
                      <a:pt x="209" y="2637"/>
                    </a:lnTo>
                    <a:lnTo>
                      <a:pt x="192" y="2442"/>
                    </a:lnTo>
                    <a:lnTo>
                      <a:pt x="192" y="2263"/>
                    </a:lnTo>
                    <a:lnTo>
                      <a:pt x="207" y="2098"/>
                    </a:lnTo>
                    <a:lnTo>
                      <a:pt x="235" y="1953"/>
                    </a:lnTo>
                    <a:lnTo>
                      <a:pt x="313" y="1936"/>
                    </a:lnTo>
                    <a:lnTo>
                      <a:pt x="371" y="1904"/>
                    </a:lnTo>
                    <a:lnTo>
                      <a:pt x="389" y="1881"/>
                    </a:lnTo>
                    <a:lnTo>
                      <a:pt x="401" y="1851"/>
                    </a:lnTo>
                    <a:lnTo>
                      <a:pt x="347" y="1907"/>
                    </a:lnTo>
                    <a:lnTo>
                      <a:pt x="289" y="1948"/>
                    </a:lnTo>
                    <a:lnTo>
                      <a:pt x="222" y="1978"/>
                    </a:lnTo>
                    <a:lnTo>
                      <a:pt x="188" y="1983"/>
                    </a:lnTo>
                    <a:lnTo>
                      <a:pt x="153" y="1978"/>
                    </a:lnTo>
                    <a:lnTo>
                      <a:pt x="119" y="1963"/>
                    </a:lnTo>
                    <a:lnTo>
                      <a:pt x="89" y="1932"/>
                    </a:lnTo>
                    <a:lnTo>
                      <a:pt x="61" y="1887"/>
                    </a:lnTo>
                    <a:lnTo>
                      <a:pt x="36" y="1824"/>
                    </a:lnTo>
                    <a:lnTo>
                      <a:pt x="19" y="1741"/>
                    </a:lnTo>
                    <a:lnTo>
                      <a:pt x="5" y="1633"/>
                    </a:lnTo>
                    <a:lnTo>
                      <a:pt x="0" y="1526"/>
                    </a:lnTo>
                    <a:lnTo>
                      <a:pt x="6" y="1436"/>
                    </a:lnTo>
                    <a:lnTo>
                      <a:pt x="20" y="1362"/>
                    </a:lnTo>
                    <a:lnTo>
                      <a:pt x="42" y="1300"/>
                    </a:lnTo>
                    <a:lnTo>
                      <a:pt x="68" y="1253"/>
                    </a:lnTo>
                    <a:lnTo>
                      <a:pt x="99" y="1219"/>
                    </a:lnTo>
                    <a:lnTo>
                      <a:pt x="134" y="1192"/>
                    </a:lnTo>
                    <a:lnTo>
                      <a:pt x="172" y="1176"/>
                    </a:lnTo>
                    <a:lnTo>
                      <a:pt x="244" y="1165"/>
                    </a:lnTo>
                    <a:lnTo>
                      <a:pt x="310" y="1169"/>
                    </a:lnTo>
                    <a:lnTo>
                      <a:pt x="374" y="1188"/>
                    </a:lnTo>
                    <a:lnTo>
                      <a:pt x="235" y="1188"/>
                    </a:lnTo>
                    <a:lnTo>
                      <a:pt x="262" y="1078"/>
                    </a:lnTo>
                    <a:lnTo>
                      <a:pt x="297" y="959"/>
                    </a:lnTo>
                    <a:lnTo>
                      <a:pt x="350" y="815"/>
                    </a:lnTo>
                    <a:lnTo>
                      <a:pt x="423" y="659"/>
                    </a:lnTo>
                    <a:lnTo>
                      <a:pt x="516" y="503"/>
                    </a:lnTo>
                    <a:lnTo>
                      <a:pt x="571" y="429"/>
                    </a:lnTo>
                    <a:lnTo>
                      <a:pt x="631" y="360"/>
                    </a:lnTo>
                    <a:lnTo>
                      <a:pt x="698" y="297"/>
                    </a:lnTo>
                    <a:lnTo>
                      <a:pt x="772" y="242"/>
                    </a:lnTo>
                    <a:lnTo>
                      <a:pt x="918" y="154"/>
                    </a:lnTo>
                    <a:lnTo>
                      <a:pt x="1048" y="91"/>
                    </a:lnTo>
                    <a:lnTo>
                      <a:pt x="1161" y="48"/>
                    </a:lnTo>
                    <a:lnTo>
                      <a:pt x="1257" y="20"/>
                    </a:lnTo>
                    <a:lnTo>
                      <a:pt x="1389" y="1"/>
                    </a:lnTo>
                    <a:lnTo>
                      <a:pt x="1435" y="0"/>
                    </a:lnTo>
                    <a:lnTo>
                      <a:pt x="1742" y="701"/>
                    </a:lnTo>
                    <a:lnTo>
                      <a:pt x="2010" y="1531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3" name="Freeform 9">
                <a:extLst>
                  <a:ext uri="{FF2B5EF4-FFF2-40B4-BE49-F238E27FC236}">
                    <a16:creationId xmlns:a16="http://schemas.microsoft.com/office/drawing/2014/main" id="{AF457D15-1A47-A659-45A0-8D2B134AA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500"/>
                <a:ext cx="303" cy="307"/>
              </a:xfrm>
              <a:custGeom>
                <a:avLst/>
                <a:gdLst>
                  <a:gd name="T0" fmla="*/ 156 w 606"/>
                  <a:gd name="T1" fmla="*/ 224 h 614"/>
                  <a:gd name="T2" fmla="*/ 100 w 606"/>
                  <a:gd name="T3" fmla="*/ 277 h 614"/>
                  <a:gd name="T4" fmla="*/ 77 w 606"/>
                  <a:gd name="T5" fmla="*/ 294 h 614"/>
                  <a:gd name="T6" fmla="*/ 58 w 606"/>
                  <a:gd name="T7" fmla="*/ 303 h 614"/>
                  <a:gd name="T8" fmla="*/ 42 w 606"/>
                  <a:gd name="T9" fmla="*/ 307 h 614"/>
                  <a:gd name="T10" fmla="*/ 29 w 606"/>
                  <a:gd name="T11" fmla="*/ 307 h 614"/>
                  <a:gd name="T12" fmla="*/ 19 w 606"/>
                  <a:gd name="T13" fmla="*/ 302 h 614"/>
                  <a:gd name="T14" fmla="*/ 11 w 606"/>
                  <a:gd name="T15" fmla="*/ 294 h 614"/>
                  <a:gd name="T16" fmla="*/ 2 w 606"/>
                  <a:gd name="T17" fmla="*/ 269 h 614"/>
                  <a:gd name="T18" fmla="*/ 0 w 606"/>
                  <a:gd name="T19" fmla="*/ 239 h 614"/>
                  <a:gd name="T20" fmla="*/ 3 w 606"/>
                  <a:gd name="T21" fmla="*/ 209 h 614"/>
                  <a:gd name="T22" fmla="*/ 9 w 606"/>
                  <a:gd name="T23" fmla="*/ 185 h 614"/>
                  <a:gd name="T24" fmla="*/ 38 w 606"/>
                  <a:gd name="T25" fmla="*/ 111 h 614"/>
                  <a:gd name="T26" fmla="*/ 58 w 606"/>
                  <a:gd name="T27" fmla="*/ 76 h 614"/>
                  <a:gd name="T28" fmla="*/ 86 w 606"/>
                  <a:gd name="T29" fmla="*/ 45 h 614"/>
                  <a:gd name="T30" fmla="*/ 103 w 606"/>
                  <a:gd name="T31" fmla="*/ 35 h 614"/>
                  <a:gd name="T32" fmla="*/ 117 w 606"/>
                  <a:gd name="T33" fmla="*/ 32 h 614"/>
                  <a:gd name="T34" fmla="*/ 128 w 606"/>
                  <a:gd name="T35" fmla="*/ 34 h 614"/>
                  <a:gd name="T36" fmla="*/ 138 w 606"/>
                  <a:gd name="T37" fmla="*/ 41 h 614"/>
                  <a:gd name="T38" fmla="*/ 152 w 606"/>
                  <a:gd name="T39" fmla="*/ 56 h 614"/>
                  <a:gd name="T40" fmla="*/ 156 w 606"/>
                  <a:gd name="T41" fmla="*/ 64 h 614"/>
                  <a:gd name="T42" fmla="*/ 157 w 606"/>
                  <a:gd name="T43" fmla="*/ 51 h 614"/>
                  <a:gd name="T44" fmla="*/ 163 w 606"/>
                  <a:gd name="T45" fmla="*/ 24 h 614"/>
                  <a:gd name="T46" fmla="*/ 168 w 606"/>
                  <a:gd name="T47" fmla="*/ 11 h 614"/>
                  <a:gd name="T48" fmla="*/ 177 w 606"/>
                  <a:gd name="T49" fmla="*/ 3 h 614"/>
                  <a:gd name="T50" fmla="*/ 190 w 606"/>
                  <a:gd name="T51" fmla="*/ 0 h 614"/>
                  <a:gd name="T52" fmla="*/ 207 w 606"/>
                  <a:gd name="T53" fmla="*/ 7 h 614"/>
                  <a:gd name="T54" fmla="*/ 243 w 606"/>
                  <a:gd name="T55" fmla="*/ 37 h 614"/>
                  <a:gd name="T56" fmla="*/ 274 w 606"/>
                  <a:gd name="T57" fmla="*/ 70 h 614"/>
                  <a:gd name="T58" fmla="*/ 303 w 606"/>
                  <a:gd name="T59" fmla="*/ 109 h 614"/>
                  <a:gd name="T60" fmla="*/ 246 w 606"/>
                  <a:gd name="T61" fmla="*/ 115 h 614"/>
                  <a:gd name="T62" fmla="*/ 156 w 606"/>
                  <a:gd name="T63" fmla="*/ 224 h 614"/>
                  <a:gd name="T64" fmla="*/ 156 w 606"/>
                  <a:gd name="T65" fmla="*/ 224 h 6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06" h="614">
                    <a:moveTo>
                      <a:pt x="312" y="447"/>
                    </a:moveTo>
                    <a:lnTo>
                      <a:pt x="199" y="554"/>
                    </a:lnTo>
                    <a:lnTo>
                      <a:pt x="154" y="587"/>
                    </a:lnTo>
                    <a:lnTo>
                      <a:pt x="116" y="606"/>
                    </a:lnTo>
                    <a:lnTo>
                      <a:pt x="84" y="614"/>
                    </a:lnTo>
                    <a:lnTo>
                      <a:pt x="57" y="613"/>
                    </a:lnTo>
                    <a:lnTo>
                      <a:pt x="37" y="603"/>
                    </a:lnTo>
                    <a:lnTo>
                      <a:pt x="22" y="587"/>
                    </a:lnTo>
                    <a:lnTo>
                      <a:pt x="4" y="537"/>
                    </a:lnTo>
                    <a:lnTo>
                      <a:pt x="0" y="477"/>
                    </a:lnTo>
                    <a:lnTo>
                      <a:pt x="6" y="418"/>
                    </a:lnTo>
                    <a:lnTo>
                      <a:pt x="18" y="370"/>
                    </a:lnTo>
                    <a:lnTo>
                      <a:pt x="76" y="221"/>
                    </a:lnTo>
                    <a:lnTo>
                      <a:pt x="116" y="152"/>
                    </a:lnTo>
                    <a:lnTo>
                      <a:pt x="171" y="89"/>
                    </a:lnTo>
                    <a:lnTo>
                      <a:pt x="205" y="69"/>
                    </a:lnTo>
                    <a:lnTo>
                      <a:pt x="233" y="63"/>
                    </a:lnTo>
                    <a:lnTo>
                      <a:pt x="256" y="68"/>
                    </a:lnTo>
                    <a:lnTo>
                      <a:pt x="275" y="81"/>
                    </a:lnTo>
                    <a:lnTo>
                      <a:pt x="303" y="111"/>
                    </a:lnTo>
                    <a:lnTo>
                      <a:pt x="312" y="128"/>
                    </a:lnTo>
                    <a:lnTo>
                      <a:pt x="313" y="101"/>
                    </a:lnTo>
                    <a:lnTo>
                      <a:pt x="325" y="47"/>
                    </a:lnTo>
                    <a:lnTo>
                      <a:pt x="336" y="22"/>
                    </a:lnTo>
                    <a:lnTo>
                      <a:pt x="353" y="5"/>
                    </a:lnTo>
                    <a:lnTo>
                      <a:pt x="379" y="0"/>
                    </a:lnTo>
                    <a:lnTo>
                      <a:pt x="413" y="13"/>
                    </a:lnTo>
                    <a:lnTo>
                      <a:pt x="485" y="73"/>
                    </a:lnTo>
                    <a:lnTo>
                      <a:pt x="547" y="139"/>
                    </a:lnTo>
                    <a:lnTo>
                      <a:pt x="606" y="218"/>
                    </a:lnTo>
                    <a:lnTo>
                      <a:pt x="491" y="229"/>
                    </a:lnTo>
                    <a:lnTo>
                      <a:pt x="312" y="4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Freeform 10">
                <a:extLst>
                  <a:ext uri="{FF2B5EF4-FFF2-40B4-BE49-F238E27FC236}">
                    <a16:creationId xmlns:a16="http://schemas.microsoft.com/office/drawing/2014/main" id="{024A28DC-AD22-33AF-3C70-7333E2ACB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500"/>
                <a:ext cx="303" cy="307"/>
              </a:xfrm>
              <a:custGeom>
                <a:avLst/>
                <a:gdLst>
                  <a:gd name="T0" fmla="*/ 156 w 606"/>
                  <a:gd name="T1" fmla="*/ 224 h 614"/>
                  <a:gd name="T2" fmla="*/ 100 w 606"/>
                  <a:gd name="T3" fmla="*/ 277 h 614"/>
                  <a:gd name="T4" fmla="*/ 77 w 606"/>
                  <a:gd name="T5" fmla="*/ 294 h 614"/>
                  <a:gd name="T6" fmla="*/ 58 w 606"/>
                  <a:gd name="T7" fmla="*/ 303 h 614"/>
                  <a:gd name="T8" fmla="*/ 42 w 606"/>
                  <a:gd name="T9" fmla="*/ 307 h 614"/>
                  <a:gd name="T10" fmla="*/ 29 w 606"/>
                  <a:gd name="T11" fmla="*/ 307 h 614"/>
                  <a:gd name="T12" fmla="*/ 19 w 606"/>
                  <a:gd name="T13" fmla="*/ 302 h 614"/>
                  <a:gd name="T14" fmla="*/ 11 w 606"/>
                  <a:gd name="T15" fmla="*/ 294 h 614"/>
                  <a:gd name="T16" fmla="*/ 2 w 606"/>
                  <a:gd name="T17" fmla="*/ 269 h 614"/>
                  <a:gd name="T18" fmla="*/ 0 w 606"/>
                  <a:gd name="T19" fmla="*/ 239 h 614"/>
                  <a:gd name="T20" fmla="*/ 3 w 606"/>
                  <a:gd name="T21" fmla="*/ 209 h 614"/>
                  <a:gd name="T22" fmla="*/ 9 w 606"/>
                  <a:gd name="T23" fmla="*/ 185 h 614"/>
                  <a:gd name="T24" fmla="*/ 38 w 606"/>
                  <a:gd name="T25" fmla="*/ 111 h 614"/>
                  <a:gd name="T26" fmla="*/ 58 w 606"/>
                  <a:gd name="T27" fmla="*/ 76 h 614"/>
                  <a:gd name="T28" fmla="*/ 86 w 606"/>
                  <a:gd name="T29" fmla="*/ 45 h 614"/>
                  <a:gd name="T30" fmla="*/ 103 w 606"/>
                  <a:gd name="T31" fmla="*/ 35 h 614"/>
                  <a:gd name="T32" fmla="*/ 117 w 606"/>
                  <a:gd name="T33" fmla="*/ 32 h 614"/>
                  <a:gd name="T34" fmla="*/ 128 w 606"/>
                  <a:gd name="T35" fmla="*/ 34 h 614"/>
                  <a:gd name="T36" fmla="*/ 138 w 606"/>
                  <a:gd name="T37" fmla="*/ 41 h 614"/>
                  <a:gd name="T38" fmla="*/ 152 w 606"/>
                  <a:gd name="T39" fmla="*/ 56 h 614"/>
                  <a:gd name="T40" fmla="*/ 156 w 606"/>
                  <a:gd name="T41" fmla="*/ 64 h 614"/>
                  <a:gd name="T42" fmla="*/ 157 w 606"/>
                  <a:gd name="T43" fmla="*/ 51 h 614"/>
                  <a:gd name="T44" fmla="*/ 163 w 606"/>
                  <a:gd name="T45" fmla="*/ 24 h 614"/>
                  <a:gd name="T46" fmla="*/ 168 w 606"/>
                  <a:gd name="T47" fmla="*/ 11 h 614"/>
                  <a:gd name="T48" fmla="*/ 177 w 606"/>
                  <a:gd name="T49" fmla="*/ 3 h 614"/>
                  <a:gd name="T50" fmla="*/ 190 w 606"/>
                  <a:gd name="T51" fmla="*/ 0 h 614"/>
                  <a:gd name="T52" fmla="*/ 207 w 606"/>
                  <a:gd name="T53" fmla="*/ 7 h 614"/>
                  <a:gd name="T54" fmla="*/ 243 w 606"/>
                  <a:gd name="T55" fmla="*/ 37 h 614"/>
                  <a:gd name="T56" fmla="*/ 274 w 606"/>
                  <a:gd name="T57" fmla="*/ 70 h 614"/>
                  <a:gd name="T58" fmla="*/ 303 w 606"/>
                  <a:gd name="T59" fmla="*/ 109 h 614"/>
                  <a:gd name="T60" fmla="*/ 246 w 606"/>
                  <a:gd name="T61" fmla="*/ 115 h 6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06" h="614">
                    <a:moveTo>
                      <a:pt x="312" y="447"/>
                    </a:moveTo>
                    <a:lnTo>
                      <a:pt x="199" y="554"/>
                    </a:lnTo>
                    <a:lnTo>
                      <a:pt x="154" y="587"/>
                    </a:lnTo>
                    <a:lnTo>
                      <a:pt x="116" y="606"/>
                    </a:lnTo>
                    <a:lnTo>
                      <a:pt x="84" y="614"/>
                    </a:lnTo>
                    <a:lnTo>
                      <a:pt x="57" y="613"/>
                    </a:lnTo>
                    <a:lnTo>
                      <a:pt x="37" y="603"/>
                    </a:lnTo>
                    <a:lnTo>
                      <a:pt x="22" y="587"/>
                    </a:lnTo>
                    <a:lnTo>
                      <a:pt x="4" y="537"/>
                    </a:lnTo>
                    <a:lnTo>
                      <a:pt x="0" y="477"/>
                    </a:lnTo>
                    <a:lnTo>
                      <a:pt x="6" y="418"/>
                    </a:lnTo>
                    <a:lnTo>
                      <a:pt x="18" y="370"/>
                    </a:lnTo>
                    <a:lnTo>
                      <a:pt x="76" y="221"/>
                    </a:lnTo>
                    <a:lnTo>
                      <a:pt x="116" y="152"/>
                    </a:lnTo>
                    <a:lnTo>
                      <a:pt x="171" y="89"/>
                    </a:lnTo>
                    <a:lnTo>
                      <a:pt x="205" y="69"/>
                    </a:lnTo>
                    <a:lnTo>
                      <a:pt x="233" y="63"/>
                    </a:lnTo>
                    <a:lnTo>
                      <a:pt x="256" y="68"/>
                    </a:lnTo>
                    <a:lnTo>
                      <a:pt x="275" y="81"/>
                    </a:lnTo>
                    <a:lnTo>
                      <a:pt x="303" y="111"/>
                    </a:lnTo>
                    <a:lnTo>
                      <a:pt x="312" y="128"/>
                    </a:lnTo>
                    <a:lnTo>
                      <a:pt x="313" y="101"/>
                    </a:lnTo>
                    <a:lnTo>
                      <a:pt x="325" y="47"/>
                    </a:lnTo>
                    <a:lnTo>
                      <a:pt x="336" y="22"/>
                    </a:lnTo>
                    <a:lnTo>
                      <a:pt x="353" y="5"/>
                    </a:lnTo>
                    <a:lnTo>
                      <a:pt x="379" y="0"/>
                    </a:lnTo>
                    <a:lnTo>
                      <a:pt x="413" y="13"/>
                    </a:lnTo>
                    <a:lnTo>
                      <a:pt x="485" y="73"/>
                    </a:lnTo>
                    <a:lnTo>
                      <a:pt x="547" y="139"/>
                    </a:lnTo>
                    <a:lnTo>
                      <a:pt x="606" y="218"/>
                    </a:lnTo>
                    <a:lnTo>
                      <a:pt x="491" y="229"/>
                    </a:lnTo>
                  </a:path>
                </a:pathLst>
              </a:custGeom>
              <a:noFill/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Freeform 11">
                <a:extLst>
                  <a:ext uri="{FF2B5EF4-FFF2-40B4-BE49-F238E27FC236}">
                    <a16:creationId xmlns:a16="http://schemas.microsoft.com/office/drawing/2014/main" id="{C04A65A2-CA39-3A05-6DDE-58C156EA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" y="2588"/>
                <a:ext cx="255" cy="543"/>
              </a:xfrm>
              <a:custGeom>
                <a:avLst/>
                <a:gdLst>
                  <a:gd name="T0" fmla="*/ 0 w 510"/>
                  <a:gd name="T1" fmla="*/ 83 h 1085"/>
                  <a:gd name="T2" fmla="*/ 25 w 510"/>
                  <a:gd name="T3" fmla="*/ 117 h 1085"/>
                  <a:gd name="T4" fmla="*/ 81 w 510"/>
                  <a:gd name="T5" fmla="*/ 202 h 1085"/>
                  <a:gd name="T6" fmla="*/ 142 w 510"/>
                  <a:gd name="T7" fmla="*/ 309 h 1085"/>
                  <a:gd name="T8" fmla="*/ 168 w 510"/>
                  <a:gd name="T9" fmla="*/ 364 h 1085"/>
                  <a:gd name="T10" fmla="*/ 184 w 510"/>
                  <a:gd name="T11" fmla="*/ 415 h 1085"/>
                  <a:gd name="T12" fmla="*/ 217 w 510"/>
                  <a:gd name="T13" fmla="*/ 543 h 1085"/>
                  <a:gd name="T14" fmla="*/ 236 w 510"/>
                  <a:gd name="T15" fmla="*/ 514 h 1085"/>
                  <a:gd name="T16" fmla="*/ 249 w 510"/>
                  <a:gd name="T17" fmla="*/ 483 h 1085"/>
                  <a:gd name="T18" fmla="*/ 255 w 510"/>
                  <a:gd name="T19" fmla="*/ 448 h 1085"/>
                  <a:gd name="T20" fmla="*/ 248 w 510"/>
                  <a:gd name="T21" fmla="*/ 413 h 1085"/>
                  <a:gd name="T22" fmla="*/ 229 w 510"/>
                  <a:gd name="T23" fmla="*/ 356 h 1085"/>
                  <a:gd name="T24" fmla="*/ 169 w 510"/>
                  <a:gd name="T25" fmla="*/ 204 h 1085"/>
                  <a:gd name="T26" fmla="*/ 83 w 510"/>
                  <a:gd name="T27" fmla="*/ 0 h 1085"/>
                  <a:gd name="T28" fmla="*/ 49 w 510"/>
                  <a:gd name="T29" fmla="*/ 29 h 1085"/>
                  <a:gd name="T30" fmla="*/ 21 w 510"/>
                  <a:gd name="T31" fmla="*/ 57 h 1085"/>
                  <a:gd name="T32" fmla="*/ 0 w 510"/>
                  <a:gd name="T33" fmla="*/ 83 h 1085"/>
                  <a:gd name="T34" fmla="*/ 0 w 510"/>
                  <a:gd name="T35" fmla="*/ 83 h 10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0" h="1085">
                    <a:moveTo>
                      <a:pt x="0" y="166"/>
                    </a:moveTo>
                    <a:lnTo>
                      <a:pt x="49" y="234"/>
                    </a:lnTo>
                    <a:lnTo>
                      <a:pt x="161" y="403"/>
                    </a:lnTo>
                    <a:lnTo>
                      <a:pt x="284" y="618"/>
                    </a:lnTo>
                    <a:lnTo>
                      <a:pt x="335" y="728"/>
                    </a:lnTo>
                    <a:lnTo>
                      <a:pt x="368" y="829"/>
                    </a:lnTo>
                    <a:lnTo>
                      <a:pt x="434" y="1085"/>
                    </a:lnTo>
                    <a:lnTo>
                      <a:pt x="472" y="1027"/>
                    </a:lnTo>
                    <a:lnTo>
                      <a:pt x="498" y="966"/>
                    </a:lnTo>
                    <a:lnTo>
                      <a:pt x="510" y="895"/>
                    </a:lnTo>
                    <a:lnTo>
                      <a:pt x="496" y="826"/>
                    </a:lnTo>
                    <a:lnTo>
                      <a:pt x="457" y="711"/>
                    </a:lnTo>
                    <a:lnTo>
                      <a:pt x="338" y="408"/>
                    </a:lnTo>
                    <a:lnTo>
                      <a:pt x="165" y="0"/>
                    </a:lnTo>
                    <a:lnTo>
                      <a:pt x="97" y="58"/>
                    </a:lnTo>
                    <a:lnTo>
                      <a:pt x="42" y="113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Freeform 12">
                <a:extLst>
                  <a:ext uri="{FF2B5EF4-FFF2-40B4-BE49-F238E27FC236}">
                    <a16:creationId xmlns:a16="http://schemas.microsoft.com/office/drawing/2014/main" id="{16A7C12B-5583-FDA7-AE08-41C6F729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" y="53"/>
                <a:ext cx="1066" cy="996"/>
              </a:xfrm>
              <a:custGeom>
                <a:avLst/>
                <a:gdLst>
                  <a:gd name="T0" fmla="*/ 810 w 2133"/>
                  <a:gd name="T1" fmla="*/ 153 h 1992"/>
                  <a:gd name="T2" fmla="*/ 914 w 2133"/>
                  <a:gd name="T3" fmla="*/ 62 h 1992"/>
                  <a:gd name="T4" fmla="*/ 1066 w 2133"/>
                  <a:gd name="T5" fmla="*/ 45 h 1992"/>
                  <a:gd name="T6" fmla="*/ 926 w 2133"/>
                  <a:gd name="T7" fmla="*/ 40 h 1992"/>
                  <a:gd name="T8" fmla="*/ 783 w 2133"/>
                  <a:gd name="T9" fmla="*/ 72 h 1992"/>
                  <a:gd name="T10" fmla="*/ 715 w 2133"/>
                  <a:gd name="T11" fmla="*/ 121 h 1992"/>
                  <a:gd name="T12" fmla="*/ 626 w 2133"/>
                  <a:gd name="T13" fmla="*/ 230 h 1992"/>
                  <a:gd name="T14" fmla="*/ 666 w 2133"/>
                  <a:gd name="T15" fmla="*/ 105 h 1992"/>
                  <a:gd name="T16" fmla="*/ 721 w 2133"/>
                  <a:gd name="T17" fmla="*/ 26 h 1992"/>
                  <a:gd name="T18" fmla="*/ 779 w 2133"/>
                  <a:gd name="T19" fmla="*/ 0 h 1992"/>
                  <a:gd name="T20" fmla="*/ 581 w 2133"/>
                  <a:gd name="T21" fmla="*/ 151 h 1992"/>
                  <a:gd name="T22" fmla="*/ 533 w 2133"/>
                  <a:gd name="T23" fmla="*/ 155 h 1992"/>
                  <a:gd name="T24" fmla="*/ 491 w 2133"/>
                  <a:gd name="T25" fmla="*/ 77 h 1992"/>
                  <a:gd name="T26" fmla="*/ 476 w 2133"/>
                  <a:gd name="T27" fmla="*/ 133 h 1992"/>
                  <a:gd name="T28" fmla="*/ 429 w 2133"/>
                  <a:gd name="T29" fmla="*/ 171 h 1992"/>
                  <a:gd name="T30" fmla="*/ 325 w 2133"/>
                  <a:gd name="T31" fmla="*/ 153 h 1992"/>
                  <a:gd name="T32" fmla="*/ 377 w 2133"/>
                  <a:gd name="T33" fmla="*/ 204 h 1992"/>
                  <a:gd name="T34" fmla="*/ 447 w 2133"/>
                  <a:gd name="T35" fmla="*/ 268 h 1992"/>
                  <a:gd name="T36" fmla="*/ 289 w 2133"/>
                  <a:gd name="T37" fmla="*/ 261 h 1992"/>
                  <a:gd name="T38" fmla="*/ 159 w 2133"/>
                  <a:gd name="T39" fmla="*/ 298 h 1992"/>
                  <a:gd name="T40" fmla="*/ 78 w 2133"/>
                  <a:gd name="T41" fmla="*/ 368 h 1992"/>
                  <a:gd name="T42" fmla="*/ 156 w 2133"/>
                  <a:gd name="T43" fmla="*/ 353 h 1992"/>
                  <a:gd name="T44" fmla="*/ 307 w 2133"/>
                  <a:gd name="T45" fmla="*/ 306 h 1992"/>
                  <a:gd name="T46" fmla="*/ 333 w 2133"/>
                  <a:gd name="T47" fmla="*/ 322 h 1992"/>
                  <a:gd name="T48" fmla="*/ 165 w 2133"/>
                  <a:gd name="T49" fmla="*/ 408 h 1992"/>
                  <a:gd name="T50" fmla="*/ 29 w 2133"/>
                  <a:gd name="T51" fmla="*/ 519 h 1992"/>
                  <a:gd name="T52" fmla="*/ 0 w 2133"/>
                  <a:gd name="T53" fmla="*/ 651 h 1992"/>
                  <a:gd name="T54" fmla="*/ 113 w 2133"/>
                  <a:gd name="T55" fmla="*/ 516 h 1992"/>
                  <a:gd name="T56" fmla="*/ 159 w 2133"/>
                  <a:gd name="T57" fmla="*/ 523 h 1992"/>
                  <a:gd name="T58" fmla="*/ 26 w 2133"/>
                  <a:gd name="T59" fmla="*/ 760 h 1992"/>
                  <a:gd name="T60" fmla="*/ 130 w 2133"/>
                  <a:gd name="T61" fmla="*/ 761 h 1992"/>
                  <a:gd name="T62" fmla="*/ 252 w 2133"/>
                  <a:gd name="T63" fmla="*/ 819 h 1992"/>
                  <a:gd name="T64" fmla="*/ 345 w 2133"/>
                  <a:gd name="T65" fmla="*/ 996 h 1992"/>
                  <a:gd name="T66" fmla="*/ 307 w 2133"/>
                  <a:gd name="T67" fmla="*/ 754 h 1992"/>
                  <a:gd name="T68" fmla="*/ 370 w 2133"/>
                  <a:gd name="T69" fmla="*/ 632 h 1992"/>
                  <a:gd name="T70" fmla="*/ 427 w 2133"/>
                  <a:gd name="T71" fmla="*/ 371 h 1992"/>
                  <a:gd name="T72" fmla="*/ 452 w 2133"/>
                  <a:gd name="T73" fmla="*/ 439 h 1992"/>
                  <a:gd name="T74" fmla="*/ 427 w 2133"/>
                  <a:gd name="T75" fmla="*/ 594 h 1992"/>
                  <a:gd name="T76" fmla="*/ 520 w 2133"/>
                  <a:gd name="T77" fmla="*/ 376 h 1992"/>
                  <a:gd name="T78" fmla="*/ 524 w 2133"/>
                  <a:gd name="T79" fmla="*/ 292 h 1992"/>
                  <a:gd name="T80" fmla="*/ 638 w 2133"/>
                  <a:gd name="T81" fmla="*/ 255 h 1992"/>
                  <a:gd name="T82" fmla="*/ 709 w 2133"/>
                  <a:gd name="T83" fmla="*/ 236 h 1992"/>
                  <a:gd name="T84" fmla="*/ 753 w 2133"/>
                  <a:gd name="T85" fmla="*/ 249 h 19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33" h="1992">
                    <a:moveTo>
                      <a:pt x="1506" y="498"/>
                    </a:moveTo>
                    <a:lnTo>
                      <a:pt x="1535" y="438"/>
                    </a:lnTo>
                    <a:lnTo>
                      <a:pt x="1620" y="305"/>
                    </a:lnTo>
                    <a:lnTo>
                      <a:pt x="1679" y="234"/>
                    </a:lnTo>
                    <a:lnTo>
                      <a:pt x="1748" y="169"/>
                    </a:lnTo>
                    <a:lnTo>
                      <a:pt x="1828" y="123"/>
                    </a:lnTo>
                    <a:lnTo>
                      <a:pt x="1915" y="103"/>
                    </a:lnTo>
                    <a:lnTo>
                      <a:pt x="2114" y="91"/>
                    </a:lnTo>
                    <a:lnTo>
                      <a:pt x="2133" y="90"/>
                    </a:lnTo>
                    <a:lnTo>
                      <a:pt x="2133" y="89"/>
                    </a:lnTo>
                    <a:lnTo>
                      <a:pt x="2050" y="79"/>
                    </a:lnTo>
                    <a:lnTo>
                      <a:pt x="1852" y="79"/>
                    </a:lnTo>
                    <a:lnTo>
                      <a:pt x="1735" y="92"/>
                    </a:lnTo>
                    <a:lnTo>
                      <a:pt x="1620" y="121"/>
                    </a:lnTo>
                    <a:lnTo>
                      <a:pt x="1566" y="144"/>
                    </a:lnTo>
                    <a:lnTo>
                      <a:pt x="1514" y="169"/>
                    </a:lnTo>
                    <a:lnTo>
                      <a:pt x="1470" y="203"/>
                    </a:lnTo>
                    <a:lnTo>
                      <a:pt x="1430" y="242"/>
                    </a:lnTo>
                    <a:lnTo>
                      <a:pt x="1270" y="438"/>
                    </a:lnTo>
                    <a:lnTo>
                      <a:pt x="1254" y="457"/>
                    </a:lnTo>
                    <a:lnTo>
                      <a:pt x="1252" y="459"/>
                    </a:lnTo>
                    <a:lnTo>
                      <a:pt x="1265" y="404"/>
                    </a:lnTo>
                    <a:lnTo>
                      <a:pt x="1305" y="279"/>
                    </a:lnTo>
                    <a:lnTo>
                      <a:pt x="1332" y="209"/>
                    </a:lnTo>
                    <a:lnTo>
                      <a:pt x="1366" y="142"/>
                    </a:lnTo>
                    <a:lnTo>
                      <a:pt x="1403" y="86"/>
                    </a:lnTo>
                    <a:lnTo>
                      <a:pt x="1443" y="51"/>
                    </a:lnTo>
                    <a:lnTo>
                      <a:pt x="1542" y="2"/>
                    </a:lnTo>
                    <a:lnTo>
                      <a:pt x="1555" y="0"/>
                    </a:lnTo>
                    <a:lnTo>
                      <a:pt x="1558" y="0"/>
                    </a:lnTo>
                    <a:lnTo>
                      <a:pt x="1358" y="134"/>
                    </a:lnTo>
                    <a:lnTo>
                      <a:pt x="1214" y="248"/>
                    </a:lnTo>
                    <a:lnTo>
                      <a:pt x="1162" y="301"/>
                    </a:lnTo>
                    <a:lnTo>
                      <a:pt x="1136" y="344"/>
                    </a:lnTo>
                    <a:lnTo>
                      <a:pt x="1111" y="446"/>
                    </a:lnTo>
                    <a:lnTo>
                      <a:pt x="1067" y="310"/>
                    </a:lnTo>
                    <a:lnTo>
                      <a:pt x="1026" y="210"/>
                    </a:lnTo>
                    <a:lnTo>
                      <a:pt x="1003" y="174"/>
                    </a:lnTo>
                    <a:lnTo>
                      <a:pt x="982" y="153"/>
                    </a:lnTo>
                    <a:lnTo>
                      <a:pt x="967" y="158"/>
                    </a:lnTo>
                    <a:lnTo>
                      <a:pt x="958" y="181"/>
                    </a:lnTo>
                    <a:lnTo>
                      <a:pt x="952" y="265"/>
                    </a:lnTo>
                    <a:lnTo>
                      <a:pt x="958" y="395"/>
                    </a:lnTo>
                    <a:lnTo>
                      <a:pt x="930" y="379"/>
                    </a:lnTo>
                    <a:lnTo>
                      <a:pt x="858" y="341"/>
                    </a:lnTo>
                    <a:lnTo>
                      <a:pt x="759" y="310"/>
                    </a:lnTo>
                    <a:lnTo>
                      <a:pt x="705" y="303"/>
                    </a:lnTo>
                    <a:lnTo>
                      <a:pt x="650" y="305"/>
                    </a:lnTo>
                    <a:lnTo>
                      <a:pt x="511" y="332"/>
                    </a:lnTo>
                    <a:lnTo>
                      <a:pt x="647" y="368"/>
                    </a:lnTo>
                    <a:lnTo>
                      <a:pt x="754" y="408"/>
                    </a:lnTo>
                    <a:lnTo>
                      <a:pt x="799" y="432"/>
                    </a:lnTo>
                    <a:lnTo>
                      <a:pt x="830" y="459"/>
                    </a:lnTo>
                    <a:lnTo>
                      <a:pt x="895" y="536"/>
                    </a:lnTo>
                    <a:lnTo>
                      <a:pt x="800" y="522"/>
                    </a:lnTo>
                    <a:lnTo>
                      <a:pt x="699" y="517"/>
                    </a:lnTo>
                    <a:lnTo>
                      <a:pt x="578" y="522"/>
                    </a:lnTo>
                    <a:lnTo>
                      <a:pt x="447" y="546"/>
                    </a:lnTo>
                    <a:lnTo>
                      <a:pt x="381" y="567"/>
                    </a:lnTo>
                    <a:lnTo>
                      <a:pt x="318" y="596"/>
                    </a:lnTo>
                    <a:lnTo>
                      <a:pt x="259" y="633"/>
                    </a:lnTo>
                    <a:lnTo>
                      <a:pt x="205" y="680"/>
                    </a:lnTo>
                    <a:lnTo>
                      <a:pt x="156" y="736"/>
                    </a:lnTo>
                    <a:lnTo>
                      <a:pt x="115" y="804"/>
                    </a:lnTo>
                    <a:lnTo>
                      <a:pt x="174" y="774"/>
                    </a:lnTo>
                    <a:lnTo>
                      <a:pt x="312" y="705"/>
                    </a:lnTo>
                    <a:lnTo>
                      <a:pt x="477" y="637"/>
                    </a:lnTo>
                    <a:lnTo>
                      <a:pt x="553" y="618"/>
                    </a:lnTo>
                    <a:lnTo>
                      <a:pt x="614" y="612"/>
                    </a:lnTo>
                    <a:lnTo>
                      <a:pt x="673" y="626"/>
                    </a:lnTo>
                    <a:lnTo>
                      <a:pt x="676" y="635"/>
                    </a:lnTo>
                    <a:lnTo>
                      <a:pt x="667" y="643"/>
                    </a:lnTo>
                    <a:lnTo>
                      <a:pt x="614" y="664"/>
                    </a:lnTo>
                    <a:lnTo>
                      <a:pt x="526" y="707"/>
                    </a:lnTo>
                    <a:lnTo>
                      <a:pt x="330" y="816"/>
                    </a:lnTo>
                    <a:lnTo>
                      <a:pt x="224" y="886"/>
                    </a:lnTo>
                    <a:lnTo>
                      <a:pt x="129" y="961"/>
                    </a:lnTo>
                    <a:lnTo>
                      <a:pt x="58" y="1038"/>
                    </a:lnTo>
                    <a:lnTo>
                      <a:pt x="35" y="1075"/>
                    </a:lnTo>
                    <a:lnTo>
                      <a:pt x="25" y="1112"/>
                    </a:lnTo>
                    <a:lnTo>
                      <a:pt x="0" y="1302"/>
                    </a:lnTo>
                    <a:lnTo>
                      <a:pt x="105" y="1158"/>
                    </a:lnTo>
                    <a:lnTo>
                      <a:pt x="190" y="1060"/>
                    </a:lnTo>
                    <a:lnTo>
                      <a:pt x="227" y="1031"/>
                    </a:lnTo>
                    <a:lnTo>
                      <a:pt x="255" y="1022"/>
                    </a:lnTo>
                    <a:lnTo>
                      <a:pt x="312" y="1039"/>
                    </a:lnTo>
                    <a:lnTo>
                      <a:pt x="319" y="1046"/>
                    </a:lnTo>
                    <a:lnTo>
                      <a:pt x="90" y="1328"/>
                    </a:lnTo>
                    <a:lnTo>
                      <a:pt x="192" y="1431"/>
                    </a:lnTo>
                    <a:lnTo>
                      <a:pt x="52" y="1520"/>
                    </a:lnTo>
                    <a:lnTo>
                      <a:pt x="114" y="1514"/>
                    </a:lnTo>
                    <a:lnTo>
                      <a:pt x="179" y="1514"/>
                    </a:lnTo>
                    <a:lnTo>
                      <a:pt x="260" y="1522"/>
                    </a:lnTo>
                    <a:lnTo>
                      <a:pt x="345" y="1542"/>
                    </a:lnTo>
                    <a:lnTo>
                      <a:pt x="428" y="1580"/>
                    </a:lnTo>
                    <a:lnTo>
                      <a:pt x="504" y="1638"/>
                    </a:lnTo>
                    <a:lnTo>
                      <a:pt x="536" y="1679"/>
                    </a:lnTo>
                    <a:lnTo>
                      <a:pt x="563" y="1724"/>
                    </a:lnTo>
                    <a:lnTo>
                      <a:pt x="690" y="1992"/>
                    </a:lnTo>
                    <a:lnTo>
                      <a:pt x="587" y="1610"/>
                    </a:lnTo>
                    <a:lnTo>
                      <a:pt x="753" y="1711"/>
                    </a:lnTo>
                    <a:lnTo>
                      <a:pt x="614" y="1507"/>
                    </a:lnTo>
                    <a:lnTo>
                      <a:pt x="855" y="1494"/>
                    </a:lnTo>
                    <a:lnTo>
                      <a:pt x="549" y="1328"/>
                    </a:lnTo>
                    <a:lnTo>
                      <a:pt x="740" y="1264"/>
                    </a:lnTo>
                    <a:lnTo>
                      <a:pt x="587" y="1022"/>
                    </a:lnTo>
                    <a:lnTo>
                      <a:pt x="792" y="1060"/>
                    </a:lnTo>
                    <a:lnTo>
                      <a:pt x="855" y="741"/>
                    </a:lnTo>
                    <a:lnTo>
                      <a:pt x="868" y="755"/>
                    </a:lnTo>
                    <a:lnTo>
                      <a:pt x="890" y="797"/>
                    </a:lnTo>
                    <a:lnTo>
                      <a:pt x="905" y="877"/>
                    </a:lnTo>
                    <a:lnTo>
                      <a:pt x="904" y="930"/>
                    </a:lnTo>
                    <a:lnTo>
                      <a:pt x="895" y="995"/>
                    </a:lnTo>
                    <a:lnTo>
                      <a:pt x="855" y="1188"/>
                    </a:lnTo>
                    <a:lnTo>
                      <a:pt x="952" y="991"/>
                    </a:lnTo>
                    <a:lnTo>
                      <a:pt x="1019" y="826"/>
                    </a:lnTo>
                    <a:lnTo>
                      <a:pt x="1041" y="752"/>
                    </a:lnTo>
                    <a:lnTo>
                      <a:pt x="1048" y="690"/>
                    </a:lnTo>
                    <a:lnTo>
                      <a:pt x="1048" y="586"/>
                    </a:lnTo>
                    <a:lnTo>
                      <a:pt x="1048" y="584"/>
                    </a:lnTo>
                    <a:lnTo>
                      <a:pt x="1048" y="588"/>
                    </a:lnTo>
                    <a:lnTo>
                      <a:pt x="1226" y="588"/>
                    </a:lnTo>
                    <a:lnTo>
                      <a:pt x="1277" y="510"/>
                    </a:lnTo>
                    <a:lnTo>
                      <a:pt x="1295" y="500"/>
                    </a:lnTo>
                    <a:lnTo>
                      <a:pt x="1345" y="480"/>
                    </a:lnTo>
                    <a:lnTo>
                      <a:pt x="1418" y="472"/>
                    </a:lnTo>
                    <a:lnTo>
                      <a:pt x="1461" y="480"/>
                    </a:lnTo>
                    <a:lnTo>
                      <a:pt x="1506" y="498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Freeform 13">
                <a:extLst>
                  <a:ext uri="{FF2B5EF4-FFF2-40B4-BE49-F238E27FC236}">
                    <a16:creationId xmlns:a16="http://schemas.microsoft.com/office/drawing/2014/main" id="{D4FAC2E3-E936-6121-A678-A9621CD0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" y="1720"/>
                <a:ext cx="491" cy="194"/>
              </a:xfrm>
              <a:custGeom>
                <a:avLst/>
                <a:gdLst>
                  <a:gd name="T0" fmla="*/ 0 w 984"/>
                  <a:gd name="T1" fmla="*/ 166 h 390"/>
                  <a:gd name="T2" fmla="*/ 32 w 984"/>
                  <a:gd name="T3" fmla="*/ 96 h 390"/>
                  <a:gd name="T4" fmla="*/ 131 w 984"/>
                  <a:gd name="T5" fmla="*/ 113 h 390"/>
                  <a:gd name="T6" fmla="*/ 215 w 984"/>
                  <a:gd name="T7" fmla="*/ 121 h 390"/>
                  <a:gd name="T8" fmla="*/ 254 w 984"/>
                  <a:gd name="T9" fmla="*/ 123 h 390"/>
                  <a:gd name="T10" fmla="*/ 287 w 984"/>
                  <a:gd name="T11" fmla="*/ 121 h 390"/>
                  <a:gd name="T12" fmla="*/ 343 w 984"/>
                  <a:gd name="T13" fmla="*/ 109 h 390"/>
                  <a:gd name="T14" fmla="*/ 394 w 984"/>
                  <a:gd name="T15" fmla="*/ 94 h 390"/>
                  <a:gd name="T16" fmla="*/ 435 w 984"/>
                  <a:gd name="T17" fmla="*/ 76 h 390"/>
                  <a:gd name="T18" fmla="*/ 459 w 984"/>
                  <a:gd name="T19" fmla="*/ 57 h 390"/>
                  <a:gd name="T20" fmla="*/ 482 w 984"/>
                  <a:gd name="T21" fmla="*/ 18 h 390"/>
                  <a:gd name="T22" fmla="*/ 491 w 984"/>
                  <a:gd name="T23" fmla="*/ 0 h 390"/>
                  <a:gd name="T24" fmla="*/ 485 w 984"/>
                  <a:gd name="T25" fmla="*/ 11 h 390"/>
                  <a:gd name="T26" fmla="*/ 483 w 984"/>
                  <a:gd name="T27" fmla="*/ 30 h 390"/>
                  <a:gd name="T28" fmla="*/ 485 w 984"/>
                  <a:gd name="T29" fmla="*/ 57 h 390"/>
                  <a:gd name="T30" fmla="*/ 490 w 984"/>
                  <a:gd name="T31" fmla="*/ 90 h 390"/>
                  <a:gd name="T32" fmla="*/ 491 w 984"/>
                  <a:gd name="T33" fmla="*/ 90 h 390"/>
                  <a:gd name="T34" fmla="*/ 491 w 984"/>
                  <a:gd name="T35" fmla="*/ 90 h 390"/>
                  <a:gd name="T36" fmla="*/ 449 w 984"/>
                  <a:gd name="T37" fmla="*/ 114 h 390"/>
                  <a:gd name="T38" fmla="*/ 401 w 984"/>
                  <a:gd name="T39" fmla="*/ 138 h 390"/>
                  <a:gd name="T40" fmla="*/ 339 w 984"/>
                  <a:gd name="T41" fmla="*/ 163 h 390"/>
                  <a:gd name="T42" fmla="*/ 264 w 984"/>
                  <a:gd name="T43" fmla="*/ 183 h 390"/>
                  <a:gd name="T44" fmla="*/ 182 w 984"/>
                  <a:gd name="T45" fmla="*/ 193 h 390"/>
                  <a:gd name="T46" fmla="*/ 138 w 984"/>
                  <a:gd name="T47" fmla="*/ 194 h 390"/>
                  <a:gd name="T48" fmla="*/ 93 w 984"/>
                  <a:gd name="T49" fmla="*/ 189 h 390"/>
                  <a:gd name="T50" fmla="*/ 47 w 984"/>
                  <a:gd name="T51" fmla="*/ 180 h 390"/>
                  <a:gd name="T52" fmla="*/ 0 w 984"/>
                  <a:gd name="T53" fmla="*/ 166 h 390"/>
                  <a:gd name="T54" fmla="*/ 0 w 984"/>
                  <a:gd name="T55" fmla="*/ 166 h 39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84" h="390">
                    <a:moveTo>
                      <a:pt x="0" y="333"/>
                    </a:moveTo>
                    <a:lnTo>
                      <a:pt x="65" y="193"/>
                    </a:lnTo>
                    <a:lnTo>
                      <a:pt x="263" y="227"/>
                    </a:lnTo>
                    <a:lnTo>
                      <a:pt x="430" y="244"/>
                    </a:lnTo>
                    <a:lnTo>
                      <a:pt x="509" y="248"/>
                    </a:lnTo>
                    <a:lnTo>
                      <a:pt x="575" y="243"/>
                    </a:lnTo>
                    <a:lnTo>
                      <a:pt x="687" y="219"/>
                    </a:lnTo>
                    <a:lnTo>
                      <a:pt x="790" y="188"/>
                    </a:lnTo>
                    <a:lnTo>
                      <a:pt x="871" y="152"/>
                    </a:lnTo>
                    <a:lnTo>
                      <a:pt x="920" y="115"/>
                    </a:lnTo>
                    <a:lnTo>
                      <a:pt x="966" y="37"/>
                    </a:lnTo>
                    <a:lnTo>
                      <a:pt x="984" y="0"/>
                    </a:lnTo>
                    <a:lnTo>
                      <a:pt x="972" y="23"/>
                    </a:lnTo>
                    <a:lnTo>
                      <a:pt x="968" y="60"/>
                    </a:lnTo>
                    <a:lnTo>
                      <a:pt x="972" y="115"/>
                    </a:lnTo>
                    <a:lnTo>
                      <a:pt x="981" y="180"/>
                    </a:lnTo>
                    <a:lnTo>
                      <a:pt x="983" y="181"/>
                    </a:lnTo>
                    <a:lnTo>
                      <a:pt x="984" y="180"/>
                    </a:lnTo>
                    <a:lnTo>
                      <a:pt x="900" y="229"/>
                    </a:lnTo>
                    <a:lnTo>
                      <a:pt x="803" y="278"/>
                    </a:lnTo>
                    <a:lnTo>
                      <a:pt x="679" y="327"/>
                    </a:lnTo>
                    <a:lnTo>
                      <a:pt x="530" y="368"/>
                    </a:lnTo>
                    <a:lnTo>
                      <a:pt x="364" y="388"/>
                    </a:lnTo>
                    <a:lnTo>
                      <a:pt x="277" y="390"/>
                    </a:lnTo>
                    <a:lnTo>
                      <a:pt x="187" y="380"/>
                    </a:lnTo>
                    <a:lnTo>
                      <a:pt x="95" y="362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Freeform 14">
                <a:extLst>
                  <a:ext uri="{FF2B5EF4-FFF2-40B4-BE49-F238E27FC236}">
                    <a16:creationId xmlns:a16="http://schemas.microsoft.com/office/drawing/2014/main" id="{38299C4C-371D-3F66-BDD0-87738557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1138"/>
                <a:ext cx="159" cy="189"/>
              </a:xfrm>
              <a:custGeom>
                <a:avLst/>
                <a:gdLst>
                  <a:gd name="T0" fmla="*/ 51 w 319"/>
                  <a:gd name="T1" fmla="*/ 58 h 376"/>
                  <a:gd name="T2" fmla="*/ 0 w 319"/>
                  <a:gd name="T3" fmla="*/ 186 h 376"/>
                  <a:gd name="T4" fmla="*/ 51 w 319"/>
                  <a:gd name="T5" fmla="*/ 189 h 376"/>
                  <a:gd name="T6" fmla="*/ 98 w 319"/>
                  <a:gd name="T7" fmla="*/ 187 h 376"/>
                  <a:gd name="T8" fmla="*/ 146 w 319"/>
                  <a:gd name="T9" fmla="*/ 173 h 376"/>
                  <a:gd name="T10" fmla="*/ 159 w 319"/>
                  <a:gd name="T11" fmla="*/ 0 h 376"/>
                  <a:gd name="T12" fmla="*/ 70 w 319"/>
                  <a:gd name="T13" fmla="*/ 19 h 376"/>
                  <a:gd name="T14" fmla="*/ 51 w 319"/>
                  <a:gd name="T15" fmla="*/ 58 h 376"/>
                  <a:gd name="T16" fmla="*/ 51 w 319"/>
                  <a:gd name="T17" fmla="*/ 58 h 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9" h="376">
                    <a:moveTo>
                      <a:pt x="103" y="116"/>
                    </a:moveTo>
                    <a:lnTo>
                      <a:pt x="0" y="370"/>
                    </a:lnTo>
                    <a:lnTo>
                      <a:pt x="103" y="376"/>
                    </a:lnTo>
                    <a:lnTo>
                      <a:pt x="197" y="372"/>
                    </a:lnTo>
                    <a:lnTo>
                      <a:pt x="293" y="345"/>
                    </a:lnTo>
                    <a:lnTo>
                      <a:pt x="319" y="0"/>
                    </a:lnTo>
                    <a:lnTo>
                      <a:pt x="140" y="38"/>
                    </a:lnTo>
                    <a:lnTo>
                      <a:pt x="103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Freeform 15">
                <a:extLst>
                  <a:ext uri="{FF2B5EF4-FFF2-40B4-BE49-F238E27FC236}">
                    <a16:creationId xmlns:a16="http://schemas.microsoft.com/office/drawing/2014/main" id="{FDE8BD04-9A2F-A63A-38E5-688E3D92A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138"/>
                <a:ext cx="109" cy="173"/>
              </a:xfrm>
              <a:custGeom>
                <a:avLst/>
                <a:gdLst>
                  <a:gd name="T0" fmla="*/ 13 w 217"/>
                  <a:gd name="T1" fmla="*/ 0 h 345"/>
                  <a:gd name="T2" fmla="*/ 0 w 217"/>
                  <a:gd name="T3" fmla="*/ 173 h 345"/>
                  <a:gd name="T4" fmla="*/ 42 w 217"/>
                  <a:gd name="T5" fmla="*/ 155 h 345"/>
                  <a:gd name="T6" fmla="*/ 78 w 217"/>
                  <a:gd name="T7" fmla="*/ 133 h 345"/>
                  <a:gd name="T8" fmla="*/ 109 w 217"/>
                  <a:gd name="T9" fmla="*/ 102 h 345"/>
                  <a:gd name="T10" fmla="*/ 83 w 217"/>
                  <a:gd name="T11" fmla="*/ 13 h 345"/>
                  <a:gd name="T12" fmla="*/ 13 w 217"/>
                  <a:gd name="T13" fmla="*/ 0 h 345"/>
                  <a:gd name="T14" fmla="*/ 13 w 217"/>
                  <a:gd name="T15" fmla="*/ 0 h 3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7" h="345">
                    <a:moveTo>
                      <a:pt x="26" y="0"/>
                    </a:moveTo>
                    <a:lnTo>
                      <a:pt x="0" y="345"/>
                    </a:lnTo>
                    <a:lnTo>
                      <a:pt x="84" y="310"/>
                    </a:lnTo>
                    <a:lnTo>
                      <a:pt x="156" y="265"/>
                    </a:lnTo>
                    <a:lnTo>
                      <a:pt x="217" y="204"/>
                    </a:lnTo>
                    <a:lnTo>
                      <a:pt x="166" y="2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Freeform 16">
                <a:extLst>
                  <a:ext uri="{FF2B5EF4-FFF2-40B4-BE49-F238E27FC236}">
                    <a16:creationId xmlns:a16="http://schemas.microsoft.com/office/drawing/2014/main" id="{6FFEB544-FAC4-D6C9-9C0D-BD19B7BD9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" y="929"/>
                <a:ext cx="1686" cy="554"/>
              </a:xfrm>
              <a:custGeom>
                <a:avLst/>
                <a:gdLst>
                  <a:gd name="T0" fmla="*/ 1072 w 3371"/>
                  <a:gd name="T1" fmla="*/ 20 h 1109"/>
                  <a:gd name="T2" fmla="*/ 1166 w 3371"/>
                  <a:gd name="T3" fmla="*/ 0 h 1109"/>
                  <a:gd name="T4" fmla="*/ 1287 w 3371"/>
                  <a:gd name="T5" fmla="*/ 8 h 1109"/>
                  <a:gd name="T6" fmla="*/ 1387 w 3371"/>
                  <a:gd name="T7" fmla="*/ 39 h 1109"/>
                  <a:gd name="T8" fmla="*/ 1500 w 3371"/>
                  <a:gd name="T9" fmla="*/ 99 h 1109"/>
                  <a:gd name="T10" fmla="*/ 1621 w 3371"/>
                  <a:gd name="T11" fmla="*/ 196 h 1109"/>
                  <a:gd name="T12" fmla="*/ 1638 w 3371"/>
                  <a:gd name="T13" fmla="*/ 248 h 1109"/>
                  <a:gd name="T14" fmla="*/ 1432 w 3371"/>
                  <a:gd name="T15" fmla="*/ 212 h 1109"/>
                  <a:gd name="T16" fmla="*/ 1243 w 3371"/>
                  <a:gd name="T17" fmla="*/ 202 h 1109"/>
                  <a:gd name="T18" fmla="*/ 1192 w 3371"/>
                  <a:gd name="T19" fmla="*/ 243 h 1109"/>
                  <a:gd name="T20" fmla="*/ 1242 w 3371"/>
                  <a:gd name="T21" fmla="*/ 290 h 1109"/>
                  <a:gd name="T22" fmla="*/ 1072 w 3371"/>
                  <a:gd name="T23" fmla="*/ 234 h 1109"/>
                  <a:gd name="T24" fmla="*/ 976 w 3371"/>
                  <a:gd name="T25" fmla="*/ 216 h 1109"/>
                  <a:gd name="T26" fmla="*/ 798 w 3371"/>
                  <a:gd name="T27" fmla="*/ 241 h 1109"/>
                  <a:gd name="T28" fmla="*/ 687 w 3371"/>
                  <a:gd name="T29" fmla="*/ 285 h 1109"/>
                  <a:gd name="T30" fmla="*/ 599 w 3371"/>
                  <a:gd name="T31" fmla="*/ 336 h 1109"/>
                  <a:gd name="T32" fmla="*/ 536 w 3371"/>
                  <a:gd name="T33" fmla="*/ 407 h 1109"/>
                  <a:gd name="T34" fmla="*/ 534 w 3371"/>
                  <a:gd name="T35" fmla="*/ 359 h 1109"/>
                  <a:gd name="T36" fmla="*/ 544 w 3371"/>
                  <a:gd name="T37" fmla="*/ 319 h 1109"/>
                  <a:gd name="T38" fmla="*/ 574 w 3371"/>
                  <a:gd name="T39" fmla="*/ 286 h 1109"/>
                  <a:gd name="T40" fmla="*/ 511 w 3371"/>
                  <a:gd name="T41" fmla="*/ 304 h 1109"/>
                  <a:gd name="T42" fmla="*/ 417 w 3371"/>
                  <a:gd name="T43" fmla="*/ 347 h 1109"/>
                  <a:gd name="T44" fmla="*/ 305 w 3371"/>
                  <a:gd name="T45" fmla="*/ 430 h 1109"/>
                  <a:gd name="T46" fmla="*/ 249 w 3371"/>
                  <a:gd name="T47" fmla="*/ 476 h 1109"/>
                  <a:gd name="T48" fmla="*/ 269 w 3371"/>
                  <a:gd name="T49" fmla="*/ 420 h 1109"/>
                  <a:gd name="T50" fmla="*/ 314 w 3371"/>
                  <a:gd name="T51" fmla="*/ 373 h 1109"/>
                  <a:gd name="T52" fmla="*/ 312 w 3371"/>
                  <a:gd name="T53" fmla="*/ 359 h 1109"/>
                  <a:gd name="T54" fmla="*/ 219 w 3371"/>
                  <a:gd name="T55" fmla="*/ 392 h 1109"/>
                  <a:gd name="T56" fmla="*/ 104 w 3371"/>
                  <a:gd name="T57" fmla="*/ 455 h 1109"/>
                  <a:gd name="T58" fmla="*/ 0 w 3371"/>
                  <a:gd name="T59" fmla="*/ 554 h 1109"/>
                  <a:gd name="T60" fmla="*/ 69 w 3371"/>
                  <a:gd name="T61" fmla="*/ 455 h 1109"/>
                  <a:gd name="T62" fmla="*/ 214 w 3371"/>
                  <a:gd name="T63" fmla="*/ 314 h 1109"/>
                  <a:gd name="T64" fmla="*/ 389 w 3371"/>
                  <a:gd name="T65" fmla="*/ 193 h 1109"/>
                  <a:gd name="T66" fmla="*/ 543 w 3371"/>
                  <a:gd name="T67" fmla="*/ 113 h 1109"/>
                  <a:gd name="T68" fmla="*/ 1060 w 3371"/>
                  <a:gd name="T69" fmla="*/ 24 h 1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71" h="1109">
                    <a:moveTo>
                      <a:pt x="2120" y="49"/>
                    </a:moveTo>
                    <a:lnTo>
                      <a:pt x="2144" y="40"/>
                    </a:lnTo>
                    <a:lnTo>
                      <a:pt x="2218" y="18"/>
                    </a:lnTo>
                    <a:lnTo>
                      <a:pt x="2332" y="0"/>
                    </a:lnTo>
                    <a:lnTo>
                      <a:pt x="2486" y="4"/>
                    </a:lnTo>
                    <a:lnTo>
                      <a:pt x="2574" y="17"/>
                    </a:lnTo>
                    <a:lnTo>
                      <a:pt x="2671" y="41"/>
                    </a:lnTo>
                    <a:lnTo>
                      <a:pt x="2773" y="79"/>
                    </a:lnTo>
                    <a:lnTo>
                      <a:pt x="2884" y="129"/>
                    </a:lnTo>
                    <a:lnTo>
                      <a:pt x="2999" y="199"/>
                    </a:lnTo>
                    <a:lnTo>
                      <a:pt x="3118" y="284"/>
                    </a:lnTo>
                    <a:lnTo>
                      <a:pt x="3242" y="392"/>
                    </a:lnTo>
                    <a:lnTo>
                      <a:pt x="3371" y="521"/>
                    </a:lnTo>
                    <a:lnTo>
                      <a:pt x="3275" y="496"/>
                    </a:lnTo>
                    <a:lnTo>
                      <a:pt x="3029" y="446"/>
                    </a:lnTo>
                    <a:lnTo>
                      <a:pt x="2863" y="424"/>
                    </a:lnTo>
                    <a:lnTo>
                      <a:pt x="2681" y="408"/>
                    </a:lnTo>
                    <a:lnTo>
                      <a:pt x="2486" y="405"/>
                    </a:lnTo>
                    <a:lnTo>
                      <a:pt x="2286" y="419"/>
                    </a:lnTo>
                    <a:lnTo>
                      <a:pt x="2384" y="487"/>
                    </a:lnTo>
                    <a:lnTo>
                      <a:pt x="2457" y="550"/>
                    </a:lnTo>
                    <a:lnTo>
                      <a:pt x="2484" y="581"/>
                    </a:lnTo>
                    <a:lnTo>
                      <a:pt x="2503" y="611"/>
                    </a:lnTo>
                    <a:lnTo>
                      <a:pt x="2144" y="469"/>
                    </a:lnTo>
                    <a:lnTo>
                      <a:pt x="1876" y="586"/>
                    </a:lnTo>
                    <a:lnTo>
                      <a:pt x="1952" y="432"/>
                    </a:lnTo>
                    <a:lnTo>
                      <a:pt x="1596" y="598"/>
                    </a:lnTo>
                    <a:lnTo>
                      <a:pt x="1596" y="483"/>
                    </a:lnTo>
                    <a:lnTo>
                      <a:pt x="1528" y="505"/>
                    </a:lnTo>
                    <a:lnTo>
                      <a:pt x="1374" y="570"/>
                    </a:lnTo>
                    <a:lnTo>
                      <a:pt x="1284" y="616"/>
                    </a:lnTo>
                    <a:lnTo>
                      <a:pt x="1198" y="673"/>
                    </a:lnTo>
                    <a:lnTo>
                      <a:pt x="1125" y="739"/>
                    </a:lnTo>
                    <a:lnTo>
                      <a:pt x="1072" y="815"/>
                    </a:lnTo>
                    <a:lnTo>
                      <a:pt x="1068" y="787"/>
                    </a:lnTo>
                    <a:lnTo>
                      <a:pt x="1068" y="718"/>
                    </a:lnTo>
                    <a:lnTo>
                      <a:pt x="1074" y="678"/>
                    </a:lnTo>
                    <a:lnTo>
                      <a:pt x="1088" y="639"/>
                    </a:lnTo>
                    <a:lnTo>
                      <a:pt x="1112" y="602"/>
                    </a:lnTo>
                    <a:lnTo>
                      <a:pt x="1148" y="572"/>
                    </a:lnTo>
                    <a:lnTo>
                      <a:pt x="1088" y="586"/>
                    </a:lnTo>
                    <a:lnTo>
                      <a:pt x="1021" y="608"/>
                    </a:lnTo>
                    <a:lnTo>
                      <a:pt x="934" y="642"/>
                    </a:lnTo>
                    <a:lnTo>
                      <a:pt x="833" y="695"/>
                    </a:lnTo>
                    <a:lnTo>
                      <a:pt x="724" y="767"/>
                    </a:lnTo>
                    <a:lnTo>
                      <a:pt x="610" y="861"/>
                    </a:lnTo>
                    <a:lnTo>
                      <a:pt x="497" y="981"/>
                    </a:lnTo>
                    <a:lnTo>
                      <a:pt x="497" y="953"/>
                    </a:lnTo>
                    <a:lnTo>
                      <a:pt x="514" y="884"/>
                    </a:lnTo>
                    <a:lnTo>
                      <a:pt x="538" y="840"/>
                    </a:lnTo>
                    <a:lnTo>
                      <a:pt x="573" y="793"/>
                    </a:lnTo>
                    <a:lnTo>
                      <a:pt x="628" y="746"/>
                    </a:lnTo>
                    <a:lnTo>
                      <a:pt x="701" y="701"/>
                    </a:lnTo>
                    <a:lnTo>
                      <a:pt x="624" y="719"/>
                    </a:lnTo>
                    <a:lnTo>
                      <a:pt x="541" y="746"/>
                    </a:lnTo>
                    <a:lnTo>
                      <a:pt x="438" y="785"/>
                    </a:lnTo>
                    <a:lnTo>
                      <a:pt x="323" y="840"/>
                    </a:lnTo>
                    <a:lnTo>
                      <a:pt x="207" y="911"/>
                    </a:lnTo>
                    <a:lnTo>
                      <a:pt x="97" y="999"/>
                    </a:lnTo>
                    <a:lnTo>
                      <a:pt x="0" y="1109"/>
                    </a:lnTo>
                    <a:lnTo>
                      <a:pt x="57" y="1015"/>
                    </a:lnTo>
                    <a:lnTo>
                      <a:pt x="138" y="911"/>
                    </a:lnTo>
                    <a:lnTo>
                      <a:pt x="258" y="779"/>
                    </a:lnTo>
                    <a:lnTo>
                      <a:pt x="427" y="628"/>
                    </a:lnTo>
                    <a:lnTo>
                      <a:pt x="646" y="468"/>
                    </a:lnTo>
                    <a:lnTo>
                      <a:pt x="777" y="386"/>
                    </a:lnTo>
                    <a:lnTo>
                      <a:pt x="925" y="307"/>
                    </a:lnTo>
                    <a:lnTo>
                      <a:pt x="1086" y="227"/>
                    </a:lnTo>
                    <a:lnTo>
                      <a:pt x="1263" y="150"/>
                    </a:lnTo>
                    <a:lnTo>
                      <a:pt x="212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Freeform 17">
                <a:extLst>
                  <a:ext uri="{FF2B5EF4-FFF2-40B4-BE49-F238E27FC236}">
                    <a16:creationId xmlns:a16="http://schemas.microsoft.com/office/drawing/2014/main" id="{EA860B94-2A42-23A5-2CFC-E53757F6D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" y="603"/>
                <a:ext cx="491" cy="478"/>
              </a:xfrm>
              <a:custGeom>
                <a:avLst/>
                <a:gdLst>
                  <a:gd name="T0" fmla="*/ 173 w 983"/>
                  <a:gd name="T1" fmla="*/ 18 h 958"/>
                  <a:gd name="T2" fmla="*/ 200 w 983"/>
                  <a:gd name="T3" fmla="*/ 10 h 958"/>
                  <a:gd name="T4" fmla="*/ 230 w 983"/>
                  <a:gd name="T5" fmla="*/ 3 h 958"/>
                  <a:gd name="T6" fmla="*/ 268 w 983"/>
                  <a:gd name="T7" fmla="*/ 0 h 958"/>
                  <a:gd name="T8" fmla="*/ 309 w 983"/>
                  <a:gd name="T9" fmla="*/ 4 h 958"/>
                  <a:gd name="T10" fmla="*/ 349 w 983"/>
                  <a:gd name="T11" fmla="*/ 18 h 958"/>
                  <a:gd name="T12" fmla="*/ 370 w 983"/>
                  <a:gd name="T13" fmla="*/ 32 h 958"/>
                  <a:gd name="T14" fmla="*/ 388 w 983"/>
                  <a:gd name="T15" fmla="*/ 48 h 958"/>
                  <a:gd name="T16" fmla="*/ 405 w 983"/>
                  <a:gd name="T17" fmla="*/ 70 h 958"/>
                  <a:gd name="T18" fmla="*/ 421 w 983"/>
                  <a:gd name="T19" fmla="*/ 95 h 958"/>
                  <a:gd name="T20" fmla="*/ 468 w 983"/>
                  <a:gd name="T21" fmla="*/ 193 h 958"/>
                  <a:gd name="T22" fmla="*/ 482 w 983"/>
                  <a:gd name="T23" fmla="*/ 232 h 958"/>
                  <a:gd name="T24" fmla="*/ 491 w 983"/>
                  <a:gd name="T25" fmla="*/ 264 h 958"/>
                  <a:gd name="T26" fmla="*/ 491 w 983"/>
                  <a:gd name="T27" fmla="*/ 294 h 958"/>
                  <a:gd name="T28" fmla="*/ 482 w 983"/>
                  <a:gd name="T29" fmla="*/ 321 h 958"/>
                  <a:gd name="T30" fmla="*/ 466 w 983"/>
                  <a:gd name="T31" fmla="*/ 348 h 958"/>
                  <a:gd name="T32" fmla="*/ 440 w 983"/>
                  <a:gd name="T33" fmla="*/ 376 h 958"/>
                  <a:gd name="T34" fmla="*/ 393 w 983"/>
                  <a:gd name="T35" fmla="*/ 407 h 958"/>
                  <a:gd name="T36" fmla="*/ 320 w 983"/>
                  <a:gd name="T37" fmla="*/ 438 h 958"/>
                  <a:gd name="T38" fmla="*/ 235 w 983"/>
                  <a:gd name="T39" fmla="*/ 463 h 958"/>
                  <a:gd name="T40" fmla="*/ 149 w 983"/>
                  <a:gd name="T41" fmla="*/ 477 h 958"/>
                  <a:gd name="T42" fmla="*/ 109 w 983"/>
                  <a:gd name="T43" fmla="*/ 478 h 958"/>
                  <a:gd name="T44" fmla="*/ 74 w 983"/>
                  <a:gd name="T45" fmla="*/ 475 h 958"/>
                  <a:gd name="T46" fmla="*/ 43 w 983"/>
                  <a:gd name="T47" fmla="*/ 465 h 958"/>
                  <a:gd name="T48" fmla="*/ 19 w 983"/>
                  <a:gd name="T49" fmla="*/ 449 h 958"/>
                  <a:gd name="T50" fmla="*/ 5 w 983"/>
                  <a:gd name="T51" fmla="*/ 426 h 958"/>
                  <a:gd name="T52" fmla="*/ 0 w 983"/>
                  <a:gd name="T53" fmla="*/ 395 h 958"/>
                  <a:gd name="T54" fmla="*/ 6 w 983"/>
                  <a:gd name="T55" fmla="*/ 355 h 958"/>
                  <a:gd name="T56" fmla="*/ 25 w 983"/>
                  <a:gd name="T57" fmla="*/ 305 h 958"/>
                  <a:gd name="T58" fmla="*/ 173 w 983"/>
                  <a:gd name="T59" fmla="*/ 18 h 958"/>
                  <a:gd name="T60" fmla="*/ 173 w 983"/>
                  <a:gd name="T61" fmla="*/ 18 h 9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83" h="958">
                    <a:moveTo>
                      <a:pt x="346" y="37"/>
                    </a:moveTo>
                    <a:lnTo>
                      <a:pt x="401" y="20"/>
                    </a:lnTo>
                    <a:lnTo>
                      <a:pt x="461" y="6"/>
                    </a:lnTo>
                    <a:lnTo>
                      <a:pt x="536" y="0"/>
                    </a:lnTo>
                    <a:lnTo>
                      <a:pt x="618" y="8"/>
                    </a:lnTo>
                    <a:lnTo>
                      <a:pt x="699" y="37"/>
                    </a:lnTo>
                    <a:lnTo>
                      <a:pt x="740" y="64"/>
                    </a:lnTo>
                    <a:lnTo>
                      <a:pt x="777" y="97"/>
                    </a:lnTo>
                    <a:lnTo>
                      <a:pt x="811" y="140"/>
                    </a:lnTo>
                    <a:lnTo>
                      <a:pt x="843" y="190"/>
                    </a:lnTo>
                    <a:lnTo>
                      <a:pt x="937" y="387"/>
                    </a:lnTo>
                    <a:lnTo>
                      <a:pt x="965" y="464"/>
                    </a:lnTo>
                    <a:lnTo>
                      <a:pt x="982" y="529"/>
                    </a:lnTo>
                    <a:lnTo>
                      <a:pt x="983" y="589"/>
                    </a:lnTo>
                    <a:lnTo>
                      <a:pt x="965" y="644"/>
                    </a:lnTo>
                    <a:lnTo>
                      <a:pt x="933" y="698"/>
                    </a:lnTo>
                    <a:lnTo>
                      <a:pt x="881" y="753"/>
                    </a:lnTo>
                    <a:lnTo>
                      <a:pt x="786" y="815"/>
                    </a:lnTo>
                    <a:lnTo>
                      <a:pt x="641" y="877"/>
                    </a:lnTo>
                    <a:lnTo>
                      <a:pt x="471" y="928"/>
                    </a:lnTo>
                    <a:lnTo>
                      <a:pt x="299" y="956"/>
                    </a:lnTo>
                    <a:lnTo>
                      <a:pt x="218" y="958"/>
                    </a:lnTo>
                    <a:lnTo>
                      <a:pt x="148" y="951"/>
                    </a:lnTo>
                    <a:lnTo>
                      <a:pt x="87" y="932"/>
                    </a:lnTo>
                    <a:lnTo>
                      <a:pt x="39" y="899"/>
                    </a:lnTo>
                    <a:lnTo>
                      <a:pt x="10" y="853"/>
                    </a:lnTo>
                    <a:lnTo>
                      <a:pt x="0" y="791"/>
                    </a:lnTo>
                    <a:lnTo>
                      <a:pt x="12" y="711"/>
                    </a:lnTo>
                    <a:lnTo>
                      <a:pt x="51" y="612"/>
                    </a:lnTo>
                    <a:lnTo>
                      <a:pt x="34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Freeform 18">
                <a:extLst>
                  <a:ext uri="{FF2B5EF4-FFF2-40B4-BE49-F238E27FC236}">
                    <a16:creationId xmlns:a16="http://schemas.microsoft.com/office/drawing/2014/main" id="{820DE132-D97F-0A13-85E3-AF8E79062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" y="603"/>
                <a:ext cx="491" cy="478"/>
              </a:xfrm>
              <a:custGeom>
                <a:avLst/>
                <a:gdLst>
                  <a:gd name="T0" fmla="*/ 173 w 983"/>
                  <a:gd name="T1" fmla="*/ 18 h 958"/>
                  <a:gd name="T2" fmla="*/ 200 w 983"/>
                  <a:gd name="T3" fmla="*/ 10 h 958"/>
                  <a:gd name="T4" fmla="*/ 230 w 983"/>
                  <a:gd name="T5" fmla="*/ 3 h 958"/>
                  <a:gd name="T6" fmla="*/ 268 w 983"/>
                  <a:gd name="T7" fmla="*/ 0 h 958"/>
                  <a:gd name="T8" fmla="*/ 309 w 983"/>
                  <a:gd name="T9" fmla="*/ 4 h 958"/>
                  <a:gd name="T10" fmla="*/ 349 w 983"/>
                  <a:gd name="T11" fmla="*/ 18 h 958"/>
                  <a:gd name="T12" fmla="*/ 370 w 983"/>
                  <a:gd name="T13" fmla="*/ 32 h 958"/>
                  <a:gd name="T14" fmla="*/ 388 w 983"/>
                  <a:gd name="T15" fmla="*/ 48 h 958"/>
                  <a:gd name="T16" fmla="*/ 405 w 983"/>
                  <a:gd name="T17" fmla="*/ 70 h 958"/>
                  <a:gd name="T18" fmla="*/ 421 w 983"/>
                  <a:gd name="T19" fmla="*/ 95 h 958"/>
                  <a:gd name="T20" fmla="*/ 468 w 983"/>
                  <a:gd name="T21" fmla="*/ 193 h 958"/>
                  <a:gd name="T22" fmla="*/ 482 w 983"/>
                  <a:gd name="T23" fmla="*/ 232 h 958"/>
                  <a:gd name="T24" fmla="*/ 491 w 983"/>
                  <a:gd name="T25" fmla="*/ 264 h 958"/>
                  <a:gd name="T26" fmla="*/ 491 w 983"/>
                  <a:gd name="T27" fmla="*/ 294 h 958"/>
                  <a:gd name="T28" fmla="*/ 482 w 983"/>
                  <a:gd name="T29" fmla="*/ 321 h 958"/>
                  <a:gd name="T30" fmla="*/ 466 w 983"/>
                  <a:gd name="T31" fmla="*/ 348 h 958"/>
                  <a:gd name="T32" fmla="*/ 440 w 983"/>
                  <a:gd name="T33" fmla="*/ 376 h 958"/>
                  <a:gd name="T34" fmla="*/ 393 w 983"/>
                  <a:gd name="T35" fmla="*/ 407 h 958"/>
                  <a:gd name="T36" fmla="*/ 320 w 983"/>
                  <a:gd name="T37" fmla="*/ 438 h 958"/>
                  <a:gd name="T38" fmla="*/ 235 w 983"/>
                  <a:gd name="T39" fmla="*/ 463 h 958"/>
                  <a:gd name="T40" fmla="*/ 149 w 983"/>
                  <a:gd name="T41" fmla="*/ 477 h 958"/>
                  <a:gd name="T42" fmla="*/ 109 w 983"/>
                  <a:gd name="T43" fmla="*/ 478 h 958"/>
                  <a:gd name="T44" fmla="*/ 74 w 983"/>
                  <a:gd name="T45" fmla="*/ 475 h 958"/>
                  <a:gd name="T46" fmla="*/ 43 w 983"/>
                  <a:gd name="T47" fmla="*/ 465 h 958"/>
                  <a:gd name="T48" fmla="*/ 19 w 983"/>
                  <a:gd name="T49" fmla="*/ 449 h 958"/>
                  <a:gd name="T50" fmla="*/ 5 w 983"/>
                  <a:gd name="T51" fmla="*/ 426 h 958"/>
                  <a:gd name="T52" fmla="*/ 0 w 983"/>
                  <a:gd name="T53" fmla="*/ 395 h 958"/>
                  <a:gd name="T54" fmla="*/ 6 w 983"/>
                  <a:gd name="T55" fmla="*/ 355 h 958"/>
                  <a:gd name="T56" fmla="*/ 25 w 983"/>
                  <a:gd name="T57" fmla="*/ 305 h 9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3" h="958">
                    <a:moveTo>
                      <a:pt x="346" y="37"/>
                    </a:moveTo>
                    <a:lnTo>
                      <a:pt x="401" y="20"/>
                    </a:lnTo>
                    <a:lnTo>
                      <a:pt x="461" y="6"/>
                    </a:lnTo>
                    <a:lnTo>
                      <a:pt x="536" y="0"/>
                    </a:lnTo>
                    <a:lnTo>
                      <a:pt x="618" y="8"/>
                    </a:lnTo>
                    <a:lnTo>
                      <a:pt x="699" y="37"/>
                    </a:lnTo>
                    <a:lnTo>
                      <a:pt x="740" y="64"/>
                    </a:lnTo>
                    <a:lnTo>
                      <a:pt x="777" y="97"/>
                    </a:lnTo>
                    <a:lnTo>
                      <a:pt x="811" y="140"/>
                    </a:lnTo>
                    <a:lnTo>
                      <a:pt x="843" y="190"/>
                    </a:lnTo>
                    <a:lnTo>
                      <a:pt x="937" y="387"/>
                    </a:lnTo>
                    <a:lnTo>
                      <a:pt x="965" y="464"/>
                    </a:lnTo>
                    <a:lnTo>
                      <a:pt x="982" y="529"/>
                    </a:lnTo>
                    <a:lnTo>
                      <a:pt x="983" y="589"/>
                    </a:lnTo>
                    <a:lnTo>
                      <a:pt x="965" y="644"/>
                    </a:lnTo>
                    <a:lnTo>
                      <a:pt x="933" y="698"/>
                    </a:lnTo>
                    <a:lnTo>
                      <a:pt x="881" y="753"/>
                    </a:lnTo>
                    <a:lnTo>
                      <a:pt x="786" y="815"/>
                    </a:lnTo>
                    <a:lnTo>
                      <a:pt x="641" y="877"/>
                    </a:lnTo>
                    <a:lnTo>
                      <a:pt x="471" y="928"/>
                    </a:lnTo>
                    <a:lnTo>
                      <a:pt x="299" y="956"/>
                    </a:lnTo>
                    <a:lnTo>
                      <a:pt x="218" y="958"/>
                    </a:lnTo>
                    <a:lnTo>
                      <a:pt x="148" y="951"/>
                    </a:lnTo>
                    <a:lnTo>
                      <a:pt x="87" y="932"/>
                    </a:lnTo>
                    <a:lnTo>
                      <a:pt x="39" y="899"/>
                    </a:lnTo>
                    <a:lnTo>
                      <a:pt x="10" y="853"/>
                    </a:lnTo>
                    <a:lnTo>
                      <a:pt x="0" y="791"/>
                    </a:lnTo>
                    <a:lnTo>
                      <a:pt x="12" y="711"/>
                    </a:lnTo>
                    <a:lnTo>
                      <a:pt x="51" y="612"/>
                    </a:lnTo>
                  </a:path>
                </a:pathLst>
              </a:custGeom>
              <a:noFill/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Freeform 19">
                <a:extLst>
                  <a:ext uri="{FF2B5EF4-FFF2-40B4-BE49-F238E27FC236}">
                    <a16:creationId xmlns:a16="http://schemas.microsoft.com/office/drawing/2014/main" id="{758606C0-AD41-C25C-06C5-D29271210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" y="2205"/>
                <a:ext cx="319" cy="454"/>
              </a:xfrm>
              <a:custGeom>
                <a:avLst/>
                <a:gdLst>
                  <a:gd name="T0" fmla="*/ 64 w 638"/>
                  <a:gd name="T1" fmla="*/ 0 h 909"/>
                  <a:gd name="T2" fmla="*/ 82 w 638"/>
                  <a:gd name="T3" fmla="*/ 29 h 909"/>
                  <a:gd name="T4" fmla="*/ 104 w 638"/>
                  <a:gd name="T5" fmla="*/ 59 h 909"/>
                  <a:gd name="T6" fmla="*/ 133 w 638"/>
                  <a:gd name="T7" fmla="*/ 92 h 909"/>
                  <a:gd name="T8" fmla="*/ 168 w 638"/>
                  <a:gd name="T9" fmla="*/ 123 h 909"/>
                  <a:gd name="T10" fmla="*/ 209 w 638"/>
                  <a:gd name="T11" fmla="*/ 148 h 909"/>
                  <a:gd name="T12" fmla="*/ 232 w 638"/>
                  <a:gd name="T13" fmla="*/ 157 h 909"/>
                  <a:gd name="T14" fmla="*/ 256 w 638"/>
                  <a:gd name="T15" fmla="*/ 162 h 909"/>
                  <a:gd name="T16" fmla="*/ 281 w 638"/>
                  <a:gd name="T17" fmla="*/ 164 h 909"/>
                  <a:gd name="T18" fmla="*/ 306 w 638"/>
                  <a:gd name="T19" fmla="*/ 160 h 909"/>
                  <a:gd name="T20" fmla="*/ 319 w 638"/>
                  <a:gd name="T21" fmla="*/ 454 h 909"/>
                  <a:gd name="T22" fmla="*/ 0 w 638"/>
                  <a:gd name="T23" fmla="*/ 173 h 909"/>
                  <a:gd name="T24" fmla="*/ 15 w 638"/>
                  <a:gd name="T25" fmla="*/ 138 h 909"/>
                  <a:gd name="T26" fmla="*/ 30 w 638"/>
                  <a:gd name="T27" fmla="*/ 116 h 909"/>
                  <a:gd name="T28" fmla="*/ 37 w 638"/>
                  <a:gd name="T29" fmla="*/ 110 h 909"/>
                  <a:gd name="T30" fmla="*/ 44 w 638"/>
                  <a:gd name="T31" fmla="*/ 109 h 909"/>
                  <a:gd name="T32" fmla="*/ 80 w 638"/>
                  <a:gd name="T33" fmla="*/ 130 h 909"/>
                  <a:gd name="T34" fmla="*/ 102 w 638"/>
                  <a:gd name="T35" fmla="*/ 147 h 909"/>
                  <a:gd name="T36" fmla="*/ 90 w 638"/>
                  <a:gd name="T37" fmla="*/ 147 h 909"/>
                  <a:gd name="T38" fmla="*/ 78 w 638"/>
                  <a:gd name="T39" fmla="*/ 145 h 909"/>
                  <a:gd name="T40" fmla="*/ 66 w 638"/>
                  <a:gd name="T41" fmla="*/ 136 h 909"/>
                  <a:gd name="T42" fmla="*/ 56 w 638"/>
                  <a:gd name="T43" fmla="*/ 120 h 909"/>
                  <a:gd name="T44" fmla="*/ 51 w 638"/>
                  <a:gd name="T45" fmla="*/ 93 h 909"/>
                  <a:gd name="T46" fmla="*/ 53 w 638"/>
                  <a:gd name="T47" fmla="*/ 54 h 909"/>
                  <a:gd name="T48" fmla="*/ 64 w 638"/>
                  <a:gd name="T49" fmla="*/ 0 h 909"/>
                  <a:gd name="T50" fmla="*/ 64 w 638"/>
                  <a:gd name="T51" fmla="*/ 0 h 9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38" h="909">
                    <a:moveTo>
                      <a:pt x="127" y="0"/>
                    </a:moveTo>
                    <a:lnTo>
                      <a:pt x="164" y="59"/>
                    </a:lnTo>
                    <a:lnTo>
                      <a:pt x="207" y="118"/>
                    </a:lnTo>
                    <a:lnTo>
                      <a:pt x="265" y="185"/>
                    </a:lnTo>
                    <a:lnTo>
                      <a:pt x="335" y="247"/>
                    </a:lnTo>
                    <a:lnTo>
                      <a:pt x="418" y="296"/>
                    </a:lnTo>
                    <a:lnTo>
                      <a:pt x="464" y="315"/>
                    </a:lnTo>
                    <a:lnTo>
                      <a:pt x="511" y="324"/>
                    </a:lnTo>
                    <a:lnTo>
                      <a:pt x="561" y="328"/>
                    </a:lnTo>
                    <a:lnTo>
                      <a:pt x="612" y="321"/>
                    </a:lnTo>
                    <a:lnTo>
                      <a:pt x="638" y="909"/>
                    </a:lnTo>
                    <a:lnTo>
                      <a:pt x="0" y="346"/>
                    </a:lnTo>
                    <a:lnTo>
                      <a:pt x="30" y="277"/>
                    </a:lnTo>
                    <a:lnTo>
                      <a:pt x="59" y="233"/>
                    </a:lnTo>
                    <a:lnTo>
                      <a:pt x="74" y="220"/>
                    </a:lnTo>
                    <a:lnTo>
                      <a:pt x="87" y="219"/>
                    </a:lnTo>
                    <a:lnTo>
                      <a:pt x="160" y="261"/>
                    </a:lnTo>
                    <a:lnTo>
                      <a:pt x="203" y="295"/>
                    </a:lnTo>
                    <a:lnTo>
                      <a:pt x="180" y="295"/>
                    </a:lnTo>
                    <a:lnTo>
                      <a:pt x="155" y="290"/>
                    </a:lnTo>
                    <a:lnTo>
                      <a:pt x="132" y="272"/>
                    </a:lnTo>
                    <a:lnTo>
                      <a:pt x="112" y="240"/>
                    </a:lnTo>
                    <a:lnTo>
                      <a:pt x="101" y="186"/>
                    </a:lnTo>
                    <a:lnTo>
                      <a:pt x="105" y="10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4" name="Freeform 20">
                <a:extLst>
                  <a:ext uri="{FF2B5EF4-FFF2-40B4-BE49-F238E27FC236}">
                    <a16:creationId xmlns:a16="http://schemas.microsoft.com/office/drawing/2014/main" id="{93043876-B4D5-C593-EE0B-1D0D7B4F1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2448"/>
                <a:ext cx="128" cy="232"/>
              </a:xfrm>
              <a:custGeom>
                <a:avLst/>
                <a:gdLst>
                  <a:gd name="T0" fmla="*/ 0 w 255"/>
                  <a:gd name="T1" fmla="*/ 0 h 463"/>
                  <a:gd name="T2" fmla="*/ 12 w 255"/>
                  <a:gd name="T3" fmla="*/ 198 h 463"/>
                  <a:gd name="T4" fmla="*/ 36 w 255"/>
                  <a:gd name="T5" fmla="*/ 218 h 463"/>
                  <a:gd name="T6" fmla="*/ 62 w 255"/>
                  <a:gd name="T7" fmla="*/ 229 h 463"/>
                  <a:gd name="T8" fmla="*/ 76 w 255"/>
                  <a:gd name="T9" fmla="*/ 232 h 463"/>
                  <a:gd name="T10" fmla="*/ 89 w 255"/>
                  <a:gd name="T11" fmla="*/ 229 h 463"/>
                  <a:gd name="T12" fmla="*/ 102 w 255"/>
                  <a:gd name="T13" fmla="*/ 222 h 463"/>
                  <a:gd name="T14" fmla="*/ 112 w 255"/>
                  <a:gd name="T15" fmla="*/ 210 h 463"/>
                  <a:gd name="T16" fmla="*/ 123 w 255"/>
                  <a:gd name="T17" fmla="*/ 180 h 463"/>
                  <a:gd name="T18" fmla="*/ 128 w 255"/>
                  <a:gd name="T19" fmla="*/ 140 h 463"/>
                  <a:gd name="T20" fmla="*/ 0 w 255"/>
                  <a:gd name="T21" fmla="*/ 0 h 463"/>
                  <a:gd name="T22" fmla="*/ 0 w 255"/>
                  <a:gd name="T23" fmla="*/ 0 h 4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5" h="463">
                    <a:moveTo>
                      <a:pt x="0" y="0"/>
                    </a:moveTo>
                    <a:lnTo>
                      <a:pt x="24" y="395"/>
                    </a:lnTo>
                    <a:lnTo>
                      <a:pt x="72" y="436"/>
                    </a:lnTo>
                    <a:lnTo>
                      <a:pt x="123" y="458"/>
                    </a:lnTo>
                    <a:lnTo>
                      <a:pt x="151" y="463"/>
                    </a:lnTo>
                    <a:lnTo>
                      <a:pt x="178" y="458"/>
                    </a:lnTo>
                    <a:lnTo>
                      <a:pt x="204" y="443"/>
                    </a:lnTo>
                    <a:lnTo>
                      <a:pt x="223" y="420"/>
                    </a:lnTo>
                    <a:lnTo>
                      <a:pt x="245" y="359"/>
                    </a:lnTo>
                    <a:lnTo>
                      <a:pt x="255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Freeform 21">
                <a:extLst>
                  <a:ext uri="{FF2B5EF4-FFF2-40B4-BE49-F238E27FC236}">
                    <a16:creationId xmlns:a16="http://schemas.microsoft.com/office/drawing/2014/main" id="{9036AA72-DB74-D33F-11B9-C4074EA8C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2365"/>
                <a:ext cx="156" cy="153"/>
              </a:xfrm>
              <a:custGeom>
                <a:avLst/>
                <a:gdLst>
                  <a:gd name="T0" fmla="*/ 13 w 312"/>
                  <a:gd name="T1" fmla="*/ 0 h 306"/>
                  <a:gd name="T2" fmla="*/ 46 w 312"/>
                  <a:gd name="T3" fmla="*/ 25 h 306"/>
                  <a:gd name="T4" fmla="*/ 99 w 312"/>
                  <a:gd name="T5" fmla="*/ 76 h 306"/>
                  <a:gd name="T6" fmla="*/ 144 w 312"/>
                  <a:gd name="T7" fmla="*/ 126 h 306"/>
                  <a:gd name="T8" fmla="*/ 156 w 312"/>
                  <a:gd name="T9" fmla="*/ 144 h 306"/>
                  <a:gd name="T10" fmla="*/ 156 w 312"/>
                  <a:gd name="T11" fmla="*/ 150 h 306"/>
                  <a:gd name="T12" fmla="*/ 153 w 312"/>
                  <a:gd name="T13" fmla="*/ 153 h 306"/>
                  <a:gd name="T14" fmla="*/ 141 w 312"/>
                  <a:gd name="T15" fmla="*/ 150 h 306"/>
                  <a:gd name="T16" fmla="*/ 122 w 312"/>
                  <a:gd name="T17" fmla="*/ 137 h 306"/>
                  <a:gd name="T18" fmla="*/ 70 w 312"/>
                  <a:gd name="T19" fmla="*/ 98 h 306"/>
                  <a:gd name="T20" fmla="*/ 0 w 312"/>
                  <a:gd name="T21" fmla="*/ 39 h 306"/>
                  <a:gd name="T22" fmla="*/ 13 w 312"/>
                  <a:gd name="T23" fmla="*/ 0 h 306"/>
                  <a:gd name="T24" fmla="*/ 13 w 312"/>
                  <a:gd name="T25" fmla="*/ 0 h 3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2" h="306">
                    <a:moveTo>
                      <a:pt x="25" y="0"/>
                    </a:moveTo>
                    <a:lnTo>
                      <a:pt x="92" y="50"/>
                    </a:lnTo>
                    <a:lnTo>
                      <a:pt x="198" y="152"/>
                    </a:lnTo>
                    <a:lnTo>
                      <a:pt x="288" y="252"/>
                    </a:lnTo>
                    <a:lnTo>
                      <a:pt x="311" y="288"/>
                    </a:lnTo>
                    <a:lnTo>
                      <a:pt x="312" y="299"/>
                    </a:lnTo>
                    <a:lnTo>
                      <a:pt x="306" y="306"/>
                    </a:lnTo>
                    <a:lnTo>
                      <a:pt x="281" y="299"/>
                    </a:lnTo>
                    <a:lnTo>
                      <a:pt x="243" y="274"/>
                    </a:lnTo>
                    <a:lnTo>
                      <a:pt x="140" y="195"/>
                    </a:lnTo>
                    <a:lnTo>
                      <a:pt x="0" y="7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0F0F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Freeform 22">
                <a:extLst>
                  <a:ext uri="{FF2B5EF4-FFF2-40B4-BE49-F238E27FC236}">
                    <a16:creationId xmlns:a16="http://schemas.microsoft.com/office/drawing/2014/main" id="{EA045E1D-ECA4-B66E-7495-6B68E5EE3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1675"/>
                <a:ext cx="441" cy="728"/>
              </a:xfrm>
              <a:custGeom>
                <a:avLst/>
                <a:gdLst>
                  <a:gd name="T0" fmla="*/ 281 w 882"/>
                  <a:gd name="T1" fmla="*/ 0 h 1457"/>
                  <a:gd name="T2" fmla="*/ 242 w 882"/>
                  <a:gd name="T3" fmla="*/ 34 h 1457"/>
                  <a:gd name="T4" fmla="*/ 201 w 882"/>
                  <a:gd name="T5" fmla="*/ 78 h 1457"/>
                  <a:gd name="T6" fmla="*/ 153 w 882"/>
                  <a:gd name="T7" fmla="*/ 139 h 1457"/>
                  <a:gd name="T8" fmla="*/ 103 w 882"/>
                  <a:gd name="T9" fmla="*/ 220 h 1457"/>
                  <a:gd name="T10" fmla="*/ 80 w 882"/>
                  <a:gd name="T11" fmla="*/ 268 h 1457"/>
                  <a:gd name="T12" fmla="*/ 58 w 882"/>
                  <a:gd name="T13" fmla="*/ 320 h 1457"/>
                  <a:gd name="T14" fmla="*/ 38 w 882"/>
                  <a:gd name="T15" fmla="*/ 377 h 1457"/>
                  <a:gd name="T16" fmla="*/ 22 w 882"/>
                  <a:gd name="T17" fmla="*/ 440 h 1457"/>
                  <a:gd name="T18" fmla="*/ 9 w 882"/>
                  <a:gd name="T19" fmla="*/ 508 h 1457"/>
                  <a:gd name="T20" fmla="*/ 0 w 882"/>
                  <a:gd name="T21" fmla="*/ 581 h 1457"/>
                  <a:gd name="T22" fmla="*/ 10 w 882"/>
                  <a:gd name="T23" fmla="*/ 593 h 1457"/>
                  <a:gd name="T24" fmla="*/ 37 w 882"/>
                  <a:gd name="T25" fmla="*/ 614 h 1457"/>
                  <a:gd name="T26" fmla="*/ 118 w 882"/>
                  <a:gd name="T27" fmla="*/ 663 h 1457"/>
                  <a:gd name="T28" fmla="*/ 237 w 882"/>
                  <a:gd name="T29" fmla="*/ 728 h 1457"/>
                  <a:gd name="T30" fmla="*/ 251 w 882"/>
                  <a:gd name="T31" fmla="*/ 670 h 1457"/>
                  <a:gd name="T32" fmla="*/ 288 w 882"/>
                  <a:gd name="T33" fmla="*/ 541 h 1457"/>
                  <a:gd name="T34" fmla="*/ 314 w 882"/>
                  <a:gd name="T35" fmla="*/ 469 h 1457"/>
                  <a:gd name="T36" fmla="*/ 345 w 882"/>
                  <a:gd name="T37" fmla="*/ 404 h 1457"/>
                  <a:gd name="T38" fmla="*/ 379 w 882"/>
                  <a:gd name="T39" fmla="*/ 353 h 1457"/>
                  <a:gd name="T40" fmla="*/ 396 w 882"/>
                  <a:gd name="T41" fmla="*/ 336 h 1457"/>
                  <a:gd name="T42" fmla="*/ 415 w 882"/>
                  <a:gd name="T43" fmla="*/ 325 h 1457"/>
                  <a:gd name="T44" fmla="*/ 431 w 882"/>
                  <a:gd name="T45" fmla="*/ 315 h 1457"/>
                  <a:gd name="T46" fmla="*/ 439 w 882"/>
                  <a:gd name="T47" fmla="*/ 300 h 1457"/>
                  <a:gd name="T48" fmla="*/ 441 w 882"/>
                  <a:gd name="T49" fmla="*/ 281 h 1457"/>
                  <a:gd name="T50" fmla="*/ 438 w 882"/>
                  <a:gd name="T51" fmla="*/ 258 h 1457"/>
                  <a:gd name="T52" fmla="*/ 418 w 882"/>
                  <a:gd name="T53" fmla="*/ 206 h 1457"/>
                  <a:gd name="T54" fmla="*/ 387 w 882"/>
                  <a:gd name="T55" fmla="*/ 148 h 1457"/>
                  <a:gd name="T56" fmla="*/ 317 w 882"/>
                  <a:gd name="T57" fmla="*/ 45 h 1457"/>
                  <a:gd name="T58" fmla="*/ 281 w 882"/>
                  <a:gd name="T59" fmla="*/ 0 h 1457"/>
                  <a:gd name="T60" fmla="*/ 281 w 882"/>
                  <a:gd name="T61" fmla="*/ 0 h 145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82" h="1457">
                    <a:moveTo>
                      <a:pt x="561" y="0"/>
                    </a:moveTo>
                    <a:lnTo>
                      <a:pt x="484" y="68"/>
                    </a:lnTo>
                    <a:lnTo>
                      <a:pt x="401" y="156"/>
                    </a:lnTo>
                    <a:lnTo>
                      <a:pt x="305" y="278"/>
                    </a:lnTo>
                    <a:lnTo>
                      <a:pt x="206" y="441"/>
                    </a:lnTo>
                    <a:lnTo>
                      <a:pt x="159" y="536"/>
                    </a:lnTo>
                    <a:lnTo>
                      <a:pt x="115" y="641"/>
                    </a:lnTo>
                    <a:lnTo>
                      <a:pt x="76" y="755"/>
                    </a:lnTo>
                    <a:lnTo>
                      <a:pt x="43" y="880"/>
                    </a:lnTo>
                    <a:lnTo>
                      <a:pt x="18" y="1016"/>
                    </a:lnTo>
                    <a:lnTo>
                      <a:pt x="0" y="1162"/>
                    </a:lnTo>
                    <a:lnTo>
                      <a:pt x="20" y="1187"/>
                    </a:lnTo>
                    <a:lnTo>
                      <a:pt x="74" y="1228"/>
                    </a:lnTo>
                    <a:lnTo>
                      <a:pt x="235" y="1327"/>
                    </a:lnTo>
                    <a:lnTo>
                      <a:pt x="473" y="1457"/>
                    </a:lnTo>
                    <a:lnTo>
                      <a:pt x="501" y="1340"/>
                    </a:lnTo>
                    <a:lnTo>
                      <a:pt x="575" y="1082"/>
                    </a:lnTo>
                    <a:lnTo>
                      <a:pt x="628" y="939"/>
                    </a:lnTo>
                    <a:lnTo>
                      <a:pt x="689" y="809"/>
                    </a:lnTo>
                    <a:lnTo>
                      <a:pt x="757" y="707"/>
                    </a:lnTo>
                    <a:lnTo>
                      <a:pt x="792" y="672"/>
                    </a:lnTo>
                    <a:lnTo>
                      <a:pt x="829" y="651"/>
                    </a:lnTo>
                    <a:lnTo>
                      <a:pt x="861" y="631"/>
                    </a:lnTo>
                    <a:lnTo>
                      <a:pt x="878" y="601"/>
                    </a:lnTo>
                    <a:lnTo>
                      <a:pt x="882" y="562"/>
                    </a:lnTo>
                    <a:lnTo>
                      <a:pt x="875" y="517"/>
                    </a:lnTo>
                    <a:lnTo>
                      <a:pt x="835" y="412"/>
                    </a:lnTo>
                    <a:lnTo>
                      <a:pt x="773" y="297"/>
                    </a:lnTo>
                    <a:lnTo>
                      <a:pt x="633" y="90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D9D9D9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Freeform 23">
                <a:extLst>
                  <a:ext uri="{FF2B5EF4-FFF2-40B4-BE49-F238E27FC236}">
                    <a16:creationId xmlns:a16="http://schemas.microsoft.com/office/drawing/2014/main" id="{E3FD2421-0025-A026-4634-831EF13C8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" y="1088"/>
                <a:ext cx="846" cy="868"/>
              </a:xfrm>
              <a:custGeom>
                <a:avLst/>
                <a:gdLst>
                  <a:gd name="T0" fmla="*/ 735 w 1692"/>
                  <a:gd name="T1" fmla="*/ 178 h 1737"/>
                  <a:gd name="T2" fmla="*/ 720 w 1692"/>
                  <a:gd name="T3" fmla="*/ 204 h 1737"/>
                  <a:gd name="T4" fmla="*/ 688 w 1692"/>
                  <a:gd name="T5" fmla="*/ 263 h 1737"/>
                  <a:gd name="T6" fmla="*/ 659 w 1692"/>
                  <a:gd name="T7" fmla="*/ 335 h 1737"/>
                  <a:gd name="T8" fmla="*/ 651 w 1692"/>
                  <a:gd name="T9" fmla="*/ 369 h 1737"/>
                  <a:gd name="T10" fmla="*/ 652 w 1692"/>
                  <a:gd name="T11" fmla="*/ 396 h 1737"/>
                  <a:gd name="T12" fmla="*/ 668 w 1692"/>
                  <a:gd name="T13" fmla="*/ 459 h 1737"/>
                  <a:gd name="T14" fmla="*/ 700 w 1692"/>
                  <a:gd name="T15" fmla="*/ 540 h 1737"/>
                  <a:gd name="T16" fmla="*/ 722 w 1692"/>
                  <a:gd name="T17" fmla="*/ 582 h 1737"/>
                  <a:gd name="T18" fmla="*/ 747 w 1692"/>
                  <a:gd name="T19" fmla="*/ 623 h 1737"/>
                  <a:gd name="T20" fmla="*/ 777 w 1692"/>
                  <a:gd name="T21" fmla="*/ 659 h 1737"/>
                  <a:gd name="T22" fmla="*/ 812 w 1692"/>
                  <a:gd name="T23" fmla="*/ 689 h 1737"/>
                  <a:gd name="T24" fmla="*/ 837 w 1692"/>
                  <a:gd name="T25" fmla="*/ 715 h 1737"/>
                  <a:gd name="T26" fmla="*/ 844 w 1692"/>
                  <a:gd name="T27" fmla="*/ 727 h 1737"/>
                  <a:gd name="T28" fmla="*/ 846 w 1692"/>
                  <a:gd name="T29" fmla="*/ 740 h 1737"/>
                  <a:gd name="T30" fmla="*/ 843 w 1692"/>
                  <a:gd name="T31" fmla="*/ 763 h 1737"/>
                  <a:gd name="T32" fmla="*/ 831 w 1692"/>
                  <a:gd name="T33" fmla="*/ 783 h 1737"/>
                  <a:gd name="T34" fmla="*/ 797 w 1692"/>
                  <a:gd name="T35" fmla="*/ 812 h 1737"/>
                  <a:gd name="T36" fmla="*/ 779 w 1692"/>
                  <a:gd name="T37" fmla="*/ 823 h 1737"/>
                  <a:gd name="T38" fmla="*/ 268 w 1692"/>
                  <a:gd name="T39" fmla="*/ 868 h 1737"/>
                  <a:gd name="T40" fmla="*/ 0 w 1692"/>
                  <a:gd name="T41" fmla="*/ 549 h 1737"/>
                  <a:gd name="T42" fmla="*/ 71 w 1692"/>
                  <a:gd name="T43" fmla="*/ 178 h 1737"/>
                  <a:gd name="T44" fmla="*/ 358 w 1692"/>
                  <a:gd name="T45" fmla="*/ 51 h 1737"/>
                  <a:gd name="T46" fmla="*/ 722 w 1692"/>
                  <a:gd name="T47" fmla="*/ 0 h 1737"/>
                  <a:gd name="T48" fmla="*/ 735 w 1692"/>
                  <a:gd name="T49" fmla="*/ 178 h 1737"/>
                  <a:gd name="T50" fmla="*/ 735 w 1692"/>
                  <a:gd name="T51" fmla="*/ 178 h 1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2" h="1737">
                    <a:moveTo>
                      <a:pt x="1469" y="357"/>
                    </a:moveTo>
                    <a:lnTo>
                      <a:pt x="1439" y="408"/>
                    </a:lnTo>
                    <a:lnTo>
                      <a:pt x="1376" y="527"/>
                    </a:lnTo>
                    <a:lnTo>
                      <a:pt x="1317" y="671"/>
                    </a:lnTo>
                    <a:lnTo>
                      <a:pt x="1302" y="738"/>
                    </a:lnTo>
                    <a:lnTo>
                      <a:pt x="1303" y="792"/>
                    </a:lnTo>
                    <a:lnTo>
                      <a:pt x="1336" y="919"/>
                    </a:lnTo>
                    <a:lnTo>
                      <a:pt x="1400" y="1080"/>
                    </a:lnTo>
                    <a:lnTo>
                      <a:pt x="1444" y="1165"/>
                    </a:lnTo>
                    <a:lnTo>
                      <a:pt x="1494" y="1246"/>
                    </a:lnTo>
                    <a:lnTo>
                      <a:pt x="1554" y="1318"/>
                    </a:lnTo>
                    <a:lnTo>
                      <a:pt x="1623" y="1379"/>
                    </a:lnTo>
                    <a:lnTo>
                      <a:pt x="1674" y="1430"/>
                    </a:lnTo>
                    <a:lnTo>
                      <a:pt x="1687" y="1455"/>
                    </a:lnTo>
                    <a:lnTo>
                      <a:pt x="1692" y="1480"/>
                    </a:lnTo>
                    <a:lnTo>
                      <a:pt x="1685" y="1526"/>
                    </a:lnTo>
                    <a:lnTo>
                      <a:pt x="1661" y="1566"/>
                    </a:lnTo>
                    <a:lnTo>
                      <a:pt x="1593" y="1625"/>
                    </a:lnTo>
                    <a:lnTo>
                      <a:pt x="1558" y="1647"/>
                    </a:lnTo>
                    <a:lnTo>
                      <a:pt x="536" y="1737"/>
                    </a:lnTo>
                    <a:lnTo>
                      <a:pt x="0" y="1098"/>
                    </a:lnTo>
                    <a:lnTo>
                      <a:pt x="141" y="357"/>
                    </a:lnTo>
                    <a:lnTo>
                      <a:pt x="716" y="102"/>
                    </a:lnTo>
                    <a:lnTo>
                      <a:pt x="1444" y="0"/>
                    </a:lnTo>
                    <a:lnTo>
                      <a:pt x="1469" y="357"/>
                    </a:lnTo>
                    <a:close/>
                  </a:path>
                </a:pathLst>
              </a:custGeom>
              <a:solidFill>
                <a:srgbClr val="262626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Freeform 24">
                <a:extLst>
                  <a:ext uri="{FF2B5EF4-FFF2-40B4-BE49-F238E27FC236}">
                    <a16:creationId xmlns:a16="http://schemas.microsoft.com/office/drawing/2014/main" id="{D9BD0F75-0360-6947-17A3-CFEBB91B6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254"/>
                <a:ext cx="360" cy="570"/>
              </a:xfrm>
              <a:custGeom>
                <a:avLst/>
                <a:gdLst>
                  <a:gd name="T0" fmla="*/ 154 w 720"/>
                  <a:gd name="T1" fmla="*/ 0 h 1142"/>
                  <a:gd name="T2" fmla="*/ 184 w 720"/>
                  <a:gd name="T3" fmla="*/ 14 h 1142"/>
                  <a:gd name="T4" fmla="*/ 215 w 720"/>
                  <a:gd name="T5" fmla="*/ 30 h 1142"/>
                  <a:gd name="T6" fmla="*/ 251 w 720"/>
                  <a:gd name="T7" fmla="*/ 55 h 1142"/>
                  <a:gd name="T8" fmla="*/ 288 w 720"/>
                  <a:gd name="T9" fmla="*/ 86 h 1142"/>
                  <a:gd name="T10" fmla="*/ 321 w 720"/>
                  <a:gd name="T11" fmla="*/ 124 h 1142"/>
                  <a:gd name="T12" fmla="*/ 346 w 720"/>
                  <a:gd name="T13" fmla="*/ 170 h 1142"/>
                  <a:gd name="T14" fmla="*/ 359 w 720"/>
                  <a:gd name="T15" fmla="*/ 223 h 1142"/>
                  <a:gd name="T16" fmla="*/ 360 w 720"/>
                  <a:gd name="T17" fmla="*/ 280 h 1142"/>
                  <a:gd name="T18" fmla="*/ 356 w 720"/>
                  <a:gd name="T19" fmla="*/ 335 h 1142"/>
                  <a:gd name="T20" fmla="*/ 345 w 720"/>
                  <a:gd name="T21" fmla="*/ 389 h 1142"/>
                  <a:gd name="T22" fmla="*/ 329 w 720"/>
                  <a:gd name="T23" fmla="*/ 438 h 1142"/>
                  <a:gd name="T24" fmla="*/ 306 w 720"/>
                  <a:gd name="T25" fmla="*/ 482 h 1142"/>
                  <a:gd name="T26" fmla="*/ 277 w 720"/>
                  <a:gd name="T27" fmla="*/ 520 h 1142"/>
                  <a:gd name="T28" fmla="*/ 241 w 720"/>
                  <a:gd name="T29" fmla="*/ 548 h 1142"/>
                  <a:gd name="T30" fmla="*/ 199 w 720"/>
                  <a:gd name="T31" fmla="*/ 568 h 1142"/>
                  <a:gd name="T32" fmla="*/ 177 w 720"/>
                  <a:gd name="T33" fmla="*/ 570 h 1142"/>
                  <a:gd name="T34" fmla="*/ 156 w 720"/>
                  <a:gd name="T35" fmla="*/ 567 h 1142"/>
                  <a:gd name="T36" fmla="*/ 136 w 720"/>
                  <a:gd name="T37" fmla="*/ 556 h 1142"/>
                  <a:gd name="T38" fmla="*/ 117 w 720"/>
                  <a:gd name="T39" fmla="*/ 542 h 1142"/>
                  <a:gd name="T40" fmla="*/ 83 w 720"/>
                  <a:gd name="T41" fmla="*/ 499 h 1142"/>
                  <a:gd name="T42" fmla="*/ 55 w 720"/>
                  <a:gd name="T43" fmla="*/ 448 h 1142"/>
                  <a:gd name="T44" fmla="*/ 31 w 720"/>
                  <a:gd name="T45" fmla="*/ 394 h 1142"/>
                  <a:gd name="T46" fmla="*/ 15 w 720"/>
                  <a:gd name="T47" fmla="*/ 347 h 1142"/>
                  <a:gd name="T48" fmla="*/ 0 w 720"/>
                  <a:gd name="T49" fmla="*/ 299 h 1142"/>
                  <a:gd name="T50" fmla="*/ 12 w 720"/>
                  <a:gd name="T51" fmla="*/ 258 h 1142"/>
                  <a:gd name="T52" fmla="*/ 44 w 720"/>
                  <a:gd name="T53" fmla="*/ 162 h 1142"/>
                  <a:gd name="T54" fmla="*/ 67 w 720"/>
                  <a:gd name="T55" fmla="*/ 109 h 1142"/>
                  <a:gd name="T56" fmla="*/ 93 w 720"/>
                  <a:gd name="T57" fmla="*/ 61 h 1142"/>
                  <a:gd name="T58" fmla="*/ 122 w 720"/>
                  <a:gd name="T59" fmla="*/ 22 h 1142"/>
                  <a:gd name="T60" fmla="*/ 138 w 720"/>
                  <a:gd name="T61" fmla="*/ 9 h 1142"/>
                  <a:gd name="T62" fmla="*/ 154 w 720"/>
                  <a:gd name="T63" fmla="*/ 0 h 1142"/>
                  <a:gd name="T64" fmla="*/ 154 w 720"/>
                  <a:gd name="T65" fmla="*/ 0 h 1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0" h="1142">
                    <a:moveTo>
                      <a:pt x="308" y="0"/>
                    </a:moveTo>
                    <a:lnTo>
                      <a:pt x="368" y="28"/>
                    </a:lnTo>
                    <a:lnTo>
                      <a:pt x="430" y="61"/>
                    </a:lnTo>
                    <a:lnTo>
                      <a:pt x="502" y="110"/>
                    </a:lnTo>
                    <a:lnTo>
                      <a:pt x="575" y="172"/>
                    </a:lnTo>
                    <a:lnTo>
                      <a:pt x="642" y="248"/>
                    </a:lnTo>
                    <a:lnTo>
                      <a:pt x="691" y="340"/>
                    </a:lnTo>
                    <a:lnTo>
                      <a:pt x="717" y="447"/>
                    </a:lnTo>
                    <a:lnTo>
                      <a:pt x="720" y="561"/>
                    </a:lnTo>
                    <a:lnTo>
                      <a:pt x="712" y="672"/>
                    </a:lnTo>
                    <a:lnTo>
                      <a:pt x="690" y="779"/>
                    </a:lnTo>
                    <a:lnTo>
                      <a:pt x="657" y="878"/>
                    </a:lnTo>
                    <a:lnTo>
                      <a:pt x="612" y="966"/>
                    </a:lnTo>
                    <a:lnTo>
                      <a:pt x="553" y="1041"/>
                    </a:lnTo>
                    <a:lnTo>
                      <a:pt x="482" y="1097"/>
                    </a:lnTo>
                    <a:lnTo>
                      <a:pt x="398" y="1137"/>
                    </a:lnTo>
                    <a:lnTo>
                      <a:pt x="353" y="1142"/>
                    </a:lnTo>
                    <a:lnTo>
                      <a:pt x="311" y="1135"/>
                    </a:lnTo>
                    <a:lnTo>
                      <a:pt x="271" y="1114"/>
                    </a:lnTo>
                    <a:lnTo>
                      <a:pt x="233" y="1085"/>
                    </a:lnTo>
                    <a:lnTo>
                      <a:pt x="165" y="1000"/>
                    </a:lnTo>
                    <a:lnTo>
                      <a:pt x="109" y="898"/>
                    </a:lnTo>
                    <a:lnTo>
                      <a:pt x="62" y="789"/>
                    </a:lnTo>
                    <a:lnTo>
                      <a:pt x="29" y="695"/>
                    </a:lnTo>
                    <a:lnTo>
                      <a:pt x="0" y="600"/>
                    </a:lnTo>
                    <a:lnTo>
                      <a:pt x="24" y="516"/>
                    </a:lnTo>
                    <a:lnTo>
                      <a:pt x="88" y="325"/>
                    </a:lnTo>
                    <a:lnTo>
                      <a:pt x="133" y="219"/>
                    </a:lnTo>
                    <a:lnTo>
                      <a:pt x="185" y="122"/>
                    </a:lnTo>
                    <a:lnTo>
                      <a:pt x="243" y="45"/>
                    </a:lnTo>
                    <a:lnTo>
                      <a:pt x="276" y="19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999999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Freeform 25">
                <a:extLst>
                  <a:ext uri="{FF2B5EF4-FFF2-40B4-BE49-F238E27FC236}">
                    <a16:creationId xmlns:a16="http://schemas.microsoft.com/office/drawing/2014/main" id="{3F352DFB-744A-5CBC-AA21-3EAC18840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264"/>
                <a:ext cx="1253" cy="2006"/>
              </a:xfrm>
              <a:custGeom>
                <a:avLst/>
                <a:gdLst>
                  <a:gd name="T0" fmla="*/ 946 w 2506"/>
                  <a:gd name="T1" fmla="*/ 856 h 4013"/>
                  <a:gd name="T2" fmla="*/ 611 w 2506"/>
                  <a:gd name="T3" fmla="*/ 934 h 4013"/>
                  <a:gd name="T4" fmla="*/ 461 w 2506"/>
                  <a:gd name="T5" fmla="*/ 1003 h 4013"/>
                  <a:gd name="T6" fmla="*/ 386 w 2506"/>
                  <a:gd name="T7" fmla="*/ 1092 h 4013"/>
                  <a:gd name="T8" fmla="*/ 358 w 2506"/>
                  <a:gd name="T9" fmla="*/ 1358 h 4013"/>
                  <a:gd name="T10" fmla="*/ 388 w 2506"/>
                  <a:gd name="T11" fmla="*/ 1472 h 4013"/>
                  <a:gd name="T12" fmla="*/ 443 w 2506"/>
                  <a:gd name="T13" fmla="*/ 1539 h 4013"/>
                  <a:gd name="T14" fmla="*/ 595 w 2506"/>
                  <a:gd name="T15" fmla="*/ 1616 h 4013"/>
                  <a:gd name="T16" fmla="*/ 826 w 2506"/>
                  <a:gd name="T17" fmla="*/ 1646 h 4013"/>
                  <a:gd name="T18" fmla="*/ 989 w 2506"/>
                  <a:gd name="T19" fmla="*/ 1604 h 4013"/>
                  <a:gd name="T20" fmla="*/ 1111 w 2506"/>
                  <a:gd name="T21" fmla="*/ 1529 h 4013"/>
                  <a:gd name="T22" fmla="*/ 1165 w 2506"/>
                  <a:gd name="T23" fmla="*/ 1571 h 4013"/>
                  <a:gd name="T24" fmla="*/ 1219 w 2506"/>
                  <a:gd name="T25" fmla="*/ 1600 h 4013"/>
                  <a:gd name="T26" fmla="*/ 1245 w 2506"/>
                  <a:gd name="T27" fmla="*/ 1676 h 4013"/>
                  <a:gd name="T28" fmla="*/ 1241 w 2506"/>
                  <a:gd name="T29" fmla="*/ 1766 h 4013"/>
                  <a:gd name="T30" fmla="*/ 1219 w 2506"/>
                  <a:gd name="T31" fmla="*/ 1749 h 4013"/>
                  <a:gd name="T32" fmla="*/ 1176 w 2506"/>
                  <a:gd name="T33" fmla="*/ 1719 h 4013"/>
                  <a:gd name="T34" fmla="*/ 1192 w 2506"/>
                  <a:gd name="T35" fmla="*/ 1725 h 4013"/>
                  <a:gd name="T36" fmla="*/ 1227 w 2506"/>
                  <a:gd name="T37" fmla="*/ 1760 h 4013"/>
                  <a:gd name="T38" fmla="*/ 1193 w 2506"/>
                  <a:gd name="T39" fmla="*/ 1838 h 4013"/>
                  <a:gd name="T40" fmla="*/ 1025 w 2506"/>
                  <a:gd name="T41" fmla="*/ 1960 h 4013"/>
                  <a:gd name="T42" fmla="*/ 900 w 2506"/>
                  <a:gd name="T43" fmla="*/ 1999 h 4013"/>
                  <a:gd name="T44" fmla="*/ 626 w 2506"/>
                  <a:gd name="T45" fmla="*/ 1996 h 4013"/>
                  <a:gd name="T46" fmla="*/ 463 w 2506"/>
                  <a:gd name="T47" fmla="*/ 1950 h 4013"/>
                  <a:gd name="T48" fmla="*/ 318 w 2506"/>
                  <a:gd name="T49" fmla="*/ 1854 h 4013"/>
                  <a:gd name="T50" fmla="*/ 193 w 2506"/>
                  <a:gd name="T51" fmla="*/ 1641 h 4013"/>
                  <a:gd name="T52" fmla="*/ 105 w 2506"/>
                  <a:gd name="T53" fmla="*/ 1318 h 4013"/>
                  <a:gd name="T54" fmla="*/ 104 w 2506"/>
                  <a:gd name="T55" fmla="*/ 1049 h 4013"/>
                  <a:gd name="T56" fmla="*/ 186 w 2506"/>
                  <a:gd name="T57" fmla="*/ 952 h 4013"/>
                  <a:gd name="T58" fmla="*/ 174 w 2506"/>
                  <a:gd name="T59" fmla="*/ 953 h 4013"/>
                  <a:gd name="T60" fmla="*/ 94 w 2506"/>
                  <a:gd name="T61" fmla="*/ 991 h 4013"/>
                  <a:gd name="T62" fmla="*/ 45 w 2506"/>
                  <a:gd name="T63" fmla="*/ 966 h 4013"/>
                  <a:gd name="T64" fmla="*/ 10 w 2506"/>
                  <a:gd name="T65" fmla="*/ 870 h 4013"/>
                  <a:gd name="T66" fmla="*/ 3 w 2506"/>
                  <a:gd name="T67" fmla="*/ 718 h 4013"/>
                  <a:gd name="T68" fmla="*/ 34 w 2506"/>
                  <a:gd name="T69" fmla="*/ 626 h 4013"/>
                  <a:gd name="T70" fmla="*/ 86 w 2506"/>
                  <a:gd name="T71" fmla="*/ 588 h 4013"/>
                  <a:gd name="T72" fmla="*/ 187 w 2506"/>
                  <a:gd name="T73" fmla="*/ 594 h 4013"/>
                  <a:gd name="T74" fmla="*/ 149 w 2506"/>
                  <a:gd name="T75" fmla="*/ 479 h 4013"/>
                  <a:gd name="T76" fmla="*/ 258 w 2506"/>
                  <a:gd name="T77" fmla="*/ 251 h 4013"/>
                  <a:gd name="T78" fmla="*/ 349 w 2506"/>
                  <a:gd name="T79" fmla="*/ 148 h 4013"/>
                  <a:gd name="T80" fmla="*/ 524 w 2506"/>
                  <a:gd name="T81" fmla="*/ 45 h 4013"/>
                  <a:gd name="T82" fmla="*/ 695 w 2506"/>
                  <a:gd name="T83" fmla="*/ 0 h 4013"/>
                  <a:gd name="T84" fmla="*/ 1005 w 2506"/>
                  <a:gd name="T85" fmla="*/ 765 h 40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06" h="4013">
                    <a:moveTo>
                      <a:pt x="2010" y="1531"/>
                    </a:moveTo>
                    <a:lnTo>
                      <a:pt x="2086" y="1685"/>
                    </a:lnTo>
                    <a:lnTo>
                      <a:pt x="1891" y="1713"/>
                    </a:lnTo>
                    <a:lnTo>
                      <a:pt x="1689" y="1749"/>
                    </a:lnTo>
                    <a:lnTo>
                      <a:pt x="1458" y="1801"/>
                    </a:lnTo>
                    <a:lnTo>
                      <a:pt x="1222" y="1868"/>
                    </a:lnTo>
                    <a:lnTo>
                      <a:pt x="1110" y="1910"/>
                    </a:lnTo>
                    <a:lnTo>
                      <a:pt x="1009" y="1956"/>
                    </a:lnTo>
                    <a:lnTo>
                      <a:pt x="921" y="2006"/>
                    </a:lnTo>
                    <a:lnTo>
                      <a:pt x="850" y="2061"/>
                    </a:lnTo>
                    <a:lnTo>
                      <a:pt x="799" y="2121"/>
                    </a:lnTo>
                    <a:lnTo>
                      <a:pt x="772" y="2184"/>
                    </a:lnTo>
                    <a:lnTo>
                      <a:pt x="725" y="2456"/>
                    </a:lnTo>
                    <a:lnTo>
                      <a:pt x="713" y="2589"/>
                    </a:lnTo>
                    <a:lnTo>
                      <a:pt x="716" y="2716"/>
                    </a:lnTo>
                    <a:lnTo>
                      <a:pt x="735" y="2836"/>
                    </a:lnTo>
                    <a:lnTo>
                      <a:pt x="753" y="2892"/>
                    </a:lnTo>
                    <a:lnTo>
                      <a:pt x="776" y="2945"/>
                    </a:lnTo>
                    <a:lnTo>
                      <a:pt x="807" y="2994"/>
                    </a:lnTo>
                    <a:lnTo>
                      <a:pt x="843" y="3038"/>
                    </a:lnTo>
                    <a:lnTo>
                      <a:pt x="886" y="3079"/>
                    </a:lnTo>
                    <a:lnTo>
                      <a:pt x="938" y="3116"/>
                    </a:lnTo>
                    <a:lnTo>
                      <a:pt x="1056" y="3179"/>
                    </a:lnTo>
                    <a:lnTo>
                      <a:pt x="1190" y="3232"/>
                    </a:lnTo>
                    <a:lnTo>
                      <a:pt x="1336" y="3272"/>
                    </a:lnTo>
                    <a:lnTo>
                      <a:pt x="1492" y="3294"/>
                    </a:lnTo>
                    <a:lnTo>
                      <a:pt x="1652" y="3293"/>
                    </a:lnTo>
                    <a:lnTo>
                      <a:pt x="1815" y="3265"/>
                    </a:lnTo>
                    <a:lnTo>
                      <a:pt x="1896" y="3241"/>
                    </a:lnTo>
                    <a:lnTo>
                      <a:pt x="1978" y="3208"/>
                    </a:lnTo>
                    <a:lnTo>
                      <a:pt x="2058" y="3166"/>
                    </a:lnTo>
                    <a:lnTo>
                      <a:pt x="2137" y="3116"/>
                    </a:lnTo>
                    <a:lnTo>
                      <a:pt x="2221" y="3059"/>
                    </a:lnTo>
                    <a:lnTo>
                      <a:pt x="2239" y="3052"/>
                    </a:lnTo>
                    <a:lnTo>
                      <a:pt x="2269" y="3086"/>
                    </a:lnTo>
                    <a:lnTo>
                      <a:pt x="2329" y="3142"/>
                    </a:lnTo>
                    <a:lnTo>
                      <a:pt x="2347" y="3145"/>
                    </a:lnTo>
                    <a:lnTo>
                      <a:pt x="2389" y="3161"/>
                    </a:lnTo>
                    <a:lnTo>
                      <a:pt x="2437" y="3200"/>
                    </a:lnTo>
                    <a:lnTo>
                      <a:pt x="2456" y="3230"/>
                    </a:lnTo>
                    <a:lnTo>
                      <a:pt x="2469" y="3270"/>
                    </a:lnTo>
                    <a:lnTo>
                      <a:pt x="2490" y="3352"/>
                    </a:lnTo>
                    <a:lnTo>
                      <a:pt x="2506" y="3430"/>
                    </a:lnTo>
                    <a:lnTo>
                      <a:pt x="2499" y="3500"/>
                    </a:lnTo>
                    <a:lnTo>
                      <a:pt x="2482" y="3533"/>
                    </a:lnTo>
                    <a:lnTo>
                      <a:pt x="2456" y="3563"/>
                    </a:lnTo>
                    <a:lnTo>
                      <a:pt x="2453" y="3543"/>
                    </a:lnTo>
                    <a:lnTo>
                      <a:pt x="2437" y="3499"/>
                    </a:lnTo>
                    <a:lnTo>
                      <a:pt x="2418" y="3476"/>
                    </a:lnTo>
                    <a:lnTo>
                      <a:pt x="2391" y="3455"/>
                    </a:lnTo>
                    <a:lnTo>
                      <a:pt x="2352" y="3439"/>
                    </a:lnTo>
                    <a:lnTo>
                      <a:pt x="2302" y="3435"/>
                    </a:lnTo>
                    <a:lnTo>
                      <a:pt x="2328" y="3437"/>
                    </a:lnTo>
                    <a:lnTo>
                      <a:pt x="2384" y="3450"/>
                    </a:lnTo>
                    <a:lnTo>
                      <a:pt x="2413" y="3465"/>
                    </a:lnTo>
                    <a:lnTo>
                      <a:pt x="2437" y="3490"/>
                    </a:lnTo>
                    <a:lnTo>
                      <a:pt x="2453" y="3521"/>
                    </a:lnTo>
                    <a:lnTo>
                      <a:pt x="2456" y="3563"/>
                    </a:lnTo>
                    <a:lnTo>
                      <a:pt x="2434" y="3616"/>
                    </a:lnTo>
                    <a:lnTo>
                      <a:pt x="2385" y="3677"/>
                    </a:lnTo>
                    <a:lnTo>
                      <a:pt x="2316" y="3742"/>
                    </a:lnTo>
                    <a:lnTo>
                      <a:pt x="2232" y="3808"/>
                    </a:lnTo>
                    <a:lnTo>
                      <a:pt x="2050" y="3920"/>
                    </a:lnTo>
                    <a:lnTo>
                      <a:pt x="1965" y="3960"/>
                    </a:lnTo>
                    <a:lnTo>
                      <a:pt x="1895" y="3984"/>
                    </a:lnTo>
                    <a:lnTo>
                      <a:pt x="1799" y="3999"/>
                    </a:lnTo>
                    <a:lnTo>
                      <a:pt x="1649" y="4012"/>
                    </a:lnTo>
                    <a:lnTo>
                      <a:pt x="1463" y="4013"/>
                    </a:lnTo>
                    <a:lnTo>
                      <a:pt x="1251" y="3992"/>
                    </a:lnTo>
                    <a:lnTo>
                      <a:pt x="1140" y="3970"/>
                    </a:lnTo>
                    <a:lnTo>
                      <a:pt x="1031" y="3940"/>
                    </a:lnTo>
                    <a:lnTo>
                      <a:pt x="925" y="3901"/>
                    </a:lnTo>
                    <a:lnTo>
                      <a:pt x="821" y="3850"/>
                    </a:lnTo>
                    <a:lnTo>
                      <a:pt x="725" y="3787"/>
                    </a:lnTo>
                    <a:lnTo>
                      <a:pt x="636" y="3709"/>
                    </a:lnTo>
                    <a:lnTo>
                      <a:pt x="558" y="3619"/>
                    </a:lnTo>
                    <a:lnTo>
                      <a:pt x="490" y="3513"/>
                    </a:lnTo>
                    <a:lnTo>
                      <a:pt x="385" y="3283"/>
                    </a:lnTo>
                    <a:lnTo>
                      <a:pt x="303" y="3059"/>
                    </a:lnTo>
                    <a:lnTo>
                      <a:pt x="247" y="2843"/>
                    </a:lnTo>
                    <a:lnTo>
                      <a:pt x="209" y="2637"/>
                    </a:lnTo>
                    <a:lnTo>
                      <a:pt x="192" y="2442"/>
                    </a:lnTo>
                    <a:lnTo>
                      <a:pt x="192" y="2263"/>
                    </a:lnTo>
                    <a:lnTo>
                      <a:pt x="207" y="2098"/>
                    </a:lnTo>
                    <a:lnTo>
                      <a:pt x="235" y="1953"/>
                    </a:lnTo>
                    <a:lnTo>
                      <a:pt x="313" y="1936"/>
                    </a:lnTo>
                    <a:lnTo>
                      <a:pt x="371" y="1904"/>
                    </a:lnTo>
                    <a:lnTo>
                      <a:pt x="389" y="1881"/>
                    </a:lnTo>
                    <a:lnTo>
                      <a:pt x="401" y="1851"/>
                    </a:lnTo>
                    <a:lnTo>
                      <a:pt x="347" y="1907"/>
                    </a:lnTo>
                    <a:lnTo>
                      <a:pt x="289" y="1948"/>
                    </a:lnTo>
                    <a:lnTo>
                      <a:pt x="222" y="1978"/>
                    </a:lnTo>
                    <a:lnTo>
                      <a:pt x="188" y="1983"/>
                    </a:lnTo>
                    <a:lnTo>
                      <a:pt x="153" y="1978"/>
                    </a:lnTo>
                    <a:lnTo>
                      <a:pt x="119" y="1963"/>
                    </a:lnTo>
                    <a:lnTo>
                      <a:pt x="89" y="1932"/>
                    </a:lnTo>
                    <a:lnTo>
                      <a:pt x="61" y="1887"/>
                    </a:lnTo>
                    <a:lnTo>
                      <a:pt x="36" y="1824"/>
                    </a:lnTo>
                    <a:lnTo>
                      <a:pt x="19" y="1741"/>
                    </a:lnTo>
                    <a:lnTo>
                      <a:pt x="5" y="1633"/>
                    </a:lnTo>
                    <a:lnTo>
                      <a:pt x="0" y="1526"/>
                    </a:lnTo>
                    <a:lnTo>
                      <a:pt x="6" y="1436"/>
                    </a:lnTo>
                    <a:lnTo>
                      <a:pt x="20" y="1362"/>
                    </a:lnTo>
                    <a:lnTo>
                      <a:pt x="42" y="1300"/>
                    </a:lnTo>
                    <a:lnTo>
                      <a:pt x="68" y="1253"/>
                    </a:lnTo>
                    <a:lnTo>
                      <a:pt x="99" y="1219"/>
                    </a:lnTo>
                    <a:lnTo>
                      <a:pt x="134" y="1192"/>
                    </a:lnTo>
                    <a:lnTo>
                      <a:pt x="172" y="1176"/>
                    </a:lnTo>
                    <a:lnTo>
                      <a:pt x="244" y="1165"/>
                    </a:lnTo>
                    <a:lnTo>
                      <a:pt x="310" y="1169"/>
                    </a:lnTo>
                    <a:lnTo>
                      <a:pt x="374" y="1188"/>
                    </a:lnTo>
                    <a:lnTo>
                      <a:pt x="235" y="1188"/>
                    </a:lnTo>
                    <a:lnTo>
                      <a:pt x="262" y="1078"/>
                    </a:lnTo>
                    <a:lnTo>
                      <a:pt x="297" y="959"/>
                    </a:lnTo>
                    <a:lnTo>
                      <a:pt x="350" y="815"/>
                    </a:lnTo>
                    <a:lnTo>
                      <a:pt x="423" y="659"/>
                    </a:lnTo>
                    <a:lnTo>
                      <a:pt x="516" y="503"/>
                    </a:lnTo>
                    <a:lnTo>
                      <a:pt x="571" y="429"/>
                    </a:lnTo>
                    <a:lnTo>
                      <a:pt x="631" y="360"/>
                    </a:lnTo>
                    <a:lnTo>
                      <a:pt x="698" y="297"/>
                    </a:lnTo>
                    <a:lnTo>
                      <a:pt x="772" y="242"/>
                    </a:lnTo>
                    <a:lnTo>
                      <a:pt x="918" y="154"/>
                    </a:lnTo>
                    <a:lnTo>
                      <a:pt x="1048" y="91"/>
                    </a:lnTo>
                    <a:lnTo>
                      <a:pt x="1161" y="48"/>
                    </a:lnTo>
                    <a:lnTo>
                      <a:pt x="1257" y="20"/>
                    </a:lnTo>
                    <a:lnTo>
                      <a:pt x="1389" y="1"/>
                    </a:lnTo>
                    <a:lnTo>
                      <a:pt x="1435" y="0"/>
                    </a:lnTo>
                    <a:lnTo>
                      <a:pt x="1742" y="701"/>
                    </a:lnTo>
                    <a:lnTo>
                      <a:pt x="2010" y="1531"/>
                    </a:lnTo>
                    <a:close/>
                  </a:path>
                </a:pathLst>
              </a:custGeom>
              <a:solidFill>
                <a:srgbClr val="E3E3E3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26">
                <a:extLst>
                  <a:ext uri="{FF2B5EF4-FFF2-40B4-BE49-F238E27FC236}">
                    <a16:creationId xmlns:a16="http://schemas.microsoft.com/office/drawing/2014/main" id="{A483E28E-C20C-FA03-7AE7-2EDE910CC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500"/>
                <a:ext cx="303" cy="307"/>
              </a:xfrm>
              <a:custGeom>
                <a:avLst/>
                <a:gdLst>
                  <a:gd name="T0" fmla="*/ 156 w 606"/>
                  <a:gd name="T1" fmla="*/ 224 h 614"/>
                  <a:gd name="T2" fmla="*/ 100 w 606"/>
                  <a:gd name="T3" fmla="*/ 277 h 614"/>
                  <a:gd name="T4" fmla="*/ 77 w 606"/>
                  <a:gd name="T5" fmla="*/ 294 h 614"/>
                  <a:gd name="T6" fmla="*/ 58 w 606"/>
                  <a:gd name="T7" fmla="*/ 303 h 614"/>
                  <a:gd name="T8" fmla="*/ 42 w 606"/>
                  <a:gd name="T9" fmla="*/ 307 h 614"/>
                  <a:gd name="T10" fmla="*/ 29 w 606"/>
                  <a:gd name="T11" fmla="*/ 307 h 614"/>
                  <a:gd name="T12" fmla="*/ 19 w 606"/>
                  <a:gd name="T13" fmla="*/ 302 h 614"/>
                  <a:gd name="T14" fmla="*/ 11 w 606"/>
                  <a:gd name="T15" fmla="*/ 294 h 614"/>
                  <a:gd name="T16" fmla="*/ 2 w 606"/>
                  <a:gd name="T17" fmla="*/ 269 h 614"/>
                  <a:gd name="T18" fmla="*/ 0 w 606"/>
                  <a:gd name="T19" fmla="*/ 239 h 614"/>
                  <a:gd name="T20" fmla="*/ 3 w 606"/>
                  <a:gd name="T21" fmla="*/ 209 h 614"/>
                  <a:gd name="T22" fmla="*/ 9 w 606"/>
                  <a:gd name="T23" fmla="*/ 185 h 614"/>
                  <a:gd name="T24" fmla="*/ 38 w 606"/>
                  <a:gd name="T25" fmla="*/ 111 h 614"/>
                  <a:gd name="T26" fmla="*/ 58 w 606"/>
                  <a:gd name="T27" fmla="*/ 76 h 614"/>
                  <a:gd name="T28" fmla="*/ 86 w 606"/>
                  <a:gd name="T29" fmla="*/ 45 h 614"/>
                  <a:gd name="T30" fmla="*/ 103 w 606"/>
                  <a:gd name="T31" fmla="*/ 35 h 614"/>
                  <a:gd name="T32" fmla="*/ 117 w 606"/>
                  <a:gd name="T33" fmla="*/ 32 h 614"/>
                  <a:gd name="T34" fmla="*/ 128 w 606"/>
                  <a:gd name="T35" fmla="*/ 34 h 614"/>
                  <a:gd name="T36" fmla="*/ 138 w 606"/>
                  <a:gd name="T37" fmla="*/ 41 h 614"/>
                  <a:gd name="T38" fmla="*/ 152 w 606"/>
                  <a:gd name="T39" fmla="*/ 56 h 614"/>
                  <a:gd name="T40" fmla="*/ 156 w 606"/>
                  <a:gd name="T41" fmla="*/ 64 h 614"/>
                  <a:gd name="T42" fmla="*/ 157 w 606"/>
                  <a:gd name="T43" fmla="*/ 51 h 614"/>
                  <a:gd name="T44" fmla="*/ 163 w 606"/>
                  <a:gd name="T45" fmla="*/ 24 h 614"/>
                  <a:gd name="T46" fmla="*/ 168 w 606"/>
                  <a:gd name="T47" fmla="*/ 11 h 614"/>
                  <a:gd name="T48" fmla="*/ 177 w 606"/>
                  <a:gd name="T49" fmla="*/ 3 h 614"/>
                  <a:gd name="T50" fmla="*/ 190 w 606"/>
                  <a:gd name="T51" fmla="*/ 0 h 614"/>
                  <a:gd name="T52" fmla="*/ 207 w 606"/>
                  <a:gd name="T53" fmla="*/ 7 h 614"/>
                  <a:gd name="T54" fmla="*/ 243 w 606"/>
                  <a:gd name="T55" fmla="*/ 37 h 614"/>
                  <a:gd name="T56" fmla="*/ 274 w 606"/>
                  <a:gd name="T57" fmla="*/ 70 h 614"/>
                  <a:gd name="T58" fmla="*/ 303 w 606"/>
                  <a:gd name="T59" fmla="*/ 109 h 614"/>
                  <a:gd name="T60" fmla="*/ 246 w 606"/>
                  <a:gd name="T61" fmla="*/ 115 h 614"/>
                  <a:gd name="T62" fmla="*/ 156 w 606"/>
                  <a:gd name="T63" fmla="*/ 224 h 614"/>
                  <a:gd name="T64" fmla="*/ 156 w 606"/>
                  <a:gd name="T65" fmla="*/ 224 h 6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06" h="614">
                    <a:moveTo>
                      <a:pt x="312" y="447"/>
                    </a:moveTo>
                    <a:lnTo>
                      <a:pt x="199" y="554"/>
                    </a:lnTo>
                    <a:lnTo>
                      <a:pt x="154" y="587"/>
                    </a:lnTo>
                    <a:lnTo>
                      <a:pt x="116" y="606"/>
                    </a:lnTo>
                    <a:lnTo>
                      <a:pt x="84" y="614"/>
                    </a:lnTo>
                    <a:lnTo>
                      <a:pt x="57" y="613"/>
                    </a:lnTo>
                    <a:lnTo>
                      <a:pt x="37" y="603"/>
                    </a:lnTo>
                    <a:lnTo>
                      <a:pt x="22" y="587"/>
                    </a:lnTo>
                    <a:lnTo>
                      <a:pt x="4" y="537"/>
                    </a:lnTo>
                    <a:lnTo>
                      <a:pt x="0" y="477"/>
                    </a:lnTo>
                    <a:lnTo>
                      <a:pt x="6" y="418"/>
                    </a:lnTo>
                    <a:lnTo>
                      <a:pt x="18" y="370"/>
                    </a:lnTo>
                    <a:lnTo>
                      <a:pt x="76" y="221"/>
                    </a:lnTo>
                    <a:lnTo>
                      <a:pt x="116" y="152"/>
                    </a:lnTo>
                    <a:lnTo>
                      <a:pt x="171" y="89"/>
                    </a:lnTo>
                    <a:lnTo>
                      <a:pt x="205" y="69"/>
                    </a:lnTo>
                    <a:lnTo>
                      <a:pt x="233" y="63"/>
                    </a:lnTo>
                    <a:lnTo>
                      <a:pt x="256" y="68"/>
                    </a:lnTo>
                    <a:lnTo>
                      <a:pt x="275" y="81"/>
                    </a:lnTo>
                    <a:lnTo>
                      <a:pt x="303" y="111"/>
                    </a:lnTo>
                    <a:lnTo>
                      <a:pt x="312" y="128"/>
                    </a:lnTo>
                    <a:lnTo>
                      <a:pt x="313" y="101"/>
                    </a:lnTo>
                    <a:lnTo>
                      <a:pt x="325" y="47"/>
                    </a:lnTo>
                    <a:lnTo>
                      <a:pt x="336" y="22"/>
                    </a:lnTo>
                    <a:lnTo>
                      <a:pt x="353" y="5"/>
                    </a:lnTo>
                    <a:lnTo>
                      <a:pt x="379" y="0"/>
                    </a:lnTo>
                    <a:lnTo>
                      <a:pt x="413" y="13"/>
                    </a:lnTo>
                    <a:lnTo>
                      <a:pt x="485" y="73"/>
                    </a:lnTo>
                    <a:lnTo>
                      <a:pt x="547" y="139"/>
                    </a:lnTo>
                    <a:lnTo>
                      <a:pt x="606" y="218"/>
                    </a:lnTo>
                    <a:lnTo>
                      <a:pt x="491" y="229"/>
                    </a:lnTo>
                    <a:lnTo>
                      <a:pt x="312" y="4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Freeform 27">
                <a:extLst>
                  <a:ext uri="{FF2B5EF4-FFF2-40B4-BE49-F238E27FC236}">
                    <a16:creationId xmlns:a16="http://schemas.microsoft.com/office/drawing/2014/main" id="{77C823B6-B0D8-07CD-6002-F86BDF7F5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500"/>
                <a:ext cx="303" cy="307"/>
              </a:xfrm>
              <a:custGeom>
                <a:avLst/>
                <a:gdLst>
                  <a:gd name="T0" fmla="*/ 156 w 606"/>
                  <a:gd name="T1" fmla="*/ 224 h 614"/>
                  <a:gd name="T2" fmla="*/ 100 w 606"/>
                  <a:gd name="T3" fmla="*/ 277 h 614"/>
                  <a:gd name="T4" fmla="*/ 77 w 606"/>
                  <a:gd name="T5" fmla="*/ 294 h 614"/>
                  <a:gd name="T6" fmla="*/ 58 w 606"/>
                  <a:gd name="T7" fmla="*/ 303 h 614"/>
                  <a:gd name="T8" fmla="*/ 42 w 606"/>
                  <a:gd name="T9" fmla="*/ 307 h 614"/>
                  <a:gd name="T10" fmla="*/ 29 w 606"/>
                  <a:gd name="T11" fmla="*/ 307 h 614"/>
                  <a:gd name="T12" fmla="*/ 19 w 606"/>
                  <a:gd name="T13" fmla="*/ 302 h 614"/>
                  <a:gd name="T14" fmla="*/ 11 w 606"/>
                  <a:gd name="T15" fmla="*/ 294 h 614"/>
                  <a:gd name="T16" fmla="*/ 2 w 606"/>
                  <a:gd name="T17" fmla="*/ 269 h 614"/>
                  <a:gd name="T18" fmla="*/ 0 w 606"/>
                  <a:gd name="T19" fmla="*/ 239 h 614"/>
                  <a:gd name="T20" fmla="*/ 3 w 606"/>
                  <a:gd name="T21" fmla="*/ 209 h 614"/>
                  <a:gd name="T22" fmla="*/ 9 w 606"/>
                  <a:gd name="T23" fmla="*/ 185 h 614"/>
                  <a:gd name="T24" fmla="*/ 38 w 606"/>
                  <a:gd name="T25" fmla="*/ 111 h 614"/>
                  <a:gd name="T26" fmla="*/ 58 w 606"/>
                  <a:gd name="T27" fmla="*/ 76 h 614"/>
                  <a:gd name="T28" fmla="*/ 86 w 606"/>
                  <a:gd name="T29" fmla="*/ 45 h 614"/>
                  <a:gd name="T30" fmla="*/ 103 w 606"/>
                  <a:gd name="T31" fmla="*/ 35 h 614"/>
                  <a:gd name="T32" fmla="*/ 117 w 606"/>
                  <a:gd name="T33" fmla="*/ 32 h 614"/>
                  <a:gd name="T34" fmla="*/ 128 w 606"/>
                  <a:gd name="T35" fmla="*/ 34 h 614"/>
                  <a:gd name="T36" fmla="*/ 138 w 606"/>
                  <a:gd name="T37" fmla="*/ 41 h 614"/>
                  <a:gd name="T38" fmla="*/ 152 w 606"/>
                  <a:gd name="T39" fmla="*/ 56 h 614"/>
                  <a:gd name="T40" fmla="*/ 156 w 606"/>
                  <a:gd name="T41" fmla="*/ 64 h 614"/>
                  <a:gd name="T42" fmla="*/ 157 w 606"/>
                  <a:gd name="T43" fmla="*/ 51 h 614"/>
                  <a:gd name="T44" fmla="*/ 163 w 606"/>
                  <a:gd name="T45" fmla="*/ 24 h 614"/>
                  <a:gd name="T46" fmla="*/ 168 w 606"/>
                  <a:gd name="T47" fmla="*/ 11 h 614"/>
                  <a:gd name="T48" fmla="*/ 177 w 606"/>
                  <a:gd name="T49" fmla="*/ 3 h 614"/>
                  <a:gd name="T50" fmla="*/ 190 w 606"/>
                  <a:gd name="T51" fmla="*/ 0 h 614"/>
                  <a:gd name="T52" fmla="*/ 207 w 606"/>
                  <a:gd name="T53" fmla="*/ 7 h 614"/>
                  <a:gd name="T54" fmla="*/ 243 w 606"/>
                  <a:gd name="T55" fmla="*/ 37 h 614"/>
                  <a:gd name="T56" fmla="*/ 274 w 606"/>
                  <a:gd name="T57" fmla="*/ 70 h 614"/>
                  <a:gd name="T58" fmla="*/ 303 w 606"/>
                  <a:gd name="T59" fmla="*/ 109 h 614"/>
                  <a:gd name="T60" fmla="*/ 246 w 606"/>
                  <a:gd name="T61" fmla="*/ 115 h 6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06" h="614">
                    <a:moveTo>
                      <a:pt x="312" y="447"/>
                    </a:moveTo>
                    <a:lnTo>
                      <a:pt x="199" y="554"/>
                    </a:lnTo>
                    <a:lnTo>
                      <a:pt x="154" y="587"/>
                    </a:lnTo>
                    <a:lnTo>
                      <a:pt x="116" y="606"/>
                    </a:lnTo>
                    <a:lnTo>
                      <a:pt x="84" y="614"/>
                    </a:lnTo>
                    <a:lnTo>
                      <a:pt x="57" y="613"/>
                    </a:lnTo>
                    <a:lnTo>
                      <a:pt x="37" y="603"/>
                    </a:lnTo>
                    <a:lnTo>
                      <a:pt x="22" y="587"/>
                    </a:lnTo>
                    <a:lnTo>
                      <a:pt x="4" y="537"/>
                    </a:lnTo>
                    <a:lnTo>
                      <a:pt x="0" y="477"/>
                    </a:lnTo>
                    <a:lnTo>
                      <a:pt x="6" y="418"/>
                    </a:lnTo>
                    <a:lnTo>
                      <a:pt x="18" y="370"/>
                    </a:lnTo>
                    <a:lnTo>
                      <a:pt x="76" y="221"/>
                    </a:lnTo>
                    <a:lnTo>
                      <a:pt x="116" y="152"/>
                    </a:lnTo>
                    <a:lnTo>
                      <a:pt x="171" y="89"/>
                    </a:lnTo>
                    <a:lnTo>
                      <a:pt x="205" y="69"/>
                    </a:lnTo>
                    <a:lnTo>
                      <a:pt x="233" y="63"/>
                    </a:lnTo>
                    <a:lnTo>
                      <a:pt x="256" y="68"/>
                    </a:lnTo>
                    <a:lnTo>
                      <a:pt x="275" y="81"/>
                    </a:lnTo>
                    <a:lnTo>
                      <a:pt x="303" y="111"/>
                    </a:lnTo>
                    <a:lnTo>
                      <a:pt x="312" y="128"/>
                    </a:lnTo>
                    <a:lnTo>
                      <a:pt x="313" y="101"/>
                    </a:lnTo>
                    <a:lnTo>
                      <a:pt x="325" y="47"/>
                    </a:lnTo>
                    <a:lnTo>
                      <a:pt x="336" y="22"/>
                    </a:lnTo>
                    <a:lnTo>
                      <a:pt x="353" y="5"/>
                    </a:lnTo>
                    <a:lnTo>
                      <a:pt x="379" y="0"/>
                    </a:lnTo>
                    <a:lnTo>
                      <a:pt x="413" y="13"/>
                    </a:lnTo>
                    <a:lnTo>
                      <a:pt x="485" y="73"/>
                    </a:lnTo>
                    <a:lnTo>
                      <a:pt x="547" y="139"/>
                    </a:lnTo>
                    <a:lnTo>
                      <a:pt x="606" y="218"/>
                    </a:lnTo>
                    <a:lnTo>
                      <a:pt x="491" y="22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Freeform 28">
                <a:extLst>
                  <a:ext uri="{FF2B5EF4-FFF2-40B4-BE49-F238E27FC236}">
                    <a16:creationId xmlns:a16="http://schemas.microsoft.com/office/drawing/2014/main" id="{516A1B21-DBD2-2B0D-4A16-CE05BEECC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219"/>
                <a:ext cx="216" cy="262"/>
              </a:xfrm>
              <a:custGeom>
                <a:avLst/>
                <a:gdLst>
                  <a:gd name="T0" fmla="*/ 0 w 433"/>
                  <a:gd name="T1" fmla="*/ 211 h 524"/>
                  <a:gd name="T2" fmla="*/ 15 w 433"/>
                  <a:gd name="T3" fmla="*/ 211 h 524"/>
                  <a:gd name="T4" fmla="*/ 49 w 433"/>
                  <a:gd name="T5" fmla="*/ 215 h 524"/>
                  <a:gd name="T6" fmla="*/ 68 w 433"/>
                  <a:gd name="T7" fmla="*/ 221 h 524"/>
                  <a:gd name="T8" fmla="*/ 85 w 433"/>
                  <a:gd name="T9" fmla="*/ 230 h 524"/>
                  <a:gd name="T10" fmla="*/ 100 w 433"/>
                  <a:gd name="T11" fmla="*/ 243 h 524"/>
                  <a:gd name="T12" fmla="*/ 108 w 433"/>
                  <a:gd name="T13" fmla="*/ 262 h 524"/>
                  <a:gd name="T14" fmla="*/ 140 w 433"/>
                  <a:gd name="T15" fmla="*/ 96 h 524"/>
                  <a:gd name="T16" fmla="*/ 216 w 433"/>
                  <a:gd name="T17" fmla="*/ 122 h 524"/>
                  <a:gd name="T18" fmla="*/ 140 w 433"/>
                  <a:gd name="T19" fmla="*/ 0 h 524"/>
                  <a:gd name="T20" fmla="*/ 57 w 433"/>
                  <a:gd name="T21" fmla="*/ 179 h 524"/>
                  <a:gd name="T22" fmla="*/ 52 w 433"/>
                  <a:gd name="T23" fmla="*/ 178 h 524"/>
                  <a:gd name="T24" fmla="*/ 39 w 433"/>
                  <a:gd name="T25" fmla="*/ 178 h 524"/>
                  <a:gd name="T26" fmla="*/ 22 w 433"/>
                  <a:gd name="T27" fmla="*/ 187 h 524"/>
                  <a:gd name="T28" fmla="*/ 0 w 433"/>
                  <a:gd name="T29" fmla="*/ 211 h 524"/>
                  <a:gd name="T30" fmla="*/ 0 w 433"/>
                  <a:gd name="T31" fmla="*/ 211 h 5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3" h="524">
                    <a:moveTo>
                      <a:pt x="0" y="422"/>
                    </a:moveTo>
                    <a:lnTo>
                      <a:pt x="30" y="422"/>
                    </a:lnTo>
                    <a:lnTo>
                      <a:pt x="98" y="430"/>
                    </a:lnTo>
                    <a:lnTo>
                      <a:pt x="136" y="442"/>
                    </a:lnTo>
                    <a:lnTo>
                      <a:pt x="170" y="460"/>
                    </a:lnTo>
                    <a:lnTo>
                      <a:pt x="200" y="486"/>
                    </a:lnTo>
                    <a:lnTo>
                      <a:pt x="216" y="524"/>
                    </a:lnTo>
                    <a:lnTo>
                      <a:pt x="280" y="192"/>
                    </a:lnTo>
                    <a:lnTo>
                      <a:pt x="433" y="243"/>
                    </a:lnTo>
                    <a:lnTo>
                      <a:pt x="280" y="0"/>
                    </a:lnTo>
                    <a:lnTo>
                      <a:pt x="114" y="358"/>
                    </a:lnTo>
                    <a:lnTo>
                      <a:pt x="105" y="356"/>
                    </a:lnTo>
                    <a:lnTo>
                      <a:pt x="79" y="356"/>
                    </a:lnTo>
                    <a:lnTo>
                      <a:pt x="44" y="374"/>
                    </a:lnTo>
                    <a:lnTo>
                      <a:pt x="0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Freeform 29">
                <a:extLst>
                  <a:ext uri="{FF2B5EF4-FFF2-40B4-BE49-F238E27FC236}">
                    <a16:creationId xmlns:a16="http://schemas.microsoft.com/office/drawing/2014/main" id="{A0322179-2038-9237-BB6D-4BE7B5DE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365"/>
                <a:ext cx="211" cy="179"/>
              </a:xfrm>
              <a:custGeom>
                <a:avLst/>
                <a:gdLst>
                  <a:gd name="T0" fmla="*/ 0 w 421"/>
                  <a:gd name="T1" fmla="*/ 141 h 359"/>
                  <a:gd name="T2" fmla="*/ 95 w 421"/>
                  <a:gd name="T3" fmla="*/ 90 h 359"/>
                  <a:gd name="T4" fmla="*/ 115 w 421"/>
                  <a:gd name="T5" fmla="*/ 179 h 359"/>
                  <a:gd name="T6" fmla="*/ 150 w 421"/>
                  <a:gd name="T7" fmla="*/ 161 h 359"/>
                  <a:gd name="T8" fmla="*/ 180 w 421"/>
                  <a:gd name="T9" fmla="*/ 150 h 359"/>
                  <a:gd name="T10" fmla="*/ 204 w 421"/>
                  <a:gd name="T11" fmla="*/ 147 h 359"/>
                  <a:gd name="T12" fmla="*/ 211 w 421"/>
                  <a:gd name="T13" fmla="*/ 122 h 359"/>
                  <a:gd name="T14" fmla="*/ 160 w 421"/>
                  <a:gd name="T15" fmla="*/ 116 h 359"/>
                  <a:gd name="T16" fmla="*/ 140 w 421"/>
                  <a:gd name="T17" fmla="*/ 0 h 359"/>
                  <a:gd name="T18" fmla="*/ 73 w 421"/>
                  <a:gd name="T19" fmla="*/ 52 h 359"/>
                  <a:gd name="T20" fmla="*/ 25 w 421"/>
                  <a:gd name="T21" fmla="*/ 97 h 359"/>
                  <a:gd name="T22" fmla="*/ 8 w 421"/>
                  <a:gd name="T23" fmla="*/ 120 h 359"/>
                  <a:gd name="T24" fmla="*/ 0 w 421"/>
                  <a:gd name="T25" fmla="*/ 141 h 359"/>
                  <a:gd name="T26" fmla="*/ 0 w 421"/>
                  <a:gd name="T27" fmla="*/ 141 h 3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1" h="359">
                    <a:moveTo>
                      <a:pt x="0" y="283"/>
                    </a:moveTo>
                    <a:lnTo>
                      <a:pt x="190" y="180"/>
                    </a:lnTo>
                    <a:lnTo>
                      <a:pt x="229" y="359"/>
                    </a:lnTo>
                    <a:lnTo>
                      <a:pt x="299" y="323"/>
                    </a:lnTo>
                    <a:lnTo>
                      <a:pt x="359" y="301"/>
                    </a:lnTo>
                    <a:lnTo>
                      <a:pt x="408" y="295"/>
                    </a:lnTo>
                    <a:lnTo>
                      <a:pt x="421" y="244"/>
                    </a:lnTo>
                    <a:lnTo>
                      <a:pt x="319" y="232"/>
                    </a:lnTo>
                    <a:lnTo>
                      <a:pt x="280" y="0"/>
                    </a:lnTo>
                    <a:lnTo>
                      <a:pt x="145" y="104"/>
                    </a:lnTo>
                    <a:lnTo>
                      <a:pt x="49" y="195"/>
                    </a:lnTo>
                    <a:lnTo>
                      <a:pt x="16" y="24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Freeform 30">
                <a:extLst>
                  <a:ext uri="{FF2B5EF4-FFF2-40B4-BE49-F238E27FC236}">
                    <a16:creationId xmlns:a16="http://schemas.microsoft.com/office/drawing/2014/main" id="{2ED69D1B-51E5-CF02-31AD-7EB99BB4D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" y="1380"/>
                <a:ext cx="166" cy="198"/>
              </a:xfrm>
              <a:custGeom>
                <a:avLst/>
                <a:gdLst>
                  <a:gd name="T0" fmla="*/ 0 w 332"/>
                  <a:gd name="T1" fmla="*/ 0 h 397"/>
                  <a:gd name="T2" fmla="*/ 20 w 332"/>
                  <a:gd name="T3" fmla="*/ 3 h 397"/>
                  <a:gd name="T4" fmla="*/ 40 w 332"/>
                  <a:gd name="T5" fmla="*/ 10 h 397"/>
                  <a:gd name="T6" fmla="*/ 65 w 332"/>
                  <a:gd name="T7" fmla="*/ 25 h 397"/>
                  <a:gd name="T8" fmla="*/ 93 w 332"/>
                  <a:gd name="T9" fmla="*/ 48 h 397"/>
                  <a:gd name="T10" fmla="*/ 120 w 332"/>
                  <a:gd name="T11" fmla="*/ 83 h 397"/>
                  <a:gd name="T12" fmla="*/ 146 w 332"/>
                  <a:gd name="T13" fmla="*/ 132 h 397"/>
                  <a:gd name="T14" fmla="*/ 166 w 332"/>
                  <a:gd name="T15" fmla="*/ 198 h 3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2" h="397">
                    <a:moveTo>
                      <a:pt x="0" y="0"/>
                    </a:moveTo>
                    <a:lnTo>
                      <a:pt x="40" y="7"/>
                    </a:lnTo>
                    <a:lnTo>
                      <a:pt x="80" y="21"/>
                    </a:lnTo>
                    <a:lnTo>
                      <a:pt x="129" y="50"/>
                    </a:lnTo>
                    <a:lnTo>
                      <a:pt x="185" y="97"/>
                    </a:lnTo>
                    <a:lnTo>
                      <a:pt x="240" y="167"/>
                    </a:lnTo>
                    <a:lnTo>
                      <a:pt x="291" y="265"/>
                    </a:lnTo>
                    <a:lnTo>
                      <a:pt x="332" y="39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5" name="Freeform 31">
                <a:extLst>
                  <a:ext uri="{FF2B5EF4-FFF2-40B4-BE49-F238E27FC236}">
                    <a16:creationId xmlns:a16="http://schemas.microsoft.com/office/drawing/2014/main" id="{9BE8955E-BDC3-8A0A-2AD7-6FEF19948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" y="2588"/>
                <a:ext cx="255" cy="543"/>
              </a:xfrm>
              <a:custGeom>
                <a:avLst/>
                <a:gdLst>
                  <a:gd name="T0" fmla="*/ 0 w 510"/>
                  <a:gd name="T1" fmla="*/ 83 h 1085"/>
                  <a:gd name="T2" fmla="*/ 25 w 510"/>
                  <a:gd name="T3" fmla="*/ 117 h 1085"/>
                  <a:gd name="T4" fmla="*/ 81 w 510"/>
                  <a:gd name="T5" fmla="*/ 202 h 1085"/>
                  <a:gd name="T6" fmla="*/ 142 w 510"/>
                  <a:gd name="T7" fmla="*/ 309 h 1085"/>
                  <a:gd name="T8" fmla="*/ 168 w 510"/>
                  <a:gd name="T9" fmla="*/ 364 h 1085"/>
                  <a:gd name="T10" fmla="*/ 184 w 510"/>
                  <a:gd name="T11" fmla="*/ 415 h 1085"/>
                  <a:gd name="T12" fmla="*/ 217 w 510"/>
                  <a:gd name="T13" fmla="*/ 543 h 1085"/>
                  <a:gd name="T14" fmla="*/ 236 w 510"/>
                  <a:gd name="T15" fmla="*/ 514 h 1085"/>
                  <a:gd name="T16" fmla="*/ 249 w 510"/>
                  <a:gd name="T17" fmla="*/ 483 h 1085"/>
                  <a:gd name="T18" fmla="*/ 255 w 510"/>
                  <a:gd name="T19" fmla="*/ 448 h 1085"/>
                  <a:gd name="T20" fmla="*/ 248 w 510"/>
                  <a:gd name="T21" fmla="*/ 413 h 1085"/>
                  <a:gd name="T22" fmla="*/ 229 w 510"/>
                  <a:gd name="T23" fmla="*/ 356 h 1085"/>
                  <a:gd name="T24" fmla="*/ 169 w 510"/>
                  <a:gd name="T25" fmla="*/ 204 h 1085"/>
                  <a:gd name="T26" fmla="*/ 83 w 510"/>
                  <a:gd name="T27" fmla="*/ 0 h 1085"/>
                  <a:gd name="T28" fmla="*/ 49 w 510"/>
                  <a:gd name="T29" fmla="*/ 29 h 1085"/>
                  <a:gd name="T30" fmla="*/ 21 w 510"/>
                  <a:gd name="T31" fmla="*/ 57 h 1085"/>
                  <a:gd name="T32" fmla="*/ 0 w 510"/>
                  <a:gd name="T33" fmla="*/ 83 h 1085"/>
                  <a:gd name="T34" fmla="*/ 0 w 510"/>
                  <a:gd name="T35" fmla="*/ 83 h 10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0" h="1085">
                    <a:moveTo>
                      <a:pt x="0" y="166"/>
                    </a:moveTo>
                    <a:lnTo>
                      <a:pt x="49" y="234"/>
                    </a:lnTo>
                    <a:lnTo>
                      <a:pt x="161" y="403"/>
                    </a:lnTo>
                    <a:lnTo>
                      <a:pt x="284" y="618"/>
                    </a:lnTo>
                    <a:lnTo>
                      <a:pt x="335" y="728"/>
                    </a:lnTo>
                    <a:lnTo>
                      <a:pt x="368" y="829"/>
                    </a:lnTo>
                    <a:lnTo>
                      <a:pt x="434" y="1085"/>
                    </a:lnTo>
                    <a:lnTo>
                      <a:pt x="472" y="1027"/>
                    </a:lnTo>
                    <a:lnTo>
                      <a:pt x="498" y="966"/>
                    </a:lnTo>
                    <a:lnTo>
                      <a:pt x="510" y="895"/>
                    </a:lnTo>
                    <a:lnTo>
                      <a:pt x="496" y="826"/>
                    </a:lnTo>
                    <a:lnTo>
                      <a:pt x="457" y="711"/>
                    </a:lnTo>
                    <a:lnTo>
                      <a:pt x="338" y="408"/>
                    </a:lnTo>
                    <a:lnTo>
                      <a:pt x="165" y="0"/>
                    </a:lnTo>
                    <a:lnTo>
                      <a:pt x="97" y="58"/>
                    </a:lnTo>
                    <a:lnTo>
                      <a:pt x="42" y="113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999999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Freeform 32">
                <a:extLst>
                  <a:ext uri="{FF2B5EF4-FFF2-40B4-BE49-F238E27FC236}">
                    <a16:creationId xmlns:a16="http://schemas.microsoft.com/office/drawing/2014/main" id="{6002ACAF-C193-2CB6-6AAE-7D312DD4C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" y="53"/>
                <a:ext cx="1066" cy="996"/>
              </a:xfrm>
              <a:custGeom>
                <a:avLst/>
                <a:gdLst>
                  <a:gd name="T0" fmla="*/ 810 w 2133"/>
                  <a:gd name="T1" fmla="*/ 153 h 1992"/>
                  <a:gd name="T2" fmla="*/ 914 w 2133"/>
                  <a:gd name="T3" fmla="*/ 62 h 1992"/>
                  <a:gd name="T4" fmla="*/ 1066 w 2133"/>
                  <a:gd name="T5" fmla="*/ 45 h 1992"/>
                  <a:gd name="T6" fmla="*/ 926 w 2133"/>
                  <a:gd name="T7" fmla="*/ 40 h 1992"/>
                  <a:gd name="T8" fmla="*/ 783 w 2133"/>
                  <a:gd name="T9" fmla="*/ 72 h 1992"/>
                  <a:gd name="T10" fmla="*/ 715 w 2133"/>
                  <a:gd name="T11" fmla="*/ 121 h 1992"/>
                  <a:gd name="T12" fmla="*/ 626 w 2133"/>
                  <a:gd name="T13" fmla="*/ 230 h 1992"/>
                  <a:gd name="T14" fmla="*/ 666 w 2133"/>
                  <a:gd name="T15" fmla="*/ 105 h 1992"/>
                  <a:gd name="T16" fmla="*/ 721 w 2133"/>
                  <a:gd name="T17" fmla="*/ 26 h 1992"/>
                  <a:gd name="T18" fmla="*/ 779 w 2133"/>
                  <a:gd name="T19" fmla="*/ 0 h 1992"/>
                  <a:gd name="T20" fmla="*/ 581 w 2133"/>
                  <a:gd name="T21" fmla="*/ 151 h 1992"/>
                  <a:gd name="T22" fmla="*/ 533 w 2133"/>
                  <a:gd name="T23" fmla="*/ 155 h 1992"/>
                  <a:gd name="T24" fmla="*/ 491 w 2133"/>
                  <a:gd name="T25" fmla="*/ 77 h 1992"/>
                  <a:gd name="T26" fmla="*/ 476 w 2133"/>
                  <a:gd name="T27" fmla="*/ 133 h 1992"/>
                  <a:gd name="T28" fmla="*/ 429 w 2133"/>
                  <a:gd name="T29" fmla="*/ 171 h 1992"/>
                  <a:gd name="T30" fmla="*/ 325 w 2133"/>
                  <a:gd name="T31" fmla="*/ 153 h 1992"/>
                  <a:gd name="T32" fmla="*/ 377 w 2133"/>
                  <a:gd name="T33" fmla="*/ 204 h 1992"/>
                  <a:gd name="T34" fmla="*/ 447 w 2133"/>
                  <a:gd name="T35" fmla="*/ 268 h 1992"/>
                  <a:gd name="T36" fmla="*/ 289 w 2133"/>
                  <a:gd name="T37" fmla="*/ 261 h 1992"/>
                  <a:gd name="T38" fmla="*/ 159 w 2133"/>
                  <a:gd name="T39" fmla="*/ 298 h 1992"/>
                  <a:gd name="T40" fmla="*/ 78 w 2133"/>
                  <a:gd name="T41" fmla="*/ 368 h 1992"/>
                  <a:gd name="T42" fmla="*/ 156 w 2133"/>
                  <a:gd name="T43" fmla="*/ 353 h 1992"/>
                  <a:gd name="T44" fmla="*/ 307 w 2133"/>
                  <a:gd name="T45" fmla="*/ 306 h 1992"/>
                  <a:gd name="T46" fmla="*/ 333 w 2133"/>
                  <a:gd name="T47" fmla="*/ 322 h 1992"/>
                  <a:gd name="T48" fmla="*/ 165 w 2133"/>
                  <a:gd name="T49" fmla="*/ 408 h 1992"/>
                  <a:gd name="T50" fmla="*/ 29 w 2133"/>
                  <a:gd name="T51" fmla="*/ 519 h 1992"/>
                  <a:gd name="T52" fmla="*/ 0 w 2133"/>
                  <a:gd name="T53" fmla="*/ 651 h 1992"/>
                  <a:gd name="T54" fmla="*/ 113 w 2133"/>
                  <a:gd name="T55" fmla="*/ 516 h 1992"/>
                  <a:gd name="T56" fmla="*/ 159 w 2133"/>
                  <a:gd name="T57" fmla="*/ 523 h 1992"/>
                  <a:gd name="T58" fmla="*/ 26 w 2133"/>
                  <a:gd name="T59" fmla="*/ 760 h 1992"/>
                  <a:gd name="T60" fmla="*/ 130 w 2133"/>
                  <a:gd name="T61" fmla="*/ 761 h 1992"/>
                  <a:gd name="T62" fmla="*/ 252 w 2133"/>
                  <a:gd name="T63" fmla="*/ 819 h 1992"/>
                  <a:gd name="T64" fmla="*/ 345 w 2133"/>
                  <a:gd name="T65" fmla="*/ 996 h 1992"/>
                  <a:gd name="T66" fmla="*/ 307 w 2133"/>
                  <a:gd name="T67" fmla="*/ 754 h 1992"/>
                  <a:gd name="T68" fmla="*/ 370 w 2133"/>
                  <a:gd name="T69" fmla="*/ 632 h 1992"/>
                  <a:gd name="T70" fmla="*/ 427 w 2133"/>
                  <a:gd name="T71" fmla="*/ 371 h 1992"/>
                  <a:gd name="T72" fmla="*/ 452 w 2133"/>
                  <a:gd name="T73" fmla="*/ 439 h 1992"/>
                  <a:gd name="T74" fmla="*/ 427 w 2133"/>
                  <a:gd name="T75" fmla="*/ 594 h 1992"/>
                  <a:gd name="T76" fmla="*/ 520 w 2133"/>
                  <a:gd name="T77" fmla="*/ 376 h 1992"/>
                  <a:gd name="T78" fmla="*/ 524 w 2133"/>
                  <a:gd name="T79" fmla="*/ 292 h 1992"/>
                  <a:gd name="T80" fmla="*/ 638 w 2133"/>
                  <a:gd name="T81" fmla="*/ 255 h 1992"/>
                  <a:gd name="T82" fmla="*/ 709 w 2133"/>
                  <a:gd name="T83" fmla="*/ 236 h 1992"/>
                  <a:gd name="T84" fmla="*/ 753 w 2133"/>
                  <a:gd name="T85" fmla="*/ 249 h 19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33" h="1992">
                    <a:moveTo>
                      <a:pt x="1506" y="498"/>
                    </a:moveTo>
                    <a:lnTo>
                      <a:pt x="1535" y="438"/>
                    </a:lnTo>
                    <a:lnTo>
                      <a:pt x="1620" y="305"/>
                    </a:lnTo>
                    <a:lnTo>
                      <a:pt x="1679" y="234"/>
                    </a:lnTo>
                    <a:lnTo>
                      <a:pt x="1748" y="169"/>
                    </a:lnTo>
                    <a:lnTo>
                      <a:pt x="1828" y="123"/>
                    </a:lnTo>
                    <a:lnTo>
                      <a:pt x="1915" y="103"/>
                    </a:lnTo>
                    <a:lnTo>
                      <a:pt x="2114" y="91"/>
                    </a:lnTo>
                    <a:lnTo>
                      <a:pt x="2133" y="90"/>
                    </a:lnTo>
                    <a:lnTo>
                      <a:pt x="2133" y="89"/>
                    </a:lnTo>
                    <a:lnTo>
                      <a:pt x="2050" y="79"/>
                    </a:lnTo>
                    <a:lnTo>
                      <a:pt x="1852" y="79"/>
                    </a:lnTo>
                    <a:lnTo>
                      <a:pt x="1735" y="92"/>
                    </a:lnTo>
                    <a:lnTo>
                      <a:pt x="1620" y="121"/>
                    </a:lnTo>
                    <a:lnTo>
                      <a:pt x="1566" y="144"/>
                    </a:lnTo>
                    <a:lnTo>
                      <a:pt x="1514" y="169"/>
                    </a:lnTo>
                    <a:lnTo>
                      <a:pt x="1470" y="203"/>
                    </a:lnTo>
                    <a:lnTo>
                      <a:pt x="1430" y="242"/>
                    </a:lnTo>
                    <a:lnTo>
                      <a:pt x="1270" y="438"/>
                    </a:lnTo>
                    <a:lnTo>
                      <a:pt x="1254" y="457"/>
                    </a:lnTo>
                    <a:lnTo>
                      <a:pt x="1252" y="459"/>
                    </a:lnTo>
                    <a:lnTo>
                      <a:pt x="1265" y="404"/>
                    </a:lnTo>
                    <a:lnTo>
                      <a:pt x="1305" y="279"/>
                    </a:lnTo>
                    <a:lnTo>
                      <a:pt x="1332" y="209"/>
                    </a:lnTo>
                    <a:lnTo>
                      <a:pt x="1366" y="142"/>
                    </a:lnTo>
                    <a:lnTo>
                      <a:pt x="1403" y="86"/>
                    </a:lnTo>
                    <a:lnTo>
                      <a:pt x="1443" y="51"/>
                    </a:lnTo>
                    <a:lnTo>
                      <a:pt x="1542" y="2"/>
                    </a:lnTo>
                    <a:lnTo>
                      <a:pt x="1555" y="0"/>
                    </a:lnTo>
                    <a:lnTo>
                      <a:pt x="1558" y="0"/>
                    </a:lnTo>
                    <a:lnTo>
                      <a:pt x="1358" y="134"/>
                    </a:lnTo>
                    <a:lnTo>
                      <a:pt x="1214" y="248"/>
                    </a:lnTo>
                    <a:lnTo>
                      <a:pt x="1162" y="301"/>
                    </a:lnTo>
                    <a:lnTo>
                      <a:pt x="1136" y="344"/>
                    </a:lnTo>
                    <a:lnTo>
                      <a:pt x="1111" y="446"/>
                    </a:lnTo>
                    <a:lnTo>
                      <a:pt x="1067" y="310"/>
                    </a:lnTo>
                    <a:lnTo>
                      <a:pt x="1026" y="210"/>
                    </a:lnTo>
                    <a:lnTo>
                      <a:pt x="1003" y="174"/>
                    </a:lnTo>
                    <a:lnTo>
                      <a:pt x="982" y="153"/>
                    </a:lnTo>
                    <a:lnTo>
                      <a:pt x="967" y="158"/>
                    </a:lnTo>
                    <a:lnTo>
                      <a:pt x="958" y="181"/>
                    </a:lnTo>
                    <a:lnTo>
                      <a:pt x="952" y="265"/>
                    </a:lnTo>
                    <a:lnTo>
                      <a:pt x="958" y="395"/>
                    </a:lnTo>
                    <a:lnTo>
                      <a:pt x="930" y="379"/>
                    </a:lnTo>
                    <a:lnTo>
                      <a:pt x="858" y="341"/>
                    </a:lnTo>
                    <a:lnTo>
                      <a:pt x="759" y="310"/>
                    </a:lnTo>
                    <a:lnTo>
                      <a:pt x="705" y="303"/>
                    </a:lnTo>
                    <a:lnTo>
                      <a:pt x="650" y="305"/>
                    </a:lnTo>
                    <a:lnTo>
                      <a:pt x="511" y="332"/>
                    </a:lnTo>
                    <a:lnTo>
                      <a:pt x="647" y="368"/>
                    </a:lnTo>
                    <a:lnTo>
                      <a:pt x="754" y="408"/>
                    </a:lnTo>
                    <a:lnTo>
                      <a:pt x="799" y="432"/>
                    </a:lnTo>
                    <a:lnTo>
                      <a:pt x="830" y="459"/>
                    </a:lnTo>
                    <a:lnTo>
                      <a:pt x="895" y="536"/>
                    </a:lnTo>
                    <a:lnTo>
                      <a:pt x="800" y="522"/>
                    </a:lnTo>
                    <a:lnTo>
                      <a:pt x="699" y="517"/>
                    </a:lnTo>
                    <a:lnTo>
                      <a:pt x="578" y="522"/>
                    </a:lnTo>
                    <a:lnTo>
                      <a:pt x="447" y="546"/>
                    </a:lnTo>
                    <a:lnTo>
                      <a:pt x="381" y="567"/>
                    </a:lnTo>
                    <a:lnTo>
                      <a:pt x="318" y="596"/>
                    </a:lnTo>
                    <a:lnTo>
                      <a:pt x="259" y="633"/>
                    </a:lnTo>
                    <a:lnTo>
                      <a:pt x="205" y="680"/>
                    </a:lnTo>
                    <a:lnTo>
                      <a:pt x="156" y="736"/>
                    </a:lnTo>
                    <a:lnTo>
                      <a:pt x="115" y="804"/>
                    </a:lnTo>
                    <a:lnTo>
                      <a:pt x="174" y="774"/>
                    </a:lnTo>
                    <a:lnTo>
                      <a:pt x="312" y="705"/>
                    </a:lnTo>
                    <a:lnTo>
                      <a:pt x="477" y="637"/>
                    </a:lnTo>
                    <a:lnTo>
                      <a:pt x="553" y="618"/>
                    </a:lnTo>
                    <a:lnTo>
                      <a:pt x="614" y="612"/>
                    </a:lnTo>
                    <a:lnTo>
                      <a:pt x="673" y="626"/>
                    </a:lnTo>
                    <a:lnTo>
                      <a:pt x="676" y="635"/>
                    </a:lnTo>
                    <a:lnTo>
                      <a:pt x="667" y="643"/>
                    </a:lnTo>
                    <a:lnTo>
                      <a:pt x="614" y="664"/>
                    </a:lnTo>
                    <a:lnTo>
                      <a:pt x="526" y="707"/>
                    </a:lnTo>
                    <a:lnTo>
                      <a:pt x="330" y="816"/>
                    </a:lnTo>
                    <a:lnTo>
                      <a:pt x="224" y="886"/>
                    </a:lnTo>
                    <a:lnTo>
                      <a:pt x="129" y="961"/>
                    </a:lnTo>
                    <a:lnTo>
                      <a:pt x="58" y="1038"/>
                    </a:lnTo>
                    <a:lnTo>
                      <a:pt x="35" y="1075"/>
                    </a:lnTo>
                    <a:lnTo>
                      <a:pt x="25" y="1112"/>
                    </a:lnTo>
                    <a:lnTo>
                      <a:pt x="0" y="1302"/>
                    </a:lnTo>
                    <a:lnTo>
                      <a:pt x="105" y="1158"/>
                    </a:lnTo>
                    <a:lnTo>
                      <a:pt x="190" y="1060"/>
                    </a:lnTo>
                    <a:lnTo>
                      <a:pt x="227" y="1031"/>
                    </a:lnTo>
                    <a:lnTo>
                      <a:pt x="255" y="1022"/>
                    </a:lnTo>
                    <a:lnTo>
                      <a:pt x="312" y="1039"/>
                    </a:lnTo>
                    <a:lnTo>
                      <a:pt x="319" y="1046"/>
                    </a:lnTo>
                    <a:lnTo>
                      <a:pt x="90" y="1328"/>
                    </a:lnTo>
                    <a:lnTo>
                      <a:pt x="192" y="1431"/>
                    </a:lnTo>
                    <a:lnTo>
                      <a:pt x="52" y="1520"/>
                    </a:lnTo>
                    <a:lnTo>
                      <a:pt x="114" y="1514"/>
                    </a:lnTo>
                    <a:lnTo>
                      <a:pt x="179" y="1514"/>
                    </a:lnTo>
                    <a:lnTo>
                      <a:pt x="260" y="1522"/>
                    </a:lnTo>
                    <a:lnTo>
                      <a:pt x="345" y="1542"/>
                    </a:lnTo>
                    <a:lnTo>
                      <a:pt x="428" y="1580"/>
                    </a:lnTo>
                    <a:lnTo>
                      <a:pt x="504" y="1638"/>
                    </a:lnTo>
                    <a:lnTo>
                      <a:pt x="536" y="1679"/>
                    </a:lnTo>
                    <a:lnTo>
                      <a:pt x="563" y="1724"/>
                    </a:lnTo>
                    <a:lnTo>
                      <a:pt x="690" y="1992"/>
                    </a:lnTo>
                    <a:lnTo>
                      <a:pt x="587" y="1610"/>
                    </a:lnTo>
                    <a:lnTo>
                      <a:pt x="753" y="1711"/>
                    </a:lnTo>
                    <a:lnTo>
                      <a:pt x="614" y="1507"/>
                    </a:lnTo>
                    <a:lnTo>
                      <a:pt x="855" y="1494"/>
                    </a:lnTo>
                    <a:lnTo>
                      <a:pt x="549" y="1328"/>
                    </a:lnTo>
                    <a:lnTo>
                      <a:pt x="740" y="1264"/>
                    </a:lnTo>
                    <a:lnTo>
                      <a:pt x="587" y="1022"/>
                    </a:lnTo>
                    <a:lnTo>
                      <a:pt x="792" y="1060"/>
                    </a:lnTo>
                    <a:lnTo>
                      <a:pt x="855" y="741"/>
                    </a:lnTo>
                    <a:lnTo>
                      <a:pt x="868" y="755"/>
                    </a:lnTo>
                    <a:lnTo>
                      <a:pt x="890" y="797"/>
                    </a:lnTo>
                    <a:lnTo>
                      <a:pt x="905" y="877"/>
                    </a:lnTo>
                    <a:lnTo>
                      <a:pt x="904" y="930"/>
                    </a:lnTo>
                    <a:lnTo>
                      <a:pt x="895" y="995"/>
                    </a:lnTo>
                    <a:lnTo>
                      <a:pt x="855" y="1188"/>
                    </a:lnTo>
                    <a:lnTo>
                      <a:pt x="952" y="991"/>
                    </a:lnTo>
                    <a:lnTo>
                      <a:pt x="1019" y="826"/>
                    </a:lnTo>
                    <a:lnTo>
                      <a:pt x="1041" y="752"/>
                    </a:lnTo>
                    <a:lnTo>
                      <a:pt x="1048" y="690"/>
                    </a:lnTo>
                    <a:lnTo>
                      <a:pt x="1048" y="586"/>
                    </a:lnTo>
                    <a:lnTo>
                      <a:pt x="1048" y="584"/>
                    </a:lnTo>
                    <a:lnTo>
                      <a:pt x="1048" y="588"/>
                    </a:lnTo>
                    <a:lnTo>
                      <a:pt x="1226" y="588"/>
                    </a:lnTo>
                    <a:lnTo>
                      <a:pt x="1277" y="510"/>
                    </a:lnTo>
                    <a:lnTo>
                      <a:pt x="1295" y="500"/>
                    </a:lnTo>
                    <a:lnTo>
                      <a:pt x="1345" y="480"/>
                    </a:lnTo>
                    <a:lnTo>
                      <a:pt x="1418" y="472"/>
                    </a:lnTo>
                    <a:lnTo>
                      <a:pt x="1461" y="480"/>
                    </a:lnTo>
                    <a:lnTo>
                      <a:pt x="1506" y="49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Freeform 33">
                <a:extLst>
                  <a:ext uri="{FF2B5EF4-FFF2-40B4-BE49-F238E27FC236}">
                    <a16:creationId xmlns:a16="http://schemas.microsoft.com/office/drawing/2014/main" id="{4BE866DE-BD1E-6125-566A-4B0EE0ABD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624"/>
                <a:ext cx="36" cy="19"/>
              </a:xfrm>
              <a:custGeom>
                <a:avLst/>
                <a:gdLst>
                  <a:gd name="T0" fmla="*/ 18 w 72"/>
                  <a:gd name="T1" fmla="*/ 19 h 38"/>
                  <a:gd name="T2" fmla="*/ 31 w 72"/>
                  <a:gd name="T3" fmla="*/ 17 h 38"/>
                  <a:gd name="T4" fmla="*/ 36 w 72"/>
                  <a:gd name="T5" fmla="*/ 10 h 38"/>
                  <a:gd name="T6" fmla="*/ 31 w 72"/>
                  <a:gd name="T7" fmla="*/ 3 h 38"/>
                  <a:gd name="T8" fmla="*/ 18 w 72"/>
                  <a:gd name="T9" fmla="*/ 0 h 38"/>
                  <a:gd name="T10" fmla="*/ 6 w 72"/>
                  <a:gd name="T11" fmla="*/ 3 h 38"/>
                  <a:gd name="T12" fmla="*/ 0 w 72"/>
                  <a:gd name="T13" fmla="*/ 10 h 38"/>
                  <a:gd name="T14" fmla="*/ 6 w 72"/>
                  <a:gd name="T15" fmla="*/ 17 h 38"/>
                  <a:gd name="T16" fmla="*/ 18 w 72"/>
                  <a:gd name="T17" fmla="*/ 19 h 38"/>
                  <a:gd name="T18" fmla="*/ 18 w 72"/>
                  <a:gd name="T19" fmla="*/ 19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38">
                    <a:moveTo>
                      <a:pt x="36" y="38"/>
                    </a:moveTo>
                    <a:lnTo>
                      <a:pt x="62" y="33"/>
                    </a:lnTo>
                    <a:lnTo>
                      <a:pt x="72" y="20"/>
                    </a:lnTo>
                    <a:lnTo>
                      <a:pt x="62" y="6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20"/>
                    </a:lnTo>
                    <a:lnTo>
                      <a:pt x="12" y="33"/>
                    </a:lnTo>
                    <a:lnTo>
                      <a:pt x="36" y="38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Freeform 34">
                <a:extLst>
                  <a:ext uri="{FF2B5EF4-FFF2-40B4-BE49-F238E27FC236}">
                    <a16:creationId xmlns:a16="http://schemas.microsoft.com/office/drawing/2014/main" id="{289EC982-65EB-B4A2-2C74-E0C2D8D79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600"/>
                <a:ext cx="36" cy="18"/>
              </a:xfrm>
              <a:custGeom>
                <a:avLst/>
                <a:gdLst>
                  <a:gd name="T0" fmla="*/ 18 w 71"/>
                  <a:gd name="T1" fmla="*/ 18 h 36"/>
                  <a:gd name="T2" fmla="*/ 31 w 71"/>
                  <a:gd name="T3" fmla="*/ 17 h 36"/>
                  <a:gd name="T4" fmla="*/ 36 w 71"/>
                  <a:gd name="T5" fmla="*/ 10 h 36"/>
                  <a:gd name="T6" fmla="*/ 31 w 71"/>
                  <a:gd name="T7" fmla="*/ 3 h 36"/>
                  <a:gd name="T8" fmla="*/ 18 w 71"/>
                  <a:gd name="T9" fmla="*/ 0 h 36"/>
                  <a:gd name="T10" fmla="*/ 5 w 71"/>
                  <a:gd name="T11" fmla="*/ 3 h 36"/>
                  <a:gd name="T12" fmla="*/ 0 w 71"/>
                  <a:gd name="T13" fmla="*/ 10 h 36"/>
                  <a:gd name="T14" fmla="*/ 5 w 71"/>
                  <a:gd name="T15" fmla="*/ 17 h 36"/>
                  <a:gd name="T16" fmla="*/ 18 w 71"/>
                  <a:gd name="T17" fmla="*/ 18 h 36"/>
                  <a:gd name="T18" fmla="*/ 18 w 71"/>
                  <a:gd name="T19" fmla="*/ 18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36">
                    <a:moveTo>
                      <a:pt x="36" y="36"/>
                    </a:moveTo>
                    <a:lnTo>
                      <a:pt x="61" y="33"/>
                    </a:lnTo>
                    <a:lnTo>
                      <a:pt x="71" y="19"/>
                    </a:lnTo>
                    <a:lnTo>
                      <a:pt x="61" y="6"/>
                    </a:lnTo>
                    <a:lnTo>
                      <a:pt x="36" y="0"/>
                    </a:lnTo>
                    <a:lnTo>
                      <a:pt x="9" y="6"/>
                    </a:lnTo>
                    <a:lnTo>
                      <a:pt x="0" y="19"/>
                    </a:lnTo>
                    <a:lnTo>
                      <a:pt x="9" y="33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Freeform 35">
                <a:extLst>
                  <a:ext uri="{FF2B5EF4-FFF2-40B4-BE49-F238E27FC236}">
                    <a16:creationId xmlns:a16="http://schemas.microsoft.com/office/drawing/2014/main" id="{12CAD348-C0F6-FD06-F663-F36C58542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" y="1720"/>
                <a:ext cx="491" cy="194"/>
              </a:xfrm>
              <a:custGeom>
                <a:avLst/>
                <a:gdLst>
                  <a:gd name="T0" fmla="*/ 0 w 984"/>
                  <a:gd name="T1" fmla="*/ 166 h 390"/>
                  <a:gd name="T2" fmla="*/ 32 w 984"/>
                  <a:gd name="T3" fmla="*/ 96 h 390"/>
                  <a:gd name="T4" fmla="*/ 131 w 984"/>
                  <a:gd name="T5" fmla="*/ 113 h 390"/>
                  <a:gd name="T6" fmla="*/ 215 w 984"/>
                  <a:gd name="T7" fmla="*/ 121 h 390"/>
                  <a:gd name="T8" fmla="*/ 254 w 984"/>
                  <a:gd name="T9" fmla="*/ 123 h 390"/>
                  <a:gd name="T10" fmla="*/ 287 w 984"/>
                  <a:gd name="T11" fmla="*/ 121 h 390"/>
                  <a:gd name="T12" fmla="*/ 343 w 984"/>
                  <a:gd name="T13" fmla="*/ 109 h 390"/>
                  <a:gd name="T14" fmla="*/ 394 w 984"/>
                  <a:gd name="T15" fmla="*/ 94 h 390"/>
                  <a:gd name="T16" fmla="*/ 435 w 984"/>
                  <a:gd name="T17" fmla="*/ 76 h 390"/>
                  <a:gd name="T18" fmla="*/ 459 w 984"/>
                  <a:gd name="T19" fmla="*/ 57 h 390"/>
                  <a:gd name="T20" fmla="*/ 482 w 984"/>
                  <a:gd name="T21" fmla="*/ 18 h 390"/>
                  <a:gd name="T22" fmla="*/ 491 w 984"/>
                  <a:gd name="T23" fmla="*/ 0 h 390"/>
                  <a:gd name="T24" fmla="*/ 485 w 984"/>
                  <a:gd name="T25" fmla="*/ 11 h 390"/>
                  <a:gd name="T26" fmla="*/ 483 w 984"/>
                  <a:gd name="T27" fmla="*/ 30 h 390"/>
                  <a:gd name="T28" fmla="*/ 485 w 984"/>
                  <a:gd name="T29" fmla="*/ 57 h 390"/>
                  <a:gd name="T30" fmla="*/ 490 w 984"/>
                  <a:gd name="T31" fmla="*/ 90 h 390"/>
                  <a:gd name="T32" fmla="*/ 491 w 984"/>
                  <a:gd name="T33" fmla="*/ 90 h 390"/>
                  <a:gd name="T34" fmla="*/ 491 w 984"/>
                  <a:gd name="T35" fmla="*/ 90 h 390"/>
                  <a:gd name="T36" fmla="*/ 449 w 984"/>
                  <a:gd name="T37" fmla="*/ 114 h 390"/>
                  <a:gd name="T38" fmla="*/ 401 w 984"/>
                  <a:gd name="T39" fmla="*/ 138 h 390"/>
                  <a:gd name="T40" fmla="*/ 339 w 984"/>
                  <a:gd name="T41" fmla="*/ 163 h 390"/>
                  <a:gd name="T42" fmla="*/ 264 w 984"/>
                  <a:gd name="T43" fmla="*/ 183 h 390"/>
                  <a:gd name="T44" fmla="*/ 182 w 984"/>
                  <a:gd name="T45" fmla="*/ 193 h 390"/>
                  <a:gd name="T46" fmla="*/ 138 w 984"/>
                  <a:gd name="T47" fmla="*/ 194 h 390"/>
                  <a:gd name="T48" fmla="*/ 93 w 984"/>
                  <a:gd name="T49" fmla="*/ 189 h 390"/>
                  <a:gd name="T50" fmla="*/ 47 w 984"/>
                  <a:gd name="T51" fmla="*/ 180 h 390"/>
                  <a:gd name="T52" fmla="*/ 0 w 984"/>
                  <a:gd name="T53" fmla="*/ 166 h 390"/>
                  <a:gd name="T54" fmla="*/ 0 w 984"/>
                  <a:gd name="T55" fmla="*/ 166 h 39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84" h="390">
                    <a:moveTo>
                      <a:pt x="0" y="333"/>
                    </a:moveTo>
                    <a:lnTo>
                      <a:pt x="65" y="193"/>
                    </a:lnTo>
                    <a:lnTo>
                      <a:pt x="263" y="227"/>
                    </a:lnTo>
                    <a:lnTo>
                      <a:pt x="430" y="244"/>
                    </a:lnTo>
                    <a:lnTo>
                      <a:pt x="509" y="248"/>
                    </a:lnTo>
                    <a:lnTo>
                      <a:pt x="575" y="243"/>
                    </a:lnTo>
                    <a:lnTo>
                      <a:pt x="687" y="219"/>
                    </a:lnTo>
                    <a:lnTo>
                      <a:pt x="790" y="188"/>
                    </a:lnTo>
                    <a:lnTo>
                      <a:pt x="871" y="152"/>
                    </a:lnTo>
                    <a:lnTo>
                      <a:pt x="920" y="115"/>
                    </a:lnTo>
                    <a:lnTo>
                      <a:pt x="966" y="37"/>
                    </a:lnTo>
                    <a:lnTo>
                      <a:pt x="984" y="0"/>
                    </a:lnTo>
                    <a:lnTo>
                      <a:pt x="972" y="23"/>
                    </a:lnTo>
                    <a:lnTo>
                      <a:pt x="968" y="60"/>
                    </a:lnTo>
                    <a:lnTo>
                      <a:pt x="972" y="115"/>
                    </a:lnTo>
                    <a:lnTo>
                      <a:pt x="981" y="180"/>
                    </a:lnTo>
                    <a:lnTo>
                      <a:pt x="983" y="181"/>
                    </a:lnTo>
                    <a:lnTo>
                      <a:pt x="984" y="180"/>
                    </a:lnTo>
                    <a:lnTo>
                      <a:pt x="900" y="229"/>
                    </a:lnTo>
                    <a:lnTo>
                      <a:pt x="803" y="278"/>
                    </a:lnTo>
                    <a:lnTo>
                      <a:pt x="679" y="327"/>
                    </a:lnTo>
                    <a:lnTo>
                      <a:pt x="530" y="368"/>
                    </a:lnTo>
                    <a:lnTo>
                      <a:pt x="364" y="388"/>
                    </a:lnTo>
                    <a:lnTo>
                      <a:pt x="277" y="390"/>
                    </a:lnTo>
                    <a:lnTo>
                      <a:pt x="187" y="380"/>
                    </a:lnTo>
                    <a:lnTo>
                      <a:pt x="95" y="362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Line 36">
                <a:extLst>
                  <a:ext uri="{FF2B5EF4-FFF2-40B4-BE49-F238E27FC236}">
                    <a16:creationId xmlns:a16="http://schemas.microsoft.com/office/drawing/2014/main" id="{FDDD7057-A071-69C5-22D8-BEC768A84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1" y="1841"/>
                <a:ext cx="13" cy="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Line 37">
                <a:extLst>
                  <a:ext uri="{FF2B5EF4-FFF2-40B4-BE49-F238E27FC236}">
                    <a16:creationId xmlns:a16="http://schemas.microsoft.com/office/drawing/2014/main" id="{0A4A837B-63D6-8FD3-87C2-3BD0E60BB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6" y="1847"/>
                <a:ext cx="6" cy="5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Line 38">
                <a:extLst>
                  <a:ext uri="{FF2B5EF4-FFF2-40B4-BE49-F238E27FC236}">
                    <a16:creationId xmlns:a16="http://schemas.microsoft.com/office/drawing/2014/main" id="{07764FC3-43AA-A128-8243-81A0EB7DF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1835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3" name="Line 39">
                <a:extLst>
                  <a:ext uri="{FF2B5EF4-FFF2-40B4-BE49-F238E27FC236}">
                    <a16:creationId xmlns:a16="http://schemas.microsoft.com/office/drawing/2014/main" id="{D77FC823-3B54-FA49-B310-1AAA8BCBD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5" y="1809"/>
                <a:ext cx="1" cy="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4" name="Freeform 40">
                <a:extLst>
                  <a:ext uri="{FF2B5EF4-FFF2-40B4-BE49-F238E27FC236}">
                    <a16:creationId xmlns:a16="http://schemas.microsoft.com/office/drawing/2014/main" id="{DC607FEE-99E3-3A22-6914-6ACA575B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" y="1145"/>
                <a:ext cx="179" cy="178"/>
              </a:xfrm>
              <a:custGeom>
                <a:avLst/>
                <a:gdLst>
                  <a:gd name="T0" fmla="*/ 32 w 359"/>
                  <a:gd name="T1" fmla="*/ 57 h 357"/>
                  <a:gd name="T2" fmla="*/ 0 w 359"/>
                  <a:gd name="T3" fmla="*/ 146 h 357"/>
                  <a:gd name="T4" fmla="*/ 128 w 359"/>
                  <a:gd name="T5" fmla="*/ 178 h 357"/>
                  <a:gd name="T6" fmla="*/ 179 w 359"/>
                  <a:gd name="T7" fmla="*/ 51 h 357"/>
                  <a:gd name="T8" fmla="*/ 121 w 359"/>
                  <a:gd name="T9" fmla="*/ 0 h 357"/>
                  <a:gd name="T10" fmla="*/ 32 w 359"/>
                  <a:gd name="T11" fmla="*/ 57 h 357"/>
                  <a:gd name="T12" fmla="*/ 32 w 359"/>
                  <a:gd name="T13" fmla="*/ 57 h 3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9" h="357">
                    <a:moveTo>
                      <a:pt x="64" y="115"/>
                    </a:moveTo>
                    <a:lnTo>
                      <a:pt x="0" y="293"/>
                    </a:lnTo>
                    <a:lnTo>
                      <a:pt x="256" y="357"/>
                    </a:lnTo>
                    <a:lnTo>
                      <a:pt x="359" y="103"/>
                    </a:lnTo>
                    <a:lnTo>
                      <a:pt x="242" y="0"/>
                    </a:lnTo>
                    <a:lnTo>
                      <a:pt x="64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Freeform 41">
                <a:extLst>
                  <a:ext uri="{FF2B5EF4-FFF2-40B4-BE49-F238E27FC236}">
                    <a16:creationId xmlns:a16="http://schemas.microsoft.com/office/drawing/2014/main" id="{D931E4A2-B511-FDE3-D9B0-885DCC159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1138"/>
                <a:ext cx="159" cy="189"/>
              </a:xfrm>
              <a:custGeom>
                <a:avLst/>
                <a:gdLst>
                  <a:gd name="T0" fmla="*/ 51 w 319"/>
                  <a:gd name="T1" fmla="*/ 58 h 376"/>
                  <a:gd name="T2" fmla="*/ 0 w 319"/>
                  <a:gd name="T3" fmla="*/ 186 h 376"/>
                  <a:gd name="T4" fmla="*/ 51 w 319"/>
                  <a:gd name="T5" fmla="*/ 189 h 376"/>
                  <a:gd name="T6" fmla="*/ 98 w 319"/>
                  <a:gd name="T7" fmla="*/ 187 h 376"/>
                  <a:gd name="T8" fmla="*/ 146 w 319"/>
                  <a:gd name="T9" fmla="*/ 173 h 376"/>
                  <a:gd name="T10" fmla="*/ 159 w 319"/>
                  <a:gd name="T11" fmla="*/ 0 h 376"/>
                  <a:gd name="T12" fmla="*/ 70 w 319"/>
                  <a:gd name="T13" fmla="*/ 19 h 376"/>
                  <a:gd name="T14" fmla="*/ 51 w 319"/>
                  <a:gd name="T15" fmla="*/ 58 h 376"/>
                  <a:gd name="T16" fmla="*/ 51 w 319"/>
                  <a:gd name="T17" fmla="*/ 58 h 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9" h="376">
                    <a:moveTo>
                      <a:pt x="103" y="116"/>
                    </a:moveTo>
                    <a:lnTo>
                      <a:pt x="0" y="370"/>
                    </a:lnTo>
                    <a:lnTo>
                      <a:pt x="103" y="376"/>
                    </a:lnTo>
                    <a:lnTo>
                      <a:pt x="197" y="372"/>
                    </a:lnTo>
                    <a:lnTo>
                      <a:pt x="293" y="345"/>
                    </a:lnTo>
                    <a:lnTo>
                      <a:pt x="319" y="0"/>
                    </a:lnTo>
                    <a:lnTo>
                      <a:pt x="140" y="38"/>
                    </a:lnTo>
                    <a:lnTo>
                      <a:pt x="103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Freeform 42">
                <a:extLst>
                  <a:ext uri="{FF2B5EF4-FFF2-40B4-BE49-F238E27FC236}">
                    <a16:creationId xmlns:a16="http://schemas.microsoft.com/office/drawing/2014/main" id="{522D290C-E828-EFCC-ADA0-FD7E09353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138"/>
                <a:ext cx="109" cy="173"/>
              </a:xfrm>
              <a:custGeom>
                <a:avLst/>
                <a:gdLst>
                  <a:gd name="T0" fmla="*/ 13 w 217"/>
                  <a:gd name="T1" fmla="*/ 0 h 345"/>
                  <a:gd name="T2" fmla="*/ 0 w 217"/>
                  <a:gd name="T3" fmla="*/ 173 h 345"/>
                  <a:gd name="T4" fmla="*/ 42 w 217"/>
                  <a:gd name="T5" fmla="*/ 155 h 345"/>
                  <a:gd name="T6" fmla="*/ 78 w 217"/>
                  <a:gd name="T7" fmla="*/ 133 h 345"/>
                  <a:gd name="T8" fmla="*/ 109 w 217"/>
                  <a:gd name="T9" fmla="*/ 102 h 345"/>
                  <a:gd name="T10" fmla="*/ 83 w 217"/>
                  <a:gd name="T11" fmla="*/ 13 h 345"/>
                  <a:gd name="T12" fmla="*/ 13 w 217"/>
                  <a:gd name="T13" fmla="*/ 0 h 345"/>
                  <a:gd name="T14" fmla="*/ 13 w 217"/>
                  <a:gd name="T15" fmla="*/ 0 h 3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7" h="345">
                    <a:moveTo>
                      <a:pt x="26" y="0"/>
                    </a:moveTo>
                    <a:lnTo>
                      <a:pt x="0" y="345"/>
                    </a:lnTo>
                    <a:lnTo>
                      <a:pt x="84" y="310"/>
                    </a:lnTo>
                    <a:lnTo>
                      <a:pt x="156" y="265"/>
                    </a:lnTo>
                    <a:lnTo>
                      <a:pt x="217" y="204"/>
                    </a:lnTo>
                    <a:lnTo>
                      <a:pt x="166" y="2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Freeform 43">
                <a:extLst>
                  <a:ext uri="{FF2B5EF4-FFF2-40B4-BE49-F238E27FC236}">
                    <a16:creationId xmlns:a16="http://schemas.microsoft.com/office/drawing/2014/main" id="{716CD491-570E-7B7B-6AEF-0BCE42F1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" y="929"/>
                <a:ext cx="1686" cy="554"/>
              </a:xfrm>
              <a:custGeom>
                <a:avLst/>
                <a:gdLst>
                  <a:gd name="T0" fmla="*/ 1072 w 3371"/>
                  <a:gd name="T1" fmla="*/ 20 h 1109"/>
                  <a:gd name="T2" fmla="*/ 1166 w 3371"/>
                  <a:gd name="T3" fmla="*/ 0 h 1109"/>
                  <a:gd name="T4" fmla="*/ 1287 w 3371"/>
                  <a:gd name="T5" fmla="*/ 8 h 1109"/>
                  <a:gd name="T6" fmla="*/ 1387 w 3371"/>
                  <a:gd name="T7" fmla="*/ 39 h 1109"/>
                  <a:gd name="T8" fmla="*/ 1500 w 3371"/>
                  <a:gd name="T9" fmla="*/ 99 h 1109"/>
                  <a:gd name="T10" fmla="*/ 1621 w 3371"/>
                  <a:gd name="T11" fmla="*/ 196 h 1109"/>
                  <a:gd name="T12" fmla="*/ 1638 w 3371"/>
                  <a:gd name="T13" fmla="*/ 248 h 1109"/>
                  <a:gd name="T14" fmla="*/ 1432 w 3371"/>
                  <a:gd name="T15" fmla="*/ 212 h 1109"/>
                  <a:gd name="T16" fmla="*/ 1243 w 3371"/>
                  <a:gd name="T17" fmla="*/ 202 h 1109"/>
                  <a:gd name="T18" fmla="*/ 1192 w 3371"/>
                  <a:gd name="T19" fmla="*/ 243 h 1109"/>
                  <a:gd name="T20" fmla="*/ 1242 w 3371"/>
                  <a:gd name="T21" fmla="*/ 290 h 1109"/>
                  <a:gd name="T22" fmla="*/ 1072 w 3371"/>
                  <a:gd name="T23" fmla="*/ 234 h 1109"/>
                  <a:gd name="T24" fmla="*/ 976 w 3371"/>
                  <a:gd name="T25" fmla="*/ 216 h 1109"/>
                  <a:gd name="T26" fmla="*/ 798 w 3371"/>
                  <a:gd name="T27" fmla="*/ 241 h 1109"/>
                  <a:gd name="T28" fmla="*/ 687 w 3371"/>
                  <a:gd name="T29" fmla="*/ 285 h 1109"/>
                  <a:gd name="T30" fmla="*/ 599 w 3371"/>
                  <a:gd name="T31" fmla="*/ 336 h 1109"/>
                  <a:gd name="T32" fmla="*/ 536 w 3371"/>
                  <a:gd name="T33" fmla="*/ 407 h 1109"/>
                  <a:gd name="T34" fmla="*/ 534 w 3371"/>
                  <a:gd name="T35" fmla="*/ 359 h 1109"/>
                  <a:gd name="T36" fmla="*/ 544 w 3371"/>
                  <a:gd name="T37" fmla="*/ 319 h 1109"/>
                  <a:gd name="T38" fmla="*/ 574 w 3371"/>
                  <a:gd name="T39" fmla="*/ 286 h 1109"/>
                  <a:gd name="T40" fmla="*/ 511 w 3371"/>
                  <a:gd name="T41" fmla="*/ 304 h 1109"/>
                  <a:gd name="T42" fmla="*/ 417 w 3371"/>
                  <a:gd name="T43" fmla="*/ 347 h 1109"/>
                  <a:gd name="T44" fmla="*/ 305 w 3371"/>
                  <a:gd name="T45" fmla="*/ 430 h 1109"/>
                  <a:gd name="T46" fmla="*/ 249 w 3371"/>
                  <a:gd name="T47" fmla="*/ 476 h 1109"/>
                  <a:gd name="T48" fmla="*/ 269 w 3371"/>
                  <a:gd name="T49" fmla="*/ 420 h 1109"/>
                  <a:gd name="T50" fmla="*/ 314 w 3371"/>
                  <a:gd name="T51" fmla="*/ 373 h 1109"/>
                  <a:gd name="T52" fmla="*/ 312 w 3371"/>
                  <a:gd name="T53" fmla="*/ 359 h 1109"/>
                  <a:gd name="T54" fmla="*/ 219 w 3371"/>
                  <a:gd name="T55" fmla="*/ 392 h 1109"/>
                  <a:gd name="T56" fmla="*/ 104 w 3371"/>
                  <a:gd name="T57" fmla="*/ 455 h 1109"/>
                  <a:gd name="T58" fmla="*/ 0 w 3371"/>
                  <a:gd name="T59" fmla="*/ 554 h 1109"/>
                  <a:gd name="T60" fmla="*/ 69 w 3371"/>
                  <a:gd name="T61" fmla="*/ 455 h 1109"/>
                  <a:gd name="T62" fmla="*/ 214 w 3371"/>
                  <a:gd name="T63" fmla="*/ 314 h 1109"/>
                  <a:gd name="T64" fmla="*/ 389 w 3371"/>
                  <a:gd name="T65" fmla="*/ 193 h 1109"/>
                  <a:gd name="T66" fmla="*/ 543 w 3371"/>
                  <a:gd name="T67" fmla="*/ 113 h 1109"/>
                  <a:gd name="T68" fmla="*/ 1060 w 3371"/>
                  <a:gd name="T69" fmla="*/ 24 h 1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71" h="1109">
                    <a:moveTo>
                      <a:pt x="2120" y="49"/>
                    </a:moveTo>
                    <a:lnTo>
                      <a:pt x="2144" y="40"/>
                    </a:lnTo>
                    <a:lnTo>
                      <a:pt x="2218" y="18"/>
                    </a:lnTo>
                    <a:lnTo>
                      <a:pt x="2332" y="0"/>
                    </a:lnTo>
                    <a:lnTo>
                      <a:pt x="2486" y="4"/>
                    </a:lnTo>
                    <a:lnTo>
                      <a:pt x="2574" y="17"/>
                    </a:lnTo>
                    <a:lnTo>
                      <a:pt x="2671" y="41"/>
                    </a:lnTo>
                    <a:lnTo>
                      <a:pt x="2773" y="79"/>
                    </a:lnTo>
                    <a:lnTo>
                      <a:pt x="2884" y="129"/>
                    </a:lnTo>
                    <a:lnTo>
                      <a:pt x="2999" y="199"/>
                    </a:lnTo>
                    <a:lnTo>
                      <a:pt x="3118" y="284"/>
                    </a:lnTo>
                    <a:lnTo>
                      <a:pt x="3242" y="392"/>
                    </a:lnTo>
                    <a:lnTo>
                      <a:pt x="3371" y="521"/>
                    </a:lnTo>
                    <a:lnTo>
                      <a:pt x="3275" y="496"/>
                    </a:lnTo>
                    <a:lnTo>
                      <a:pt x="3029" y="446"/>
                    </a:lnTo>
                    <a:lnTo>
                      <a:pt x="2863" y="424"/>
                    </a:lnTo>
                    <a:lnTo>
                      <a:pt x="2681" y="408"/>
                    </a:lnTo>
                    <a:lnTo>
                      <a:pt x="2486" y="405"/>
                    </a:lnTo>
                    <a:lnTo>
                      <a:pt x="2286" y="419"/>
                    </a:lnTo>
                    <a:lnTo>
                      <a:pt x="2384" y="487"/>
                    </a:lnTo>
                    <a:lnTo>
                      <a:pt x="2457" y="550"/>
                    </a:lnTo>
                    <a:lnTo>
                      <a:pt x="2484" y="581"/>
                    </a:lnTo>
                    <a:lnTo>
                      <a:pt x="2503" y="611"/>
                    </a:lnTo>
                    <a:lnTo>
                      <a:pt x="2144" y="469"/>
                    </a:lnTo>
                    <a:lnTo>
                      <a:pt x="1876" y="586"/>
                    </a:lnTo>
                    <a:lnTo>
                      <a:pt x="1952" y="432"/>
                    </a:lnTo>
                    <a:lnTo>
                      <a:pt x="1596" y="598"/>
                    </a:lnTo>
                    <a:lnTo>
                      <a:pt x="1596" y="483"/>
                    </a:lnTo>
                    <a:lnTo>
                      <a:pt x="1528" y="505"/>
                    </a:lnTo>
                    <a:lnTo>
                      <a:pt x="1374" y="570"/>
                    </a:lnTo>
                    <a:lnTo>
                      <a:pt x="1284" y="616"/>
                    </a:lnTo>
                    <a:lnTo>
                      <a:pt x="1198" y="673"/>
                    </a:lnTo>
                    <a:lnTo>
                      <a:pt x="1125" y="739"/>
                    </a:lnTo>
                    <a:lnTo>
                      <a:pt x="1072" y="815"/>
                    </a:lnTo>
                    <a:lnTo>
                      <a:pt x="1068" y="787"/>
                    </a:lnTo>
                    <a:lnTo>
                      <a:pt x="1068" y="718"/>
                    </a:lnTo>
                    <a:lnTo>
                      <a:pt x="1074" y="678"/>
                    </a:lnTo>
                    <a:lnTo>
                      <a:pt x="1088" y="639"/>
                    </a:lnTo>
                    <a:lnTo>
                      <a:pt x="1112" y="602"/>
                    </a:lnTo>
                    <a:lnTo>
                      <a:pt x="1148" y="572"/>
                    </a:lnTo>
                    <a:lnTo>
                      <a:pt x="1088" y="586"/>
                    </a:lnTo>
                    <a:lnTo>
                      <a:pt x="1021" y="608"/>
                    </a:lnTo>
                    <a:lnTo>
                      <a:pt x="934" y="642"/>
                    </a:lnTo>
                    <a:lnTo>
                      <a:pt x="833" y="695"/>
                    </a:lnTo>
                    <a:lnTo>
                      <a:pt x="724" y="767"/>
                    </a:lnTo>
                    <a:lnTo>
                      <a:pt x="610" y="861"/>
                    </a:lnTo>
                    <a:lnTo>
                      <a:pt x="497" y="981"/>
                    </a:lnTo>
                    <a:lnTo>
                      <a:pt x="497" y="953"/>
                    </a:lnTo>
                    <a:lnTo>
                      <a:pt x="514" y="884"/>
                    </a:lnTo>
                    <a:lnTo>
                      <a:pt x="538" y="840"/>
                    </a:lnTo>
                    <a:lnTo>
                      <a:pt x="573" y="793"/>
                    </a:lnTo>
                    <a:lnTo>
                      <a:pt x="628" y="746"/>
                    </a:lnTo>
                    <a:lnTo>
                      <a:pt x="701" y="701"/>
                    </a:lnTo>
                    <a:lnTo>
                      <a:pt x="624" y="719"/>
                    </a:lnTo>
                    <a:lnTo>
                      <a:pt x="541" y="746"/>
                    </a:lnTo>
                    <a:lnTo>
                      <a:pt x="438" y="785"/>
                    </a:lnTo>
                    <a:lnTo>
                      <a:pt x="323" y="840"/>
                    </a:lnTo>
                    <a:lnTo>
                      <a:pt x="207" y="911"/>
                    </a:lnTo>
                    <a:lnTo>
                      <a:pt x="97" y="999"/>
                    </a:lnTo>
                    <a:lnTo>
                      <a:pt x="0" y="1109"/>
                    </a:lnTo>
                    <a:lnTo>
                      <a:pt x="57" y="1015"/>
                    </a:lnTo>
                    <a:lnTo>
                      <a:pt x="138" y="911"/>
                    </a:lnTo>
                    <a:lnTo>
                      <a:pt x="258" y="779"/>
                    </a:lnTo>
                    <a:lnTo>
                      <a:pt x="427" y="628"/>
                    </a:lnTo>
                    <a:lnTo>
                      <a:pt x="646" y="468"/>
                    </a:lnTo>
                    <a:lnTo>
                      <a:pt x="777" y="386"/>
                    </a:lnTo>
                    <a:lnTo>
                      <a:pt x="925" y="307"/>
                    </a:lnTo>
                    <a:lnTo>
                      <a:pt x="1086" y="227"/>
                    </a:lnTo>
                    <a:lnTo>
                      <a:pt x="1263" y="150"/>
                    </a:lnTo>
                    <a:lnTo>
                      <a:pt x="212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Freeform 44">
                <a:extLst>
                  <a:ext uri="{FF2B5EF4-FFF2-40B4-BE49-F238E27FC236}">
                    <a16:creationId xmlns:a16="http://schemas.microsoft.com/office/drawing/2014/main" id="{FC7A992B-BE64-4D5C-6437-3C14E5899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" y="603"/>
                <a:ext cx="491" cy="478"/>
              </a:xfrm>
              <a:custGeom>
                <a:avLst/>
                <a:gdLst>
                  <a:gd name="T0" fmla="*/ 173 w 983"/>
                  <a:gd name="T1" fmla="*/ 18 h 958"/>
                  <a:gd name="T2" fmla="*/ 200 w 983"/>
                  <a:gd name="T3" fmla="*/ 10 h 958"/>
                  <a:gd name="T4" fmla="*/ 230 w 983"/>
                  <a:gd name="T5" fmla="*/ 3 h 958"/>
                  <a:gd name="T6" fmla="*/ 268 w 983"/>
                  <a:gd name="T7" fmla="*/ 0 h 958"/>
                  <a:gd name="T8" fmla="*/ 309 w 983"/>
                  <a:gd name="T9" fmla="*/ 4 h 958"/>
                  <a:gd name="T10" fmla="*/ 349 w 983"/>
                  <a:gd name="T11" fmla="*/ 18 h 958"/>
                  <a:gd name="T12" fmla="*/ 370 w 983"/>
                  <a:gd name="T13" fmla="*/ 32 h 958"/>
                  <a:gd name="T14" fmla="*/ 388 w 983"/>
                  <a:gd name="T15" fmla="*/ 48 h 958"/>
                  <a:gd name="T16" fmla="*/ 405 w 983"/>
                  <a:gd name="T17" fmla="*/ 70 h 958"/>
                  <a:gd name="T18" fmla="*/ 421 w 983"/>
                  <a:gd name="T19" fmla="*/ 95 h 958"/>
                  <a:gd name="T20" fmla="*/ 468 w 983"/>
                  <a:gd name="T21" fmla="*/ 193 h 958"/>
                  <a:gd name="T22" fmla="*/ 482 w 983"/>
                  <a:gd name="T23" fmla="*/ 232 h 958"/>
                  <a:gd name="T24" fmla="*/ 491 w 983"/>
                  <a:gd name="T25" fmla="*/ 264 h 958"/>
                  <a:gd name="T26" fmla="*/ 491 w 983"/>
                  <a:gd name="T27" fmla="*/ 294 h 958"/>
                  <a:gd name="T28" fmla="*/ 482 w 983"/>
                  <a:gd name="T29" fmla="*/ 321 h 958"/>
                  <a:gd name="T30" fmla="*/ 466 w 983"/>
                  <a:gd name="T31" fmla="*/ 348 h 958"/>
                  <a:gd name="T32" fmla="*/ 440 w 983"/>
                  <a:gd name="T33" fmla="*/ 376 h 958"/>
                  <a:gd name="T34" fmla="*/ 393 w 983"/>
                  <a:gd name="T35" fmla="*/ 407 h 958"/>
                  <a:gd name="T36" fmla="*/ 320 w 983"/>
                  <a:gd name="T37" fmla="*/ 438 h 958"/>
                  <a:gd name="T38" fmla="*/ 235 w 983"/>
                  <a:gd name="T39" fmla="*/ 463 h 958"/>
                  <a:gd name="T40" fmla="*/ 149 w 983"/>
                  <a:gd name="T41" fmla="*/ 477 h 958"/>
                  <a:gd name="T42" fmla="*/ 109 w 983"/>
                  <a:gd name="T43" fmla="*/ 478 h 958"/>
                  <a:gd name="T44" fmla="*/ 74 w 983"/>
                  <a:gd name="T45" fmla="*/ 475 h 958"/>
                  <a:gd name="T46" fmla="*/ 43 w 983"/>
                  <a:gd name="T47" fmla="*/ 465 h 958"/>
                  <a:gd name="T48" fmla="*/ 19 w 983"/>
                  <a:gd name="T49" fmla="*/ 449 h 958"/>
                  <a:gd name="T50" fmla="*/ 5 w 983"/>
                  <a:gd name="T51" fmla="*/ 426 h 958"/>
                  <a:gd name="T52" fmla="*/ 0 w 983"/>
                  <a:gd name="T53" fmla="*/ 395 h 958"/>
                  <a:gd name="T54" fmla="*/ 6 w 983"/>
                  <a:gd name="T55" fmla="*/ 355 h 958"/>
                  <a:gd name="T56" fmla="*/ 25 w 983"/>
                  <a:gd name="T57" fmla="*/ 305 h 958"/>
                  <a:gd name="T58" fmla="*/ 173 w 983"/>
                  <a:gd name="T59" fmla="*/ 18 h 958"/>
                  <a:gd name="T60" fmla="*/ 173 w 983"/>
                  <a:gd name="T61" fmla="*/ 18 h 9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83" h="958">
                    <a:moveTo>
                      <a:pt x="346" y="37"/>
                    </a:moveTo>
                    <a:lnTo>
                      <a:pt x="401" y="20"/>
                    </a:lnTo>
                    <a:lnTo>
                      <a:pt x="461" y="6"/>
                    </a:lnTo>
                    <a:lnTo>
                      <a:pt x="536" y="0"/>
                    </a:lnTo>
                    <a:lnTo>
                      <a:pt x="618" y="8"/>
                    </a:lnTo>
                    <a:lnTo>
                      <a:pt x="699" y="37"/>
                    </a:lnTo>
                    <a:lnTo>
                      <a:pt x="740" y="64"/>
                    </a:lnTo>
                    <a:lnTo>
                      <a:pt x="777" y="97"/>
                    </a:lnTo>
                    <a:lnTo>
                      <a:pt x="811" y="140"/>
                    </a:lnTo>
                    <a:lnTo>
                      <a:pt x="843" y="190"/>
                    </a:lnTo>
                    <a:lnTo>
                      <a:pt x="937" y="387"/>
                    </a:lnTo>
                    <a:lnTo>
                      <a:pt x="965" y="464"/>
                    </a:lnTo>
                    <a:lnTo>
                      <a:pt x="982" y="529"/>
                    </a:lnTo>
                    <a:lnTo>
                      <a:pt x="983" y="589"/>
                    </a:lnTo>
                    <a:lnTo>
                      <a:pt x="965" y="644"/>
                    </a:lnTo>
                    <a:lnTo>
                      <a:pt x="933" y="698"/>
                    </a:lnTo>
                    <a:lnTo>
                      <a:pt x="881" y="753"/>
                    </a:lnTo>
                    <a:lnTo>
                      <a:pt x="786" y="815"/>
                    </a:lnTo>
                    <a:lnTo>
                      <a:pt x="641" y="877"/>
                    </a:lnTo>
                    <a:lnTo>
                      <a:pt x="471" y="928"/>
                    </a:lnTo>
                    <a:lnTo>
                      <a:pt x="299" y="956"/>
                    </a:lnTo>
                    <a:lnTo>
                      <a:pt x="218" y="958"/>
                    </a:lnTo>
                    <a:lnTo>
                      <a:pt x="148" y="951"/>
                    </a:lnTo>
                    <a:lnTo>
                      <a:pt x="87" y="932"/>
                    </a:lnTo>
                    <a:lnTo>
                      <a:pt x="39" y="899"/>
                    </a:lnTo>
                    <a:lnTo>
                      <a:pt x="10" y="853"/>
                    </a:lnTo>
                    <a:lnTo>
                      <a:pt x="0" y="791"/>
                    </a:lnTo>
                    <a:lnTo>
                      <a:pt x="12" y="711"/>
                    </a:lnTo>
                    <a:lnTo>
                      <a:pt x="51" y="612"/>
                    </a:lnTo>
                    <a:lnTo>
                      <a:pt x="346" y="3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Freeform 45">
                <a:extLst>
                  <a:ext uri="{FF2B5EF4-FFF2-40B4-BE49-F238E27FC236}">
                    <a16:creationId xmlns:a16="http://schemas.microsoft.com/office/drawing/2014/main" id="{698FFA9D-0BA2-0880-412D-D7622EEB4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" y="603"/>
                <a:ext cx="491" cy="478"/>
              </a:xfrm>
              <a:custGeom>
                <a:avLst/>
                <a:gdLst>
                  <a:gd name="T0" fmla="*/ 173 w 983"/>
                  <a:gd name="T1" fmla="*/ 18 h 958"/>
                  <a:gd name="T2" fmla="*/ 200 w 983"/>
                  <a:gd name="T3" fmla="*/ 10 h 958"/>
                  <a:gd name="T4" fmla="*/ 230 w 983"/>
                  <a:gd name="T5" fmla="*/ 3 h 958"/>
                  <a:gd name="T6" fmla="*/ 268 w 983"/>
                  <a:gd name="T7" fmla="*/ 0 h 958"/>
                  <a:gd name="T8" fmla="*/ 309 w 983"/>
                  <a:gd name="T9" fmla="*/ 4 h 958"/>
                  <a:gd name="T10" fmla="*/ 349 w 983"/>
                  <a:gd name="T11" fmla="*/ 18 h 958"/>
                  <a:gd name="T12" fmla="*/ 370 w 983"/>
                  <a:gd name="T13" fmla="*/ 32 h 958"/>
                  <a:gd name="T14" fmla="*/ 388 w 983"/>
                  <a:gd name="T15" fmla="*/ 48 h 958"/>
                  <a:gd name="T16" fmla="*/ 405 w 983"/>
                  <a:gd name="T17" fmla="*/ 70 h 958"/>
                  <a:gd name="T18" fmla="*/ 421 w 983"/>
                  <a:gd name="T19" fmla="*/ 95 h 958"/>
                  <a:gd name="T20" fmla="*/ 468 w 983"/>
                  <a:gd name="T21" fmla="*/ 193 h 958"/>
                  <a:gd name="T22" fmla="*/ 482 w 983"/>
                  <a:gd name="T23" fmla="*/ 232 h 958"/>
                  <a:gd name="T24" fmla="*/ 491 w 983"/>
                  <a:gd name="T25" fmla="*/ 264 h 958"/>
                  <a:gd name="T26" fmla="*/ 491 w 983"/>
                  <a:gd name="T27" fmla="*/ 294 h 958"/>
                  <a:gd name="T28" fmla="*/ 482 w 983"/>
                  <a:gd name="T29" fmla="*/ 321 h 958"/>
                  <a:gd name="T30" fmla="*/ 466 w 983"/>
                  <a:gd name="T31" fmla="*/ 348 h 958"/>
                  <a:gd name="T32" fmla="*/ 440 w 983"/>
                  <a:gd name="T33" fmla="*/ 376 h 958"/>
                  <a:gd name="T34" fmla="*/ 393 w 983"/>
                  <a:gd name="T35" fmla="*/ 407 h 958"/>
                  <a:gd name="T36" fmla="*/ 320 w 983"/>
                  <a:gd name="T37" fmla="*/ 438 h 958"/>
                  <a:gd name="T38" fmla="*/ 235 w 983"/>
                  <a:gd name="T39" fmla="*/ 463 h 958"/>
                  <a:gd name="T40" fmla="*/ 149 w 983"/>
                  <a:gd name="T41" fmla="*/ 477 h 958"/>
                  <a:gd name="T42" fmla="*/ 109 w 983"/>
                  <a:gd name="T43" fmla="*/ 478 h 958"/>
                  <a:gd name="T44" fmla="*/ 74 w 983"/>
                  <a:gd name="T45" fmla="*/ 475 h 958"/>
                  <a:gd name="T46" fmla="*/ 43 w 983"/>
                  <a:gd name="T47" fmla="*/ 465 h 958"/>
                  <a:gd name="T48" fmla="*/ 19 w 983"/>
                  <a:gd name="T49" fmla="*/ 449 h 958"/>
                  <a:gd name="T50" fmla="*/ 5 w 983"/>
                  <a:gd name="T51" fmla="*/ 426 h 958"/>
                  <a:gd name="T52" fmla="*/ 0 w 983"/>
                  <a:gd name="T53" fmla="*/ 395 h 958"/>
                  <a:gd name="T54" fmla="*/ 6 w 983"/>
                  <a:gd name="T55" fmla="*/ 355 h 958"/>
                  <a:gd name="T56" fmla="*/ 25 w 983"/>
                  <a:gd name="T57" fmla="*/ 305 h 9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3" h="958">
                    <a:moveTo>
                      <a:pt x="346" y="37"/>
                    </a:moveTo>
                    <a:lnTo>
                      <a:pt x="401" y="20"/>
                    </a:lnTo>
                    <a:lnTo>
                      <a:pt x="461" y="6"/>
                    </a:lnTo>
                    <a:lnTo>
                      <a:pt x="536" y="0"/>
                    </a:lnTo>
                    <a:lnTo>
                      <a:pt x="618" y="8"/>
                    </a:lnTo>
                    <a:lnTo>
                      <a:pt x="699" y="37"/>
                    </a:lnTo>
                    <a:lnTo>
                      <a:pt x="740" y="64"/>
                    </a:lnTo>
                    <a:lnTo>
                      <a:pt x="777" y="97"/>
                    </a:lnTo>
                    <a:lnTo>
                      <a:pt x="811" y="140"/>
                    </a:lnTo>
                    <a:lnTo>
                      <a:pt x="843" y="190"/>
                    </a:lnTo>
                    <a:lnTo>
                      <a:pt x="937" y="387"/>
                    </a:lnTo>
                    <a:lnTo>
                      <a:pt x="965" y="464"/>
                    </a:lnTo>
                    <a:lnTo>
                      <a:pt x="982" y="529"/>
                    </a:lnTo>
                    <a:lnTo>
                      <a:pt x="983" y="589"/>
                    </a:lnTo>
                    <a:lnTo>
                      <a:pt x="965" y="644"/>
                    </a:lnTo>
                    <a:lnTo>
                      <a:pt x="933" y="698"/>
                    </a:lnTo>
                    <a:lnTo>
                      <a:pt x="881" y="753"/>
                    </a:lnTo>
                    <a:lnTo>
                      <a:pt x="786" y="815"/>
                    </a:lnTo>
                    <a:lnTo>
                      <a:pt x="641" y="877"/>
                    </a:lnTo>
                    <a:lnTo>
                      <a:pt x="471" y="928"/>
                    </a:lnTo>
                    <a:lnTo>
                      <a:pt x="299" y="956"/>
                    </a:lnTo>
                    <a:lnTo>
                      <a:pt x="218" y="958"/>
                    </a:lnTo>
                    <a:lnTo>
                      <a:pt x="148" y="951"/>
                    </a:lnTo>
                    <a:lnTo>
                      <a:pt x="87" y="932"/>
                    </a:lnTo>
                    <a:lnTo>
                      <a:pt x="39" y="899"/>
                    </a:lnTo>
                    <a:lnTo>
                      <a:pt x="10" y="853"/>
                    </a:lnTo>
                    <a:lnTo>
                      <a:pt x="0" y="791"/>
                    </a:lnTo>
                    <a:lnTo>
                      <a:pt x="12" y="711"/>
                    </a:lnTo>
                    <a:lnTo>
                      <a:pt x="51" y="6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Freeform 46">
                <a:extLst>
                  <a:ext uri="{FF2B5EF4-FFF2-40B4-BE49-F238E27FC236}">
                    <a16:creationId xmlns:a16="http://schemas.microsoft.com/office/drawing/2014/main" id="{CEEF7CBE-DD1F-4E2E-E285-5080AE946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" y="2205"/>
                <a:ext cx="319" cy="454"/>
              </a:xfrm>
              <a:custGeom>
                <a:avLst/>
                <a:gdLst>
                  <a:gd name="T0" fmla="*/ 64 w 638"/>
                  <a:gd name="T1" fmla="*/ 0 h 909"/>
                  <a:gd name="T2" fmla="*/ 82 w 638"/>
                  <a:gd name="T3" fmla="*/ 29 h 909"/>
                  <a:gd name="T4" fmla="*/ 104 w 638"/>
                  <a:gd name="T5" fmla="*/ 59 h 909"/>
                  <a:gd name="T6" fmla="*/ 133 w 638"/>
                  <a:gd name="T7" fmla="*/ 92 h 909"/>
                  <a:gd name="T8" fmla="*/ 168 w 638"/>
                  <a:gd name="T9" fmla="*/ 123 h 909"/>
                  <a:gd name="T10" fmla="*/ 209 w 638"/>
                  <a:gd name="T11" fmla="*/ 148 h 909"/>
                  <a:gd name="T12" fmla="*/ 232 w 638"/>
                  <a:gd name="T13" fmla="*/ 157 h 909"/>
                  <a:gd name="T14" fmla="*/ 256 w 638"/>
                  <a:gd name="T15" fmla="*/ 162 h 909"/>
                  <a:gd name="T16" fmla="*/ 281 w 638"/>
                  <a:gd name="T17" fmla="*/ 164 h 909"/>
                  <a:gd name="T18" fmla="*/ 306 w 638"/>
                  <a:gd name="T19" fmla="*/ 160 h 909"/>
                  <a:gd name="T20" fmla="*/ 319 w 638"/>
                  <a:gd name="T21" fmla="*/ 454 h 909"/>
                  <a:gd name="T22" fmla="*/ 0 w 638"/>
                  <a:gd name="T23" fmla="*/ 173 h 909"/>
                  <a:gd name="T24" fmla="*/ 15 w 638"/>
                  <a:gd name="T25" fmla="*/ 138 h 909"/>
                  <a:gd name="T26" fmla="*/ 30 w 638"/>
                  <a:gd name="T27" fmla="*/ 116 h 909"/>
                  <a:gd name="T28" fmla="*/ 37 w 638"/>
                  <a:gd name="T29" fmla="*/ 110 h 909"/>
                  <a:gd name="T30" fmla="*/ 44 w 638"/>
                  <a:gd name="T31" fmla="*/ 109 h 909"/>
                  <a:gd name="T32" fmla="*/ 80 w 638"/>
                  <a:gd name="T33" fmla="*/ 130 h 909"/>
                  <a:gd name="T34" fmla="*/ 102 w 638"/>
                  <a:gd name="T35" fmla="*/ 147 h 909"/>
                  <a:gd name="T36" fmla="*/ 90 w 638"/>
                  <a:gd name="T37" fmla="*/ 147 h 909"/>
                  <a:gd name="T38" fmla="*/ 78 w 638"/>
                  <a:gd name="T39" fmla="*/ 145 h 909"/>
                  <a:gd name="T40" fmla="*/ 66 w 638"/>
                  <a:gd name="T41" fmla="*/ 136 h 909"/>
                  <a:gd name="T42" fmla="*/ 56 w 638"/>
                  <a:gd name="T43" fmla="*/ 120 h 909"/>
                  <a:gd name="T44" fmla="*/ 51 w 638"/>
                  <a:gd name="T45" fmla="*/ 93 h 909"/>
                  <a:gd name="T46" fmla="*/ 53 w 638"/>
                  <a:gd name="T47" fmla="*/ 54 h 909"/>
                  <a:gd name="T48" fmla="*/ 64 w 638"/>
                  <a:gd name="T49" fmla="*/ 0 h 909"/>
                  <a:gd name="T50" fmla="*/ 64 w 638"/>
                  <a:gd name="T51" fmla="*/ 0 h 9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38" h="909">
                    <a:moveTo>
                      <a:pt x="127" y="0"/>
                    </a:moveTo>
                    <a:lnTo>
                      <a:pt x="164" y="59"/>
                    </a:lnTo>
                    <a:lnTo>
                      <a:pt x="207" y="118"/>
                    </a:lnTo>
                    <a:lnTo>
                      <a:pt x="265" y="185"/>
                    </a:lnTo>
                    <a:lnTo>
                      <a:pt x="335" y="247"/>
                    </a:lnTo>
                    <a:lnTo>
                      <a:pt x="418" y="296"/>
                    </a:lnTo>
                    <a:lnTo>
                      <a:pt x="464" y="315"/>
                    </a:lnTo>
                    <a:lnTo>
                      <a:pt x="511" y="324"/>
                    </a:lnTo>
                    <a:lnTo>
                      <a:pt x="561" y="328"/>
                    </a:lnTo>
                    <a:lnTo>
                      <a:pt x="612" y="321"/>
                    </a:lnTo>
                    <a:lnTo>
                      <a:pt x="638" y="909"/>
                    </a:lnTo>
                    <a:lnTo>
                      <a:pt x="0" y="346"/>
                    </a:lnTo>
                    <a:lnTo>
                      <a:pt x="30" y="277"/>
                    </a:lnTo>
                    <a:lnTo>
                      <a:pt x="59" y="233"/>
                    </a:lnTo>
                    <a:lnTo>
                      <a:pt x="74" y="220"/>
                    </a:lnTo>
                    <a:lnTo>
                      <a:pt x="87" y="219"/>
                    </a:lnTo>
                    <a:lnTo>
                      <a:pt x="160" y="261"/>
                    </a:lnTo>
                    <a:lnTo>
                      <a:pt x="203" y="295"/>
                    </a:lnTo>
                    <a:lnTo>
                      <a:pt x="180" y="295"/>
                    </a:lnTo>
                    <a:lnTo>
                      <a:pt x="155" y="290"/>
                    </a:lnTo>
                    <a:lnTo>
                      <a:pt x="132" y="272"/>
                    </a:lnTo>
                    <a:lnTo>
                      <a:pt x="112" y="240"/>
                    </a:lnTo>
                    <a:lnTo>
                      <a:pt x="101" y="186"/>
                    </a:lnTo>
                    <a:lnTo>
                      <a:pt x="105" y="10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Freeform 47">
                <a:extLst>
                  <a:ext uri="{FF2B5EF4-FFF2-40B4-BE49-F238E27FC236}">
                    <a16:creationId xmlns:a16="http://schemas.microsoft.com/office/drawing/2014/main" id="{0A15E298-4116-F71F-1657-0A8BC2262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2448"/>
                <a:ext cx="128" cy="232"/>
              </a:xfrm>
              <a:custGeom>
                <a:avLst/>
                <a:gdLst>
                  <a:gd name="T0" fmla="*/ 0 w 255"/>
                  <a:gd name="T1" fmla="*/ 0 h 463"/>
                  <a:gd name="T2" fmla="*/ 12 w 255"/>
                  <a:gd name="T3" fmla="*/ 198 h 463"/>
                  <a:gd name="T4" fmla="*/ 36 w 255"/>
                  <a:gd name="T5" fmla="*/ 218 h 463"/>
                  <a:gd name="T6" fmla="*/ 62 w 255"/>
                  <a:gd name="T7" fmla="*/ 229 h 463"/>
                  <a:gd name="T8" fmla="*/ 76 w 255"/>
                  <a:gd name="T9" fmla="*/ 232 h 463"/>
                  <a:gd name="T10" fmla="*/ 89 w 255"/>
                  <a:gd name="T11" fmla="*/ 229 h 463"/>
                  <a:gd name="T12" fmla="*/ 102 w 255"/>
                  <a:gd name="T13" fmla="*/ 222 h 463"/>
                  <a:gd name="T14" fmla="*/ 112 w 255"/>
                  <a:gd name="T15" fmla="*/ 210 h 463"/>
                  <a:gd name="T16" fmla="*/ 123 w 255"/>
                  <a:gd name="T17" fmla="*/ 180 h 463"/>
                  <a:gd name="T18" fmla="*/ 128 w 255"/>
                  <a:gd name="T19" fmla="*/ 140 h 463"/>
                  <a:gd name="T20" fmla="*/ 0 w 255"/>
                  <a:gd name="T21" fmla="*/ 0 h 463"/>
                  <a:gd name="T22" fmla="*/ 0 w 255"/>
                  <a:gd name="T23" fmla="*/ 0 h 4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5" h="463">
                    <a:moveTo>
                      <a:pt x="0" y="0"/>
                    </a:moveTo>
                    <a:lnTo>
                      <a:pt x="24" y="395"/>
                    </a:lnTo>
                    <a:lnTo>
                      <a:pt x="72" y="436"/>
                    </a:lnTo>
                    <a:lnTo>
                      <a:pt x="123" y="458"/>
                    </a:lnTo>
                    <a:lnTo>
                      <a:pt x="151" y="463"/>
                    </a:lnTo>
                    <a:lnTo>
                      <a:pt x="178" y="458"/>
                    </a:lnTo>
                    <a:lnTo>
                      <a:pt x="204" y="443"/>
                    </a:lnTo>
                    <a:lnTo>
                      <a:pt x="223" y="420"/>
                    </a:lnTo>
                    <a:lnTo>
                      <a:pt x="245" y="359"/>
                    </a:lnTo>
                    <a:lnTo>
                      <a:pt x="255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37" name="Picture 48">
              <a:extLst>
                <a:ext uri="{FF2B5EF4-FFF2-40B4-BE49-F238E27FC236}">
                  <a16:creationId xmlns:a16="http://schemas.microsoft.com/office/drawing/2014/main" id="{860D7329-ED1A-A28D-EB1A-7FFA453CA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" y="888"/>
              <a:ext cx="2096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9" name="Text Box 49">
              <a:extLst>
                <a:ext uri="{FF2B5EF4-FFF2-40B4-BE49-F238E27FC236}">
                  <a16:creationId xmlns:a16="http://schemas.microsoft.com/office/drawing/2014/main" id="{5364AC28-83E8-1BD7-8817-2B4FB9435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" y="2148"/>
              <a:ext cx="2040" cy="23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Between father &amp; son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F20ADADE-1E5B-EAF3-106F-3180C090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2014538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5672257-E4CC-A636-E57A-DEC6777E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2071688"/>
            <a:ext cx="6367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9255C379-DB6A-B794-0E27-0DAF887E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084263"/>
            <a:ext cx="83724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The effect of the growing gap between father and son…</a:t>
            </a:r>
          </a:p>
          <a:p>
            <a:pPr eaLnBrk="1" hangingPunct="1"/>
            <a:endParaRPr lang="en-US" altLang="en-US" sz="36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And the shortage of older relatives to intervene in family conflicts…</a:t>
            </a:r>
          </a:p>
          <a:p>
            <a:pPr eaLnBrk="1" hangingPunct="1"/>
            <a:endParaRPr lang="en-US" altLang="en-US" sz="36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Is sometimes </a:t>
            </a:r>
            <a:r>
              <a:rPr lang="en-US" altLang="en-US" sz="3600" b="1">
                <a:solidFill>
                  <a:schemeClr val="bg1"/>
                </a:solidFill>
              </a:rPr>
              <a:t>SUICIDE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F0F0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4E17495-713E-F8C7-9114-089784F6B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2663"/>
            <a:ext cx="7772400" cy="1317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</a:rPr>
              <a:t>Another Effect:</a:t>
            </a:r>
            <a:br>
              <a:rPr lang="en-US" altLang="en-US" sz="4000" b="1">
                <a:solidFill>
                  <a:schemeClr val="tx1"/>
                </a:solidFill>
              </a:rPr>
            </a:br>
            <a:r>
              <a:rPr lang="en-US" altLang="en-US" sz="4000" b="1">
                <a:solidFill>
                  <a:schemeClr val="tx1"/>
                </a:solidFill>
              </a:rPr>
              <a:t>MORE WIFE BEATING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3F67C69B-B12B-B6BB-3214-1B8078F56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1F173165-ECC8-6D28-41A5-F17B84ECF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E63E3A2C-80E0-C7D0-D3F9-241C37767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6">
            <a:extLst>
              <a:ext uri="{FF2B5EF4-FFF2-40B4-BE49-F238E27FC236}">
                <a16:creationId xmlns:a16="http://schemas.microsoft.com/office/drawing/2014/main" id="{D25196D1-E373-7E29-3713-4ABB66BBD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id="{2C49B005-DDED-1D86-B0FC-A2FF4FCFD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83805705-F770-4C9E-4EA3-BC8745C64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3528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C04294A5-4572-AF47-9948-896828B4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t="29660" r="71277" b="27391"/>
          <a:stretch>
            <a:fillRect/>
          </a:stretch>
        </p:blipFill>
        <p:spPr bwMode="auto">
          <a:xfrm>
            <a:off x="1049338" y="3659188"/>
            <a:ext cx="760412" cy="8413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>
            <a:extLst>
              <a:ext uri="{FF2B5EF4-FFF2-40B4-BE49-F238E27FC236}">
                <a16:creationId xmlns:a16="http://schemas.microsoft.com/office/drawing/2014/main" id="{8B50CBC4-43B1-869E-579F-72977B48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-1401763"/>
            <a:ext cx="5935663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>
            <a:extLst>
              <a:ext uri="{FF2B5EF4-FFF2-40B4-BE49-F238E27FC236}">
                <a16:creationId xmlns:a16="http://schemas.microsoft.com/office/drawing/2014/main" id="{C16E39AD-5266-8690-44AE-E0070621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7" r="49309"/>
          <a:stretch>
            <a:fillRect/>
          </a:stretch>
        </p:blipFill>
        <p:spPr bwMode="auto">
          <a:xfrm>
            <a:off x="447675" y="2662238"/>
            <a:ext cx="733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>
            <a:extLst>
              <a:ext uri="{FF2B5EF4-FFF2-40B4-BE49-F238E27FC236}">
                <a16:creationId xmlns:a16="http://schemas.microsoft.com/office/drawing/2014/main" id="{9944E98E-76DF-1F4D-A4CC-DFA95A9C4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71713"/>
          <a:stretch>
            <a:fillRect/>
          </a:stretch>
        </p:blipFill>
        <p:spPr bwMode="auto">
          <a:xfrm>
            <a:off x="5891213" y="3125788"/>
            <a:ext cx="815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3" name="Group 13">
            <a:extLst>
              <a:ext uri="{FF2B5EF4-FFF2-40B4-BE49-F238E27FC236}">
                <a16:creationId xmlns:a16="http://schemas.microsoft.com/office/drawing/2014/main" id="{26CE0AC9-453E-1B27-1847-CBE25DAE1610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3192463"/>
            <a:ext cx="749300" cy="1914525"/>
            <a:chOff x="1808" y="2011"/>
            <a:chExt cx="472" cy="1206"/>
          </a:xfrm>
        </p:grpSpPr>
        <p:pic>
          <p:nvPicPr>
            <p:cNvPr id="46102" name="Picture 14">
              <a:extLst>
                <a:ext uri="{FF2B5EF4-FFF2-40B4-BE49-F238E27FC236}">
                  <a16:creationId xmlns:a16="http://schemas.microsoft.com/office/drawing/2014/main" id="{95E9CFDD-B9C0-D9A3-5727-B26363564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60257"/>
            <a:stretch>
              <a:fillRect/>
            </a:stretch>
          </p:blipFill>
          <p:spPr bwMode="auto">
            <a:xfrm>
              <a:off x="1808" y="2011"/>
              <a:ext cx="46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Text Box 15">
              <a:extLst>
                <a:ext uri="{FF2B5EF4-FFF2-40B4-BE49-F238E27FC236}">
                  <a16:creationId xmlns:a16="http://schemas.microsoft.com/office/drawing/2014/main" id="{72912331-869C-1B1E-DD1F-2DBF012AF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" y="2366"/>
              <a:ext cx="45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>
                  <a:solidFill>
                    <a:srgbClr val="FF3300"/>
                  </a:solidFill>
                </a:rPr>
                <a:t>X</a:t>
              </a:r>
            </a:p>
          </p:txBody>
        </p:sp>
      </p:grpSp>
      <p:grpSp>
        <p:nvGrpSpPr>
          <p:cNvPr id="46094" name="Group 16">
            <a:extLst>
              <a:ext uri="{FF2B5EF4-FFF2-40B4-BE49-F238E27FC236}">
                <a16:creationId xmlns:a16="http://schemas.microsoft.com/office/drawing/2014/main" id="{CCC6FCC4-3CF7-0FEF-F736-61838BFFB63A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3198813"/>
            <a:ext cx="747712" cy="1914525"/>
            <a:chOff x="4479" y="2015"/>
            <a:chExt cx="471" cy="1206"/>
          </a:xfrm>
        </p:grpSpPr>
        <p:pic>
          <p:nvPicPr>
            <p:cNvPr id="46100" name="Picture 17">
              <a:extLst>
                <a:ext uri="{FF2B5EF4-FFF2-40B4-BE49-F238E27FC236}">
                  <a16:creationId xmlns:a16="http://schemas.microsoft.com/office/drawing/2014/main" id="{1DC82E7B-C084-6A47-7CB8-AB92673F8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1" r="22769"/>
            <a:stretch>
              <a:fillRect/>
            </a:stretch>
          </p:blipFill>
          <p:spPr bwMode="auto">
            <a:xfrm>
              <a:off x="4479" y="2015"/>
              <a:ext cx="46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1" name="Text Box 18">
              <a:extLst>
                <a:ext uri="{FF2B5EF4-FFF2-40B4-BE49-F238E27FC236}">
                  <a16:creationId xmlns:a16="http://schemas.microsoft.com/office/drawing/2014/main" id="{8AAAC3DE-C19B-21C4-5F78-29B8C43B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" y="2327"/>
              <a:ext cx="45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>
                  <a:solidFill>
                    <a:srgbClr val="FF3300"/>
                  </a:solidFill>
                </a:rPr>
                <a:t>X</a:t>
              </a:r>
            </a:p>
          </p:txBody>
        </p:sp>
      </p:grpSp>
      <p:grpSp>
        <p:nvGrpSpPr>
          <p:cNvPr id="46095" name="Group 19">
            <a:extLst>
              <a:ext uri="{FF2B5EF4-FFF2-40B4-BE49-F238E27FC236}">
                <a16:creationId xmlns:a16="http://schemas.microsoft.com/office/drawing/2014/main" id="{E99479DB-88FA-1AEF-3F60-86CA9850EF92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3370263"/>
            <a:ext cx="957262" cy="1914525"/>
            <a:chOff x="2705" y="2123"/>
            <a:chExt cx="603" cy="1206"/>
          </a:xfrm>
        </p:grpSpPr>
        <p:pic>
          <p:nvPicPr>
            <p:cNvPr id="46098" name="Picture 20">
              <a:extLst>
                <a:ext uri="{FF2B5EF4-FFF2-40B4-BE49-F238E27FC236}">
                  <a16:creationId xmlns:a16="http://schemas.microsoft.com/office/drawing/2014/main" id="{90A8C767-EB9C-3FDC-8EE7-1768A7408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66" r="8907"/>
            <a:stretch>
              <a:fillRect/>
            </a:stretch>
          </p:blipFill>
          <p:spPr bwMode="auto">
            <a:xfrm>
              <a:off x="2705" y="2123"/>
              <a:ext cx="60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Text Box 21">
              <a:extLst>
                <a:ext uri="{FF2B5EF4-FFF2-40B4-BE49-F238E27FC236}">
                  <a16:creationId xmlns:a16="http://schemas.microsoft.com/office/drawing/2014/main" id="{41516D21-2E55-D3A0-396E-690E4F447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" y="2350"/>
              <a:ext cx="45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>
                  <a:solidFill>
                    <a:srgbClr val="FF3300"/>
                  </a:solidFill>
                </a:rPr>
                <a:t>X</a:t>
              </a:r>
            </a:p>
          </p:txBody>
        </p:sp>
      </p:grpSp>
      <p:sp>
        <p:nvSpPr>
          <p:cNvPr id="60438" name="Text Box 22">
            <a:extLst>
              <a:ext uri="{FF2B5EF4-FFF2-40B4-BE49-F238E27FC236}">
                <a16:creationId xmlns:a16="http://schemas.microsoft.com/office/drawing/2014/main" id="{EEB5E7AF-335C-2035-C3A5-CFEFD2E1F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8638"/>
            <a:ext cx="9144000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brothers don’t help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46097" name="Text Box 23">
            <a:extLst>
              <a:ext uri="{FF2B5EF4-FFF2-40B4-BE49-F238E27FC236}">
                <a16:creationId xmlns:a16="http://schemas.microsoft.com/office/drawing/2014/main" id="{7B752C15-75CB-E5F9-DE6D-89E7701D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1440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    </a:t>
            </a:r>
            <a:r>
              <a:rPr lang="en-US" altLang="en-US" sz="3200">
                <a:solidFill>
                  <a:srgbClr val="FFFF00"/>
                </a:solidFill>
              </a:rPr>
              <a:t>They no longer have the same responsibility 	for their married sisters.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48324CF-D02D-89EB-D7F7-14546A3FD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Women’s workload increases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A81B4E1-6663-990D-7810-4CD974627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Less help from her husband, if he works away from home</a:t>
            </a:r>
          </a:p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Less help from her extended family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FB7393A-5DF0-51E1-F82F-943D562FE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</a:rPr>
              <a:t>CHANGING LAND PRACTICES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5758C70-7901-00DB-D875-F88146F3CF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14688" y="6575425"/>
            <a:ext cx="101600" cy="3863975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4AF0B5DD-B086-2CAD-F434-112837C6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58963"/>
            <a:ext cx="17367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oup 3">
            <a:extLst>
              <a:ext uri="{FF2B5EF4-FFF2-40B4-BE49-F238E27FC236}">
                <a16:creationId xmlns:a16="http://schemas.microsoft.com/office/drawing/2014/main" id="{E61B2365-78F4-7873-A66A-AB6A51834387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1619250"/>
            <a:ext cx="8483600" cy="4262438"/>
            <a:chOff x="247" y="586"/>
            <a:chExt cx="5344" cy="1729"/>
          </a:xfrm>
        </p:grpSpPr>
        <p:sp>
          <p:nvSpPr>
            <p:cNvPr id="49158" name="Line 4">
              <a:extLst>
                <a:ext uri="{FF2B5EF4-FFF2-40B4-BE49-F238E27FC236}">
                  <a16:creationId xmlns:a16="http://schemas.microsoft.com/office/drawing/2014/main" id="{B5CD164D-FCC2-BF74-8DEE-1341F77BB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" y="2280"/>
              <a:ext cx="5257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9159" name="Picture 5">
              <a:extLst>
                <a:ext uri="{FF2B5EF4-FFF2-40B4-BE49-F238E27FC236}">
                  <a16:creationId xmlns:a16="http://schemas.microsoft.com/office/drawing/2014/main" id="{ED19F7D9-D0E8-9B79-4948-E34C7E453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586"/>
              <a:ext cx="124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>
              <a:extLst>
                <a:ext uri="{FF2B5EF4-FFF2-40B4-BE49-F238E27FC236}">
                  <a16:creationId xmlns:a16="http://schemas.microsoft.com/office/drawing/2014/main" id="{ECD95EF5-2529-69F8-B36A-F17015E3C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169"/>
              <a:ext cx="1094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>
              <a:extLst>
                <a:ext uri="{FF2B5EF4-FFF2-40B4-BE49-F238E27FC236}">
                  <a16:creationId xmlns:a16="http://schemas.microsoft.com/office/drawing/2014/main" id="{2E372DAE-4783-423E-E1F5-1EE903B63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741"/>
              <a:ext cx="1094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6" name="Text Box 8">
            <a:extLst>
              <a:ext uri="{FF2B5EF4-FFF2-40B4-BE49-F238E27FC236}">
                <a16:creationId xmlns:a16="http://schemas.microsoft.com/office/drawing/2014/main" id="{5B89863B-7329-B5F7-970B-0C5E280A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75"/>
            <a:ext cx="91440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Traditional Society:</a:t>
            </a:r>
            <a:r>
              <a:rPr lang="en-US" altLang="en-US" sz="5000" b="1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people had mystical ties with their land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4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5000" b="1">
              <a:solidFill>
                <a:srgbClr val="FFFF00"/>
              </a:solidFill>
            </a:endParaRPr>
          </a:p>
        </p:txBody>
      </p:sp>
      <p:sp>
        <p:nvSpPr>
          <p:cNvPr id="49157" name="Text Box 9">
            <a:extLst>
              <a:ext uri="{FF2B5EF4-FFF2-40B4-BE49-F238E27FC236}">
                <a16:creationId xmlns:a16="http://schemas.microsoft.com/office/drawing/2014/main" id="{B39141C3-D585-E906-A46B-C116E2ED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236788"/>
            <a:ext cx="48418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</a:rPr>
              <a:t>Symbolized by: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</a:rPr>
              <a:t>burial of umbilical cord at birth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</a:rPr>
              <a:t>And burial of body at death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26520CA-67AE-937E-A294-6E1C7EC9C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574675"/>
            <a:ext cx="8174038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FFFF00"/>
                </a:solidFill>
              </a:rPr>
              <a:t>Today, land </a:t>
            </a:r>
            <a:br>
              <a:rPr lang="en-US" altLang="en-US" b="1">
                <a:solidFill>
                  <a:srgbClr val="FFFF00"/>
                </a:solidFill>
              </a:rPr>
            </a:br>
            <a:r>
              <a:rPr lang="en-US" altLang="en-US" b="1">
                <a:solidFill>
                  <a:srgbClr val="FFFF00"/>
                </a:solidFill>
              </a:rPr>
              <a:t>	is bought &amp; sold for cash</a:t>
            </a:r>
            <a:r>
              <a:rPr lang="en-US" altLang="en-US"/>
              <a:t> </a:t>
            </a:r>
          </a:p>
        </p:txBody>
      </p:sp>
      <p:grpSp>
        <p:nvGrpSpPr>
          <p:cNvPr id="50179" name="Group 3">
            <a:extLst>
              <a:ext uri="{FF2B5EF4-FFF2-40B4-BE49-F238E27FC236}">
                <a16:creationId xmlns:a16="http://schemas.microsoft.com/office/drawing/2014/main" id="{A493950C-9140-9B9A-1409-D0F2D4CFAAB8}"/>
              </a:ext>
            </a:extLst>
          </p:cNvPr>
          <p:cNvGrpSpPr>
            <a:grpSpLocks/>
          </p:cNvGrpSpPr>
          <p:nvPr/>
        </p:nvGrpSpPr>
        <p:grpSpPr bwMode="auto">
          <a:xfrm>
            <a:off x="1739900" y="2533650"/>
            <a:ext cx="4929188" cy="2247900"/>
            <a:chOff x="247" y="586"/>
            <a:chExt cx="5344" cy="1729"/>
          </a:xfrm>
        </p:grpSpPr>
        <p:sp>
          <p:nvSpPr>
            <p:cNvPr id="50181" name="Line 4">
              <a:extLst>
                <a:ext uri="{FF2B5EF4-FFF2-40B4-BE49-F238E27FC236}">
                  <a16:creationId xmlns:a16="http://schemas.microsoft.com/office/drawing/2014/main" id="{16086B1C-734B-A8AF-3405-51EC1944B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" y="2280"/>
              <a:ext cx="5257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182" name="Picture 5">
              <a:extLst>
                <a:ext uri="{FF2B5EF4-FFF2-40B4-BE49-F238E27FC236}">
                  <a16:creationId xmlns:a16="http://schemas.microsoft.com/office/drawing/2014/main" id="{8F635D68-C36F-DE70-912B-8ACF34836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586"/>
              <a:ext cx="124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6">
              <a:extLst>
                <a:ext uri="{FF2B5EF4-FFF2-40B4-BE49-F238E27FC236}">
                  <a16:creationId xmlns:a16="http://schemas.microsoft.com/office/drawing/2014/main" id="{C0E3585D-BF37-C3F3-AB5E-E59CD6EF8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169"/>
              <a:ext cx="1094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7">
              <a:extLst>
                <a:ext uri="{FF2B5EF4-FFF2-40B4-BE49-F238E27FC236}">
                  <a16:creationId xmlns:a16="http://schemas.microsoft.com/office/drawing/2014/main" id="{EE44B90F-BD74-2672-F722-2982AC93A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741"/>
              <a:ext cx="1094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0" name="Picture 8">
            <a:extLst>
              <a:ext uri="{FF2B5EF4-FFF2-40B4-BE49-F238E27FC236}">
                <a16:creationId xmlns:a16="http://schemas.microsoft.com/office/drawing/2014/main" id="{923A61B0-C329-DDF4-7199-BC488E4F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082925"/>
            <a:ext cx="25685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8888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28B4C38-EA97-5678-4533-950A422EE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3638" y="574675"/>
            <a:ext cx="716915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tx1"/>
                </a:solidFill>
              </a:rPr>
              <a:t>Land ownership shifts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08C87360-2758-CC09-B3AF-2305AF9FC931}"/>
              </a:ext>
            </a:extLst>
          </p:cNvPr>
          <p:cNvGrpSpPr>
            <a:grpSpLocks/>
          </p:cNvGrpSpPr>
          <p:nvPr/>
        </p:nvGrpSpPr>
        <p:grpSpPr bwMode="auto">
          <a:xfrm>
            <a:off x="-333375" y="2201863"/>
            <a:ext cx="4346575" cy="2247900"/>
            <a:chOff x="247" y="586"/>
            <a:chExt cx="5344" cy="1729"/>
          </a:xfrm>
        </p:grpSpPr>
        <p:sp>
          <p:nvSpPr>
            <p:cNvPr id="51216" name="Line 4">
              <a:extLst>
                <a:ext uri="{FF2B5EF4-FFF2-40B4-BE49-F238E27FC236}">
                  <a16:creationId xmlns:a16="http://schemas.microsoft.com/office/drawing/2014/main" id="{9D1DC495-E122-31D8-6FE5-C1D496BAE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" y="2280"/>
              <a:ext cx="5257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17" name="Picture 5">
              <a:extLst>
                <a:ext uri="{FF2B5EF4-FFF2-40B4-BE49-F238E27FC236}">
                  <a16:creationId xmlns:a16="http://schemas.microsoft.com/office/drawing/2014/main" id="{B661DE4C-8636-01A5-A726-E21D06B36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586"/>
              <a:ext cx="124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8" name="Picture 6">
              <a:extLst>
                <a:ext uri="{FF2B5EF4-FFF2-40B4-BE49-F238E27FC236}">
                  <a16:creationId xmlns:a16="http://schemas.microsoft.com/office/drawing/2014/main" id="{E30C2153-1F32-70D5-4E85-2508BD04F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169"/>
              <a:ext cx="1094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9" name="Picture 7">
              <a:extLst>
                <a:ext uri="{FF2B5EF4-FFF2-40B4-BE49-F238E27FC236}">
                  <a16:creationId xmlns:a16="http://schemas.microsoft.com/office/drawing/2014/main" id="{E34A1C8D-2922-9814-D736-73BF4268C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741"/>
              <a:ext cx="1094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4" name="Group 8">
            <a:extLst>
              <a:ext uri="{FF2B5EF4-FFF2-40B4-BE49-F238E27FC236}">
                <a16:creationId xmlns:a16="http://schemas.microsoft.com/office/drawing/2014/main" id="{B349EAC5-17F0-6521-FBA0-D7867336C6D2}"/>
              </a:ext>
            </a:extLst>
          </p:cNvPr>
          <p:cNvGrpSpPr>
            <a:grpSpLocks/>
          </p:cNvGrpSpPr>
          <p:nvPr/>
        </p:nvGrpSpPr>
        <p:grpSpPr bwMode="auto">
          <a:xfrm>
            <a:off x="5054600" y="2206625"/>
            <a:ext cx="4346575" cy="2247900"/>
            <a:chOff x="247" y="586"/>
            <a:chExt cx="5344" cy="1729"/>
          </a:xfrm>
        </p:grpSpPr>
        <p:sp>
          <p:nvSpPr>
            <p:cNvPr id="51212" name="Line 9">
              <a:extLst>
                <a:ext uri="{FF2B5EF4-FFF2-40B4-BE49-F238E27FC236}">
                  <a16:creationId xmlns:a16="http://schemas.microsoft.com/office/drawing/2014/main" id="{954F1491-E18E-8409-E0E9-8D3A420CF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" y="2280"/>
              <a:ext cx="5257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13" name="Picture 10">
              <a:extLst>
                <a:ext uri="{FF2B5EF4-FFF2-40B4-BE49-F238E27FC236}">
                  <a16:creationId xmlns:a16="http://schemas.microsoft.com/office/drawing/2014/main" id="{2F5526B9-659F-B70C-4EF7-986BF2590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586"/>
              <a:ext cx="124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4" name="Picture 11">
              <a:extLst>
                <a:ext uri="{FF2B5EF4-FFF2-40B4-BE49-F238E27FC236}">
                  <a16:creationId xmlns:a16="http://schemas.microsoft.com/office/drawing/2014/main" id="{189BC514-CAD9-2841-9B14-25F1BDB85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169"/>
              <a:ext cx="1094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5" name="Picture 12">
              <a:extLst>
                <a:ext uri="{FF2B5EF4-FFF2-40B4-BE49-F238E27FC236}">
                  <a16:creationId xmlns:a16="http://schemas.microsoft.com/office/drawing/2014/main" id="{DC521BDF-7BC1-D755-930B-D66B73091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741"/>
              <a:ext cx="1094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5" name="Group 13">
            <a:extLst>
              <a:ext uri="{FF2B5EF4-FFF2-40B4-BE49-F238E27FC236}">
                <a16:creationId xmlns:a16="http://schemas.microsoft.com/office/drawing/2014/main" id="{D1BC8611-6000-E476-EE02-39E16CDD7BE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35125"/>
            <a:ext cx="2362200" cy="3209925"/>
            <a:chOff x="816" y="1620"/>
            <a:chExt cx="1488" cy="2022"/>
          </a:xfrm>
        </p:grpSpPr>
        <p:sp>
          <p:nvSpPr>
            <p:cNvPr id="51208" name="Rectangle 14">
              <a:extLst>
                <a:ext uri="{FF2B5EF4-FFF2-40B4-BE49-F238E27FC236}">
                  <a16:creationId xmlns:a16="http://schemas.microsoft.com/office/drawing/2014/main" id="{A69F022E-53B7-2979-C5E5-1447AB9DD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956"/>
              <a:ext cx="1440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rgbClr val="C9C9C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209" name="Picture 15">
              <a:extLst>
                <a:ext uri="{FF2B5EF4-FFF2-40B4-BE49-F238E27FC236}">
                  <a16:creationId xmlns:a16="http://schemas.microsoft.com/office/drawing/2014/main" id="{26820C49-56FC-5FC9-9EBF-FA297C5D4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r="60075"/>
            <a:stretch>
              <a:fillRect/>
            </a:stretch>
          </p:blipFill>
          <p:spPr bwMode="auto">
            <a:xfrm>
              <a:off x="816" y="1620"/>
              <a:ext cx="96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16">
              <a:extLst>
                <a:ext uri="{FF2B5EF4-FFF2-40B4-BE49-F238E27FC236}">
                  <a16:creationId xmlns:a16="http://schemas.microsoft.com/office/drawing/2014/main" id="{BFE73880-5EE5-0C46-4156-0896EC083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r="60075"/>
            <a:stretch>
              <a:fillRect/>
            </a:stretch>
          </p:blipFill>
          <p:spPr bwMode="auto">
            <a:xfrm>
              <a:off x="864" y="2436"/>
              <a:ext cx="96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1" name="Picture 17">
              <a:extLst>
                <a:ext uri="{FF2B5EF4-FFF2-40B4-BE49-F238E27FC236}">
                  <a16:creationId xmlns:a16="http://schemas.microsoft.com/office/drawing/2014/main" id="{53C60BCB-7234-3689-9DB1-C4ADC5B5A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r="60075"/>
            <a:stretch>
              <a:fillRect/>
            </a:stretch>
          </p:blipFill>
          <p:spPr bwMode="auto">
            <a:xfrm>
              <a:off x="1296" y="2016"/>
              <a:ext cx="96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54" name="Picture 18">
            <a:extLst>
              <a:ext uri="{FF2B5EF4-FFF2-40B4-BE49-F238E27FC236}">
                <a16:creationId xmlns:a16="http://schemas.microsoft.com/office/drawing/2014/main" id="{C1BB4268-30F7-C617-5BD3-B7371BED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7" t="30095" r="60278" b="24841"/>
          <a:stretch>
            <a:fillRect/>
          </a:stretch>
        </p:blipFill>
        <p:spPr bwMode="auto">
          <a:xfrm>
            <a:off x="7086600" y="2878138"/>
            <a:ext cx="774700" cy="8620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19">
            <a:extLst>
              <a:ext uri="{FF2B5EF4-FFF2-40B4-BE49-F238E27FC236}">
                <a16:creationId xmlns:a16="http://schemas.microsoft.com/office/drawing/2014/main" id="{B251F7A3-424D-C743-BC22-5CC0F198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00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From corporate        To individual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88B9B5-F0A5-010A-1150-4DD65C51E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188913"/>
            <a:ext cx="7772400" cy="879475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C00"/>
                </a:solidFill>
              </a:rPr>
              <a:t>Micronesian Emigrants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E1A0AB58-6E45-1515-5A5E-928E27E9953C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306388" y="1198563"/>
          <a:ext cx="8350250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53778" imgH="5124964" progId="MSGraph.Chart.8">
                  <p:embed followColorScheme="full"/>
                </p:oleObj>
              </mc:Choice>
              <mc:Fallback>
                <p:oleObj name="Chart" r:id="rId2" imgW="8353778" imgH="512496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198563"/>
                        <a:ext cx="8350250" cy="512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A21BC0A3-7D1C-9E67-2540-27F4AA8A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05815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 inheritance patterns change</a:t>
            </a:r>
          </a:p>
        </p:txBody>
      </p:sp>
      <p:grpSp>
        <p:nvGrpSpPr>
          <p:cNvPr id="52227" name="Group 3">
            <a:extLst>
              <a:ext uri="{FF2B5EF4-FFF2-40B4-BE49-F238E27FC236}">
                <a16:creationId xmlns:a16="http://schemas.microsoft.com/office/drawing/2014/main" id="{ADF7BA69-23D7-B6E7-4105-AE3B8B69FE81}"/>
              </a:ext>
            </a:extLst>
          </p:cNvPr>
          <p:cNvGrpSpPr>
            <a:grpSpLocks/>
          </p:cNvGrpSpPr>
          <p:nvPr/>
        </p:nvGrpSpPr>
        <p:grpSpPr bwMode="auto">
          <a:xfrm>
            <a:off x="-381000" y="2114550"/>
            <a:ext cx="4191000" cy="3635375"/>
            <a:chOff x="-240" y="1332"/>
            <a:chExt cx="2640" cy="2290"/>
          </a:xfrm>
        </p:grpSpPr>
        <p:sp>
          <p:nvSpPr>
            <p:cNvPr id="66564" name="Text Box 4">
              <a:extLst>
                <a:ext uri="{FF2B5EF4-FFF2-40B4-BE49-F238E27FC236}">
                  <a16:creationId xmlns:a16="http://schemas.microsoft.com/office/drawing/2014/main" id="{5764AB47-5BC8-D840-B03D-7009B96FA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84"/>
              <a:ext cx="2400" cy="1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5000" b="1" i="1">
                  <a:solidFill>
                    <a:schemeClr val="bg1"/>
                  </a:solidFill>
                </a:rPr>
                <a:t>From</a:t>
              </a:r>
              <a:r>
                <a:rPr lang="en-US" altLang="en-US" sz="5000" b="1">
                  <a:solidFill>
                    <a:schemeClr val="bg1"/>
                  </a:solidFill>
                </a:rPr>
                <a:t> </a:t>
              </a:r>
              <a:r>
                <a:rPr lang="en-US" altLang="en-US" sz="5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LINEAGE</a:t>
              </a:r>
              <a:endParaRPr lang="en-US" altLang="en-US" sz="5000" b="1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5000" b="1">
                <a:solidFill>
                  <a:schemeClr val="bg1"/>
                </a:solidFill>
              </a:endParaRPr>
            </a:p>
          </p:txBody>
        </p:sp>
        <p:sp>
          <p:nvSpPr>
            <p:cNvPr id="52232" name="AutoShape 5">
              <a:extLst>
                <a:ext uri="{FF2B5EF4-FFF2-40B4-BE49-F238E27FC236}">
                  <a16:creationId xmlns:a16="http://schemas.microsoft.com/office/drawing/2014/main" id="{4C4403F0-B9FE-9E41-13F3-31E39ECFE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0" y="1332"/>
              <a:ext cx="2604" cy="2136"/>
            </a:xfrm>
            <a:prstGeom prst="rightArrow">
              <a:avLst>
                <a:gd name="adj1" fmla="val 50000"/>
                <a:gd name="adj2" fmla="val 30478"/>
              </a:avLst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5400">
                <a:solidFill>
                  <a:srgbClr val="DDDDDD"/>
                </a:solidFill>
              </a:endParaRPr>
            </a:p>
          </p:txBody>
        </p:sp>
      </p:grpSp>
      <p:grpSp>
        <p:nvGrpSpPr>
          <p:cNvPr id="66566" name="Group 6">
            <a:extLst>
              <a:ext uri="{FF2B5EF4-FFF2-40B4-BE49-F238E27FC236}">
                <a16:creationId xmlns:a16="http://schemas.microsoft.com/office/drawing/2014/main" id="{F8EEFD01-3411-C380-80E0-274E3B23AF62}"/>
              </a:ext>
            </a:extLst>
          </p:cNvPr>
          <p:cNvGrpSpPr>
            <a:grpSpLocks/>
          </p:cNvGrpSpPr>
          <p:nvPr/>
        </p:nvGrpSpPr>
        <p:grpSpPr bwMode="auto">
          <a:xfrm>
            <a:off x="3987800" y="2938463"/>
            <a:ext cx="4870450" cy="1862137"/>
            <a:chOff x="2512" y="1851"/>
            <a:chExt cx="3068" cy="1173"/>
          </a:xfrm>
        </p:grpSpPr>
        <p:sp>
          <p:nvSpPr>
            <p:cNvPr id="66567" name="Rectangle 7">
              <a:extLst>
                <a:ext uri="{FF2B5EF4-FFF2-40B4-BE49-F238E27FC236}">
                  <a16:creationId xmlns:a16="http://schemas.microsoft.com/office/drawing/2014/main" id="{540849B2-61E3-7025-65CE-AE6A44FD5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851"/>
              <a:ext cx="3004" cy="10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5000" b="1" i="1">
                  <a:solidFill>
                    <a:schemeClr val="bg1"/>
                  </a:solidFill>
                </a:rPr>
                <a:t>To</a:t>
              </a:r>
              <a:r>
                <a:rPr lang="en-US" altLang="en-US" sz="5000" b="1">
                  <a:solidFill>
                    <a:schemeClr val="bg1"/>
                  </a:solidFill>
                </a:rPr>
                <a:t> </a:t>
              </a:r>
            </a:p>
            <a:p>
              <a:pPr eaLnBrk="1" hangingPunct="1">
                <a:defRPr/>
              </a:pPr>
              <a:r>
                <a:rPr lang="en-US" altLang="en-US" sz="5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FATHER-SON</a:t>
              </a:r>
            </a:p>
          </p:txBody>
        </p:sp>
        <p:sp>
          <p:nvSpPr>
            <p:cNvPr id="52230" name="Rectangle 8">
              <a:extLst>
                <a:ext uri="{FF2B5EF4-FFF2-40B4-BE49-F238E27FC236}">
                  <a16:creationId xmlns:a16="http://schemas.microsoft.com/office/drawing/2014/main" id="{6EAA111B-FB00-9680-9CF0-3BDEE5891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872"/>
              <a:ext cx="3048" cy="115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D48C1F1-17CE-8D20-482B-6298B3432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This means conflict in the family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32A6A0-13A1-E41B-5E38-5A36B6EA1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772400" cy="4016375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Inheritance patterns change</a:t>
            </a:r>
          </a:p>
          <a:p>
            <a:pPr eaLnBrk="1" hangingPunct="1"/>
            <a:endParaRPr lang="en-US" altLang="en-US" sz="36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Disputes arise within families</a:t>
            </a:r>
          </a:p>
          <a:p>
            <a:pPr eaLnBrk="1" hangingPunct="1"/>
            <a:endParaRPr lang="en-US" altLang="en-US" sz="36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Lineage heads who once settled such disputes are now powerless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0505647-D308-0788-CD8C-E6D4AF5D76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</a:rPr>
              <a:t>CONFLICT RESOLUTION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5D15A92-496E-2E1A-9F0C-610EBF551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368550"/>
            <a:ext cx="3849687" cy="40624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Today…..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5E053C29-4036-75F2-01BD-57E7970E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66" r="8907"/>
          <a:stretch>
            <a:fillRect/>
          </a:stretch>
        </p:blipFill>
        <p:spPr bwMode="auto">
          <a:xfrm>
            <a:off x="7759700" y="4710113"/>
            <a:ext cx="957263" cy="1914525"/>
          </a:xfrm>
          <a:prstGeom prst="rect">
            <a:avLst/>
          </a:prstGeom>
          <a:noFill/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4A5BB034-8B38-656D-2AC9-18DD033F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86" r="60257"/>
          <a:stretch>
            <a:fillRect/>
          </a:stretch>
        </p:blipFill>
        <p:spPr bwMode="auto">
          <a:xfrm>
            <a:off x="5375275" y="4605338"/>
            <a:ext cx="733425" cy="1914525"/>
          </a:xfrm>
          <a:prstGeom prst="rect">
            <a:avLst/>
          </a:prstGeom>
          <a:noFill/>
        </p:spPr>
      </p:pic>
      <p:pic>
        <p:nvPicPr>
          <p:cNvPr id="69637" name="Picture 5">
            <a:extLst>
              <a:ext uri="{FF2B5EF4-FFF2-40B4-BE49-F238E27FC236}">
                <a16:creationId xmlns:a16="http://schemas.microsoft.com/office/drawing/2014/main" id="{A353B970-1963-6191-FB17-8D1DFB2F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196"/>
          <a:stretch>
            <a:fillRect/>
          </a:stretch>
        </p:blipFill>
        <p:spPr bwMode="auto">
          <a:xfrm>
            <a:off x="7781925" y="2251075"/>
            <a:ext cx="955675" cy="1816100"/>
          </a:xfrm>
          <a:prstGeom prst="rect">
            <a:avLst/>
          </a:prstGeom>
          <a:noFill/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A247D345-0779-524B-D5F6-0B412FB0F1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5350" y="2387600"/>
            <a:ext cx="3849688" cy="4062413"/>
          </a:xfrm>
          <a:gradFill rotWithShape="0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800" i="1">
                <a:effectLst>
                  <a:outerShdw blurRad="38100" dist="38100" dir="2700000" algn="tl">
                    <a:srgbClr val="FFFFFF"/>
                  </a:outerShdw>
                </a:effectLst>
              </a:rPr>
              <a:t>In the past….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BD862709-2245-428B-ED78-9E8B9714F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Disputes within the family are not settled as easily as in the past</a:t>
            </a:r>
          </a:p>
        </p:txBody>
      </p:sp>
      <p:grpSp>
        <p:nvGrpSpPr>
          <p:cNvPr id="55304" name="Group 8">
            <a:extLst>
              <a:ext uri="{FF2B5EF4-FFF2-40B4-BE49-F238E27FC236}">
                <a16:creationId xmlns:a16="http://schemas.microsoft.com/office/drawing/2014/main" id="{D5BE4F4A-AE5F-CA13-C715-8C4573381A9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495550"/>
            <a:ext cx="3773488" cy="1914525"/>
            <a:chOff x="612" y="1328"/>
            <a:chExt cx="2377" cy="1206"/>
          </a:xfrm>
        </p:grpSpPr>
        <p:sp>
          <p:nvSpPr>
            <p:cNvPr id="55318" name="Text Box 9">
              <a:extLst>
                <a:ext uri="{FF2B5EF4-FFF2-40B4-BE49-F238E27FC236}">
                  <a16:creationId xmlns:a16="http://schemas.microsoft.com/office/drawing/2014/main" id="{1B3259EB-E9B4-C03A-19C5-5B058CBEA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655"/>
              <a:ext cx="237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</a:rPr>
                <a:t>Lineage           head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</a:rPr>
                <a:t>Settled disputes</a:t>
              </a:r>
            </a:p>
          </p:txBody>
        </p:sp>
        <p:pic>
          <p:nvPicPr>
            <p:cNvPr id="55319" name="Picture 10">
              <a:extLst>
                <a:ext uri="{FF2B5EF4-FFF2-40B4-BE49-F238E27FC236}">
                  <a16:creationId xmlns:a16="http://schemas.microsoft.com/office/drawing/2014/main" id="{4C161067-762D-AD61-AC00-ABA7BBC33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1" r="22769"/>
            <a:stretch>
              <a:fillRect/>
            </a:stretch>
          </p:blipFill>
          <p:spPr bwMode="auto">
            <a:xfrm>
              <a:off x="1647" y="1328"/>
              <a:ext cx="46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5" name="Group 11">
            <a:extLst>
              <a:ext uri="{FF2B5EF4-FFF2-40B4-BE49-F238E27FC236}">
                <a16:creationId xmlns:a16="http://schemas.microsoft.com/office/drawing/2014/main" id="{AB101C7D-C749-0A79-1B34-EEDFE5492085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4067175"/>
            <a:ext cx="3621087" cy="2927350"/>
            <a:chOff x="624" y="2353"/>
            <a:chExt cx="2281" cy="1844"/>
          </a:xfrm>
        </p:grpSpPr>
        <p:pic>
          <p:nvPicPr>
            <p:cNvPr id="55314" name="Picture 12">
              <a:extLst>
                <a:ext uri="{FF2B5EF4-FFF2-40B4-BE49-F238E27FC236}">
                  <a16:creationId xmlns:a16="http://schemas.microsoft.com/office/drawing/2014/main" id="{271955C0-597A-E66F-0FBF-7BA4E7E1B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66" r="8907"/>
            <a:stretch>
              <a:fillRect/>
            </a:stretch>
          </p:blipFill>
          <p:spPr bwMode="auto">
            <a:xfrm>
              <a:off x="1431" y="2485"/>
              <a:ext cx="603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5" name="Picture 13">
              <a:extLst>
                <a:ext uri="{FF2B5EF4-FFF2-40B4-BE49-F238E27FC236}">
                  <a16:creationId xmlns:a16="http://schemas.microsoft.com/office/drawing/2014/main" id="{5F33ADD6-BCFB-5DEF-3659-A9B30E0E8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60257"/>
            <a:stretch>
              <a:fillRect/>
            </a:stretch>
          </p:blipFill>
          <p:spPr bwMode="auto">
            <a:xfrm>
              <a:off x="932" y="2390"/>
              <a:ext cx="46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6" name="Picture 14">
              <a:extLst>
                <a:ext uri="{FF2B5EF4-FFF2-40B4-BE49-F238E27FC236}">
                  <a16:creationId xmlns:a16="http://schemas.microsoft.com/office/drawing/2014/main" id="{4ABEFA27-DC68-D9DA-F8BC-081B95226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196"/>
            <a:stretch>
              <a:fillRect/>
            </a:stretch>
          </p:blipFill>
          <p:spPr bwMode="auto">
            <a:xfrm>
              <a:off x="2070" y="2353"/>
              <a:ext cx="58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7" name="Text Box 15">
              <a:extLst>
                <a:ext uri="{FF2B5EF4-FFF2-40B4-BE49-F238E27FC236}">
                  <a16:creationId xmlns:a16="http://schemas.microsoft.com/office/drawing/2014/main" id="{5775A3C8-90BF-9844-9B1E-EF0D75B36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334"/>
              <a:ext cx="2281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</a:rPr>
                <a:t>For example, between brothers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55306" name="Picture 16">
            <a:extLst>
              <a:ext uri="{FF2B5EF4-FFF2-40B4-BE49-F238E27FC236}">
                <a16:creationId xmlns:a16="http://schemas.microsoft.com/office/drawing/2014/main" id="{E6FA403A-86B9-E0CA-ECD5-D6390F57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1" r="22769"/>
          <a:stretch>
            <a:fillRect/>
          </a:stretch>
        </p:blipFill>
        <p:spPr bwMode="auto">
          <a:xfrm>
            <a:off x="6157913" y="3022600"/>
            <a:ext cx="12414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17">
            <a:extLst>
              <a:ext uri="{FF2B5EF4-FFF2-40B4-BE49-F238E27FC236}">
                <a16:creationId xmlns:a16="http://schemas.microsoft.com/office/drawing/2014/main" id="{1F74C1CF-C9AD-A23B-2F1C-E3F9E1FA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838450"/>
            <a:ext cx="19256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900">
                <a:solidFill>
                  <a:srgbClr val="FF3300"/>
                </a:solidFill>
              </a:rPr>
              <a:t>x</a:t>
            </a:r>
          </a:p>
        </p:txBody>
      </p:sp>
      <p:grpSp>
        <p:nvGrpSpPr>
          <p:cNvPr id="55308" name="Group 18">
            <a:extLst>
              <a:ext uri="{FF2B5EF4-FFF2-40B4-BE49-F238E27FC236}">
                <a16:creationId xmlns:a16="http://schemas.microsoft.com/office/drawing/2014/main" id="{3463F186-6D5D-1903-D9E7-1ED7AEB94CDB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5194300"/>
            <a:ext cx="1323975" cy="777875"/>
            <a:chOff x="3970" y="3272"/>
            <a:chExt cx="834" cy="490"/>
          </a:xfrm>
        </p:grpSpPr>
        <p:sp>
          <p:nvSpPr>
            <p:cNvPr id="55312" name="AutoShape 19">
              <a:extLst>
                <a:ext uri="{FF2B5EF4-FFF2-40B4-BE49-F238E27FC236}">
                  <a16:creationId xmlns:a16="http://schemas.microsoft.com/office/drawing/2014/main" id="{CF0D37AD-F5E3-1ED0-D6CA-4F2A10AF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272"/>
              <a:ext cx="765" cy="490"/>
            </a:xfrm>
            <a:prstGeom prst="leftRightArrow">
              <a:avLst>
                <a:gd name="adj1" fmla="val 50000"/>
                <a:gd name="adj2" fmla="val 3122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13" name="Text Box 20">
              <a:extLst>
                <a:ext uri="{FF2B5EF4-FFF2-40B4-BE49-F238E27FC236}">
                  <a16:creationId xmlns:a16="http://schemas.microsoft.com/office/drawing/2014/main" id="{041512DA-17FA-87C3-6C55-FFACA6411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357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</a:rPr>
                <a:t>dispute</a:t>
              </a:r>
            </a:p>
          </p:txBody>
        </p:sp>
      </p:grpSp>
      <p:grpSp>
        <p:nvGrpSpPr>
          <p:cNvPr id="55309" name="Group 21">
            <a:extLst>
              <a:ext uri="{FF2B5EF4-FFF2-40B4-BE49-F238E27FC236}">
                <a16:creationId xmlns:a16="http://schemas.microsoft.com/office/drawing/2014/main" id="{EF88B445-84F2-F7E1-BC59-41EBB2E78A77}"/>
              </a:ext>
            </a:extLst>
          </p:cNvPr>
          <p:cNvGrpSpPr>
            <a:grpSpLocks/>
          </p:cNvGrpSpPr>
          <p:nvPr/>
        </p:nvGrpSpPr>
        <p:grpSpPr bwMode="auto">
          <a:xfrm rot="5218557">
            <a:off x="7662863" y="3944938"/>
            <a:ext cx="1323975" cy="777875"/>
            <a:chOff x="3970" y="3272"/>
            <a:chExt cx="834" cy="490"/>
          </a:xfrm>
        </p:grpSpPr>
        <p:sp>
          <p:nvSpPr>
            <p:cNvPr id="55310" name="AutoShape 22">
              <a:extLst>
                <a:ext uri="{FF2B5EF4-FFF2-40B4-BE49-F238E27FC236}">
                  <a16:creationId xmlns:a16="http://schemas.microsoft.com/office/drawing/2014/main" id="{B754D69C-3790-652A-B82B-3A6731C52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272"/>
              <a:ext cx="765" cy="490"/>
            </a:xfrm>
            <a:prstGeom prst="leftRightArrow">
              <a:avLst>
                <a:gd name="adj1" fmla="val 50000"/>
                <a:gd name="adj2" fmla="val 3122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11" name="Text Box 23">
              <a:extLst>
                <a:ext uri="{FF2B5EF4-FFF2-40B4-BE49-F238E27FC236}">
                  <a16:creationId xmlns:a16="http://schemas.microsoft.com/office/drawing/2014/main" id="{369C5BD4-7DE8-CFA0-92D8-EF3EEAC9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357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C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</a:rPr>
                <a:t>dispute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72820AD-689A-25D1-64A3-3BA3F8D32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In community disputes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696FDE1-6DC8-FFCE-B058-B80C963CC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People used to rely on traditional chiefs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and other authorities to settle disputes.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But today chiefs are more rarely consulted for help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BED4CE7E-5BD4-2489-E35F-2E4C493A2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775" y="652463"/>
            <a:ext cx="10391775" cy="55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470C9480-1D21-D135-5F41-14909824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72A381DD-FC73-BFC1-AF10-2BBE00D0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FF00"/>
                </a:solidFill>
              </a:rPr>
              <a:t>TRADITIONAL CHIEFS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</a:rPr>
              <a:t>Now without the old power because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AC93AEC8-0011-8B7A-8155-FD85E078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771775"/>
            <a:ext cx="2840038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50" name="Group 6">
            <a:extLst>
              <a:ext uri="{FF2B5EF4-FFF2-40B4-BE49-F238E27FC236}">
                <a16:creationId xmlns:a16="http://schemas.microsoft.com/office/drawing/2014/main" id="{C2B4C576-9E6C-6799-4368-960E0EC4DE27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4870450"/>
            <a:ext cx="2819400" cy="1519238"/>
            <a:chOff x="2273" y="1916"/>
            <a:chExt cx="1776" cy="957"/>
          </a:xfrm>
        </p:grpSpPr>
        <p:grpSp>
          <p:nvGrpSpPr>
            <p:cNvPr id="57353" name="Group 7">
              <a:extLst>
                <a:ext uri="{FF2B5EF4-FFF2-40B4-BE49-F238E27FC236}">
                  <a16:creationId xmlns:a16="http://schemas.microsoft.com/office/drawing/2014/main" id="{08F499B5-EB5D-581F-9B38-5095AD32C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" y="1916"/>
              <a:ext cx="1776" cy="957"/>
              <a:chOff x="2273" y="1916"/>
              <a:chExt cx="1776" cy="957"/>
            </a:xfrm>
          </p:grpSpPr>
          <p:sp>
            <p:nvSpPr>
              <p:cNvPr id="57788" name="Freeform 8">
                <a:extLst>
                  <a:ext uri="{FF2B5EF4-FFF2-40B4-BE49-F238E27FC236}">
                    <a16:creationId xmlns:a16="http://schemas.microsoft.com/office/drawing/2014/main" id="{D5F241D3-CA09-4F08-837C-C0B300E35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2279"/>
                <a:ext cx="1776" cy="594"/>
              </a:xfrm>
              <a:custGeom>
                <a:avLst/>
                <a:gdLst>
                  <a:gd name="T0" fmla="*/ 6 w 1776"/>
                  <a:gd name="T1" fmla="*/ 225 h 594"/>
                  <a:gd name="T2" fmla="*/ 369 w 1776"/>
                  <a:gd name="T3" fmla="*/ 594 h 594"/>
                  <a:gd name="T4" fmla="*/ 1776 w 1776"/>
                  <a:gd name="T5" fmla="*/ 213 h 594"/>
                  <a:gd name="T6" fmla="*/ 1776 w 1776"/>
                  <a:gd name="T7" fmla="*/ 169 h 594"/>
                  <a:gd name="T8" fmla="*/ 1776 w 1776"/>
                  <a:gd name="T9" fmla="*/ 138 h 594"/>
                  <a:gd name="T10" fmla="*/ 1776 w 1776"/>
                  <a:gd name="T11" fmla="*/ 119 h 594"/>
                  <a:gd name="T12" fmla="*/ 1770 w 1776"/>
                  <a:gd name="T13" fmla="*/ 100 h 594"/>
                  <a:gd name="T14" fmla="*/ 1770 w 1776"/>
                  <a:gd name="T15" fmla="*/ 37 h 594"/>
                  <a:gd name="T16" fmla="*/ 1757 w 1776"/>
                  <a:gd name="T17" fmla="*/ 25 h 594"/>
                  <a:gd name="T18" fmla="*/ 1770 w 1776"/>
                  <a:gd name="T19" fmla="*/ 19 h 594"/>
                  <a:gd name="T20" fmla="*/ 1763 w 1776"/>
                  <a:gd name="T21" fmla="*/ 12 h 594"/>
                  <a:gd name="T22" fmla="*/ 1763 w 1776"/>
                  <a:gd name="T23" fmla="*/ 12 h 594"/>
                  <a:gd name="T24" fmla="*/ 1757 w 1776"/>
                  <a:gd name="T25" fmla="*/ 0 h 594"/>
                  <a:gd name="T26" fmla="*/ 6 w 1776"/>
                  <a:gd name="T27" fmla="*/ 19 h 594"/>
                  <a:gd name="T28" fmla="*/ 0 w 1776"/>
                  <a:gd name="T29" fmla="*/ 25 h 594"/>
                  <a:gd name="T30" fmla="*/ 0 w 1776"/>
                  <a:gd name="T31" fmla="*/ 113 h 594"/>
                  <a:gd name="T32" fmla="*/ 6 w 1776"/>
                  <a:gd name="T33" fmla="*/ 181 h 594"/>
                  <a:gd name="T34" fmla="*/ 6 w 1776"/>
                  <a:gd name="T35" fmla="*/ 225 h 594"/>
                  <a:gd name="T36" fmla="*/ 6 w 1776"/>
                  <a:gd name="T37" fmla="*/ 225 h 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76" h="594">
                    <a:moveTo>
                      <a:pt x="6" y="225"/>
                    </a:moveTo>
                    <a:lnTo>
                      <a:pt x="369" y="594"/>
                    </a:lnTo>
                    <a:lnTo>
                      <a:pt x="1776" y="213"/>
                    </a:lnTo>
                    <a:lnTo>
                      <a:pt x="1776" y="169"/>
                    </a:lnTo>
                    <a:lnTo>
                      <a:pt x="1776" y="138"/>
                    </a:lnTo>
                    <a:lnTo>
                      <a:pt x="1776" y="119"/>
                    </a:lnTo>
                    <a:lnTo>
                      <a:pt x="1770" y="100"/>
                    </a:lnTo>
                    <a:lnTo>
                      <a:pt x="1770" y="37"/>
                    </a:lnTo>
                    <a:lnTo>
                      <a:pt x="1757" y="25"/>
                    </a:lnTo>
                    <a:lnTo>
                      <a:pt x="1770" y="19"/>
                    </a:lnTo>
                    <a:lnTo>
                      <a:pt x="1763" y="12"/>
                    </a:lnTo>
                    <a:lnTo>
                      <a:pt x="1757" y="0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0" y="113"/>
                    </a:lnTo>
                    <a:lnTo>
                      <a:pt x="6" y="181"/>
                    </a:lnTo>
                    <a:lnTo>
                      <a:pt x="6" y="225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9" name="Freeform 9">
                <a:extLst>
                  <a:ext uri="{FF2B5EF4-FFF2-40B4-BE49-F238E27FC236}">
                    <a16:creationId xmlns:a16="http://schemas.microsoft.com/office/drawing/2014/main" id="{DEBFAEAC-7423-030D-6953-4C993FB00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304"/>
                <a:ext cx="369" cy="563"/>
              </a:xfrm>
              <a:custGeom>
                <a:avLst/>
                <a:gdLst>
                  <a:gd name="T0" fmla="*/ 6 w 369"/>
                  <a:gd name="T1" fmla="*/ 200 h 563"/>
                  <a:gd name="T2" fmla="*/ 0 w 369"/>
                  <a:gd name="T3" fmla="*/ 88 h 563"/>
                  <a:gd name="T4" fmla="*/ 0 w 369"/>
                  <a:gd name="T5" fmla="*/ 37 h 563"/>
                  <a:gd name="T6" fmla="*/ 0 w 369"/>
                  <a:gd name="T7" fmla="*/ 12 h 563"/>
                  <a:gd name="T8" fmla="*/ 0 w 369"/>
                  <a:gd name="T9" fmla="*/ 0 h 563"/>
                  <a:gd name="T10" fmla="*/ 0 w 369"/>
                  <a:gd name="T11" fmla="*/ 0 h 563"/>
                  <a:gd name="T12" fmla="*/ 0 w 369"/>
                  <a:gd name="T13" fmla="*/ 0 h 563"/>
                  <a:gd name="T14" fmla="*/ 56 w 369"/>
                  <a:gd name="T15" fmla="*/ 56 h 563"/>
                  <a:gd name="T16" fmla="*/ 175 w 369"/>
                  <a:gd name="T17" fmla="*/ 175 h 563"/>
                  <a:gd name="T18" fmla="*/ 350 w 369"/>
                  <a:gd name="T19" fmla="*/ 350 h 563"/>
                  <a:gd name="T20" fmla="*/ 356 w 369"/>
                  <a:gd name="T21" fmla="*/ 406 h 563"/>
                  <a:gd name="T22" fmla="*/ 363 w 369"/>
                  <a:gd name="T23" fmla="*/ 450 h 563"/>
                  <a:gd name="T24" fmla="*/ 369 w 369"/>
                  <a:gd name="T25" fmla="*/ 494 h 563"/>
                  <a:gd name="T26" fmla="*/ 369 w 369"/>
                  <a:gd name="T27" fmla="*/ 538 h 563"/>
                  <a:gd name="T28" fmla="*/ 363 w 369"/>
                  <a:gd name="T29" fmla="*/ 563 h 563"/>
                  <a:gd name="T30" fmla="*/ 6 w 369"/>
                  <a:gd name="T31" fmla="*/ 200 h 563"/>
                  <a:gd name="T32" fmla="*/ 6 w 369"/>
                  <a:gd name="T33" fmla="*/ 200 h 5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9" h="563">
                    <a:moveTo>
                      <a:pt x="6" y="200"/>
                    </a:moveTo>
                    <a:lnTo>
                      <a:pt x="0" y="88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6" y="56"/>
                    </a:lnTo>
                    <a:lnTo>
                      <a:pt x="175" y="175"/>
                    </a:lnTo>
                    <a:lnTo>
                      <a:pt x="350" y="350"/>
                    </a:lnTo>
                    <a:lnTo>
                      <a:pt x="356" y="406"/>
                    </a:lnTo>
                    <a:lnTo>
                      <a:pt x="363" y="450"/>
                    </a:lnTo>
                    <a:lnTo>
                      <a:pt x="369" y="494"/>
                    </a:lnTo>
                    <a:lnTo>
                      <a:pt x="369" y="538"/>
                    </a:lnTo>
                    <a:lnTo>
                      <a:pt x="363" y="563"/>
                    </a:lnTo>
                    <a:lnTo>
                      <a:pt x="6" y="20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0" name="Freeform 10">
                <a:extLst>
                  <a:ext uri="{FF2B5EF4-FFF2-40B4-BE49-F238E27FC236}">
                    <a16:creationId xmlns:a16="http://schemas.microsoft.com/office/drawing/2014/main" id="{66026F58-5BDE-FC78-2C36-79EC39D0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1916"/>
                <a:ext cx="1770" cy="738"/>
              </a:xfrm>
              <a:custGeom>
                <a:avLst/>
                <a:gdLst>
                  <a:gd name="T0" fmla="*/ 1770 w 1770"/>
                  <a:gd name="T1" fmla="*/ 363 h 738"/>
                  <a:gd name="T2" fmla="*/ 1407 w 1770"/>
                  <a:gd name="T3" fmla="*/ 0 h 738"/>
                  <a:gd name="T4" fmla="*/ 0 w 1770"/>
                  <a:gd name="T5" fmla="*/ 382 h 738"/>
                  <a:gd name="T6" fmla="*/ 356 w 1770"/>
                  <a:gd name="T7" fmla="*/ 738 h 738"/>
                  <a:gd name="T8" fmla="*/ 1770 w 1770"/>
                  <a:gd name="T9" fmla="*/ 363 h 738"/>
                  <a:gd name="T10" fmla="*/ 1770 w 1770"/>
                  <a:gd name="T11" fmla="*/ 363 h 7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0" h="738">
                    <a:moveTo>
                      <a:pt x="1770" y="363"/>
                    </a:moveTo>
                    <a:lnTo>
                      <a:pt x="1407" y="0"/>
                    </a:lnTo>
                    <a:lnTo>
                      <a:pt x="0" y="382"/>
                    </a:lnTo>
                    <a:lnTo>
                      <a:pt x="356" y="738"/>
                    </a:lnTo>
                    <a:lnTo>
                      <a:pt x="1770" y="363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1" name="Freeform 11">
                <a:extLst>
                  <a:ext uri="{FF2B5EF4-FFF2-40B4-BE49-F238E27FC236}">
                    <a16:creationId xmlns:a16="http://schemas.microsoft.com/office/drawing/2014/main" id="{FF4F9A8B-F657-3CF0-0453-67A02B8A8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941"/>
                <a:ext cx="1670" cy="694"/>
              </a:xfrm>
              <a:custGeom>
                <a:avLst/>
                <a:gdLst>
                  <a:gd name="T0" fmla="*/ 1670 w 1670"/>
                  <a:gd name="T1" fmla="*/ 338 h 694"/>
                  <a:gd name="T2" fmla="*/ 1338 w 1670"/>
                  <a:gd name="T3" fmla="*/ 0 h 694"/>
                  <a:gd name="T4" fmla="*/ 0 w 1670"/>
                  <a:gd name="T5" fmla="*/ 357 h 694"/>
                  <a:gd name="T6" fmla="*/ 331 w 1670"/>
                  <a:gd name="T7" fmla="*/ 694 h 694"/>
                  <a:gd name="T8" fmla="*/ 1670 w 1670"/>
                  <a:gd name="T9" fmla="*/ 338 h 694"/>
                  <a:gd name="T10" fmla="*/ 1670 w 1670"/>
                  <a:gd name="T11" fmla="*/ 338 h 6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70" h="694">
                    <a:moveTo>
                      <a:pt x="1670" y="338"/>
                    </a:moveTo>
                    <a:lnTo>
                      <a:pt x="1338" y="0"/>
                    </a:lnTo>
                    <a:lnTo>
                      <a:pt x="0" y="357"/>
                    </a:lnTo>
                    <a:lnTo>
                      <a:pt x="331" y="694"/>
                    </a:lnTo>
                    <a:lnTo>
                      <a:pt x="1670" y="338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2" name="Freeform 12">
                <a:extLst>
                  <a:ext uri="{FF2B5EF4-FFF2-40B4-BE49-F238E27FC236}">
                    <a16:creationId xmlns:a16="http://schemas.microsoft.com/office/drawing/2014/main" id="{CBD446AD-4594-16F9-890B-7B999D0FD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54"/>
                <a:ext cx="1633" cy="669"/>
              </a:xfrm>
              <a:custGeom>
                <a:avLst/>
                <a:gdLst>
                  <a:gd name="T0" fmla="*/ 1633 w 1633"/>
                  <a:gd name="T1" fmla="*/ 319 h 669"/>
                  <a:gd name="T2" fmla="*/ 1314 w 1633"/>
                  <a:gd name="T3" fmla="*/ 0 h 669"/>
                  <a:gd name="T4" fmla="*/ 0 w 1633"/>
                  <a:gd name="T5" fmla="*/ 350 h 669"/>
                  <a:gd name="T6" fmla="*/ 313 w 1633"/>
                  <a:gd name="T7" fmla="*/ 669 h 669"/>
                  <a:gd name="T8" fmla="*/ 1633 w 1633"/>
                  <a:gd name="T9" fmla="*/ 319 h 669"/>
                  <a:gd name="T10" fmla="*/ 1633 w 1633"/>
                  <a:gd name="T11" fmla="*/ 319 h 6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33" h="669">
                    <a:moveTo>
                      <a:pt x="1633" y="319"/>
                    </a:moveTo>
                    <a:lnTo>
                      <a:pt x="1314" y="0"/>
                    </a:lnTo>
                    <a:lnTo>
                      <a:pt x="0" y="350"/>
                    </a:lnTo>
                    <a:lnTo>
                      <a:pt x="313" y="669"/>
                    </a:lnTo>
                    <a:lnTo>
                      <a:pt x="1633" y="319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3" name="Freeform 13">
                <a:extLst>
                  <a:ext uri="{FF2B5EF4-FFF2-40B4-BE49-F238E27FC236}">
                    <a16:creationId xmlns:a16="http://schemas.microsoft.com/office/drawing/2014/main" id="{FA085311-A023-A10F-4670-6F3CB720D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985"/>
                <a:ext cx="1476" cy="600"/>
              </a:xfrm>
              <a:custGeom>
                <a:avLst/>
                <a:gdLst>
                  <a:gd name="T0" fmla="*/ 206 w 1476"/>
                  <a:gd name="T1" fmla="*/ 269 h 600"/>
                  <a:gd name="T2" fmla="*/ 194 w 1476"/>
                  <a:gd name="T3" fmla="*/ 275 h 600"/>
                  <a:gd name="T4" fmla="*/ 169 w 1476"/>
                  <a:gd name="T5" fmla="*/ 294 h 600"/>
                  <a:gd name="T6" fmla="*/ 150 w 1476"/>
                  <a:gd name="T7" fmla="*/ 313 h 600"/>
                  <a:gd name="T8" fmla="*/ 137 w 1476"/>
                  <a:gd name="T9" fmla="*/ 313 h 600"/>
                  <a:gd name="T10" fmla="*/ 119 w 1476"/>
                  <a:gd name="T11" fmla="*/ 306 h 600"/>
                  <a:gd name="T12" fmla="*/ 81 w 1476"/>
                  <a:gd name="T13" fmla="*/ 300 h 600"/>
                  <a:gd name="T14" fmla="*/ 50 w 1476"/>
                  <a:gd name="T15" fmla="*/ 306 h 600"/>
                  <a:gd name="T16" fmla="*/ 19 w 1476"/>
                  <a:gd name="T17" fmla="*/ 313 h 600"/>
                  <a:gd name="T18" fmla="*/ 6 w 1476"/>
                  <a:gd name="T19" fmla="*/ 325 h 600"/>
                  <a:gd name="T20" fmla="*/ 0 w 1476"/>
                  <a:gd name="T21" fmla="*/ 344 h 600"/>
                  <a:gd name="T22" fmla="*/ 6 w 1476"/>
                  <a:gd name="T23" fmla="*/ 363 h 600"/>
                  <a:gd name="T24" fmla="*/ 19 w 1476"/>
                  <a:gd name="T25" fmla="*/ 381 h 600"/>
                  <a:gd name="T26" fmla="*/ 44 w 1476"/>
                  <a:gd name="T27" fmla="*/ 407 h 600"/>
                  <a:gd name="T28" fmla="*/ 81 w 1476"/>
                  <a:gd name="T29" fmla="*/ 425 h 600"/>
                  <a:gd name="T30" fmla="*/ 156 w 1476"/>
                  <a:gd name="T31" fmla="*/ 457 h 600"/>
                  <a:gd name="T32" fmla="*/ 194 w 1476"/>
                  <a:gd name="T33" fmla="*/ 475 h 600"/>
                  <a:gd name="T34" fmla="*/ 225 w 1476"/>
                  <a:gd name="T35" fmla="*/ 494 h 600"/>
                  <a:gd name="T36" fmla="*/ 250 w 1476"/>
                  <a:gd name="T37" fmla="*/ 513 h 600"/>
                  <a:gd name="T38" fmla="*/ 269 w 1476"/>
                  <a:gd name="T39" fmla="*/ 538 h 600"/>
                  <a:gd name="T40" fmla="*/ 269 w 1476"/>
                  <a:gd name="T41" fmla="*/ 557 h 600"/>
                  <a:gd name="T42" fmla="*/ 263 w 1476"/>
                  <a:gd name="T43" fmla="*/ 569 h 600"/>
                  <a:gd name="T44" fmla="*/ 313 w 1476"/>
                  <a:gd name="T45" fmla="*/ 600 h 600"/>
                  <a:gd name="T46" fmla="*/ 619 w 1476"/>
                  <a:gd name="T47" fmla="*/ 519 h 600"/>
                  <a:gd name="T48" fmla="*/ 625 w 1476"/>
                  <a:gd name="T49" fmla="*/ 513 h 600"/>
                  <a:gd name="T50" fmla="*/ 619 w 1476"/>
                  <a:gd name="T51" fmla="*/ 507 h 600"/>
                  <a:gd name="T52" fmla="*/ 613 w 1476"/>
                  <a:gd name="T53" fmla="*/ 500 h 600"/>
                  <a:gd name="T54" fmla="*/ 876 w 1476"/>
                  <a:gd name="T55" fmla="*/ 425 h 600"/>
                  <a:gd name="T56" fmla="*/ 1145 w 1476"/>
                  <a:gd name="T57" fmla="*/ 356 h 600"/>
                  <a:gd name="T58" fmla="*/ 1145 w 1476"/>
                  <a:gd name="T59" fmla="*/ 363 h 600"/>
                  <a:gd name="T60" fmla="*/ 1157 w 1476"/>
                  <a:gd name="T61" fmla="*/ 369 h 600"/>
                  <a:gd name="T62" fmla="*/ 1170 w 1476"/>
                  <a:gd name="T63" fmla="*/ 369 h 600"/>
                  <a:gd name="T64" fmla="*/ 1476 w 1476"/>
                  <a:gd name="T65" fmla="*/ 288 h 600"/>
                  <a:gd name="T66" fmla="*/ 1464 w 1476"/>
                  <a:gd name="T67" fmla="*/ 250 h 600"/>
                  <a:gd name="T68" fmla="*/ 1420 w 1476"/>
                  <a:gd name="T69" fmla="*/ 244 h 600"/>
                  <a:gd name="T70" fmla="*/ 1395 w 1476"/>
                  <a:gd name="T71" fmla="*/ 231 h 600"/>
                  <a:gd name="T72" fmla="*/ 1364 w 1476"/>
                  <a:gd name="T73" fmla="*/ 206 h 600"/>
                  <a:gd name="T74" fmla="*/ 1351 w 1476"/>
                  <a:gd name="T75" fmla="*/ 181 h 600"/>
                  <a:gd name="T76" fmla="*/ 1351 w 1476"/>
                  <a:gd name="T77" fmla="*/ 150 h 600"/>
                  <a:gd name="T78" fmla="*/ 1345 w 1476"/>
                  <a:gd name="T79" fmla="*/ 119 h 600"/>
                  <a:gd name="T80" fmla="*/ 1332 w 1476"/>
                  <a:gd name="T81" fmla="*/ 75 h 600"/>
                  <a:gd name="T82" fmla="*/ 1313 w 1476"/>
                  <a:gd name="T83" fmla="*/ 50 h 600"/>
                  <a:gd name="T84" fmla="*/ 1288 w 1476"/>
                  <a:gd name="T85" fmla="*/ 31 h 600"/>
                  <a:gd name="T86" fmla="*/ 1263 w 1476"/>
                  <a:gd name="T87" fmla="*/ 19 h 600"/>
                  <a:gd name="T88" fmla="*/ 1232 w 1476"/>
                  <a:gd name="T89" fmla="*/ 6 h 600"/>
                  <a:gd name="T90" fmla="*/ 1188 w 1476"/>
                  <a:gd name="T91" fmla="*/ 6 h 600"/>
                  <a:gd name="T92" fmla="*/ 1151 w 1476"/>
                  <a:gd name="T93" fmla="*/ 13 h 600"/>
                  <a:gd name="T94" fmla="*/ 1132 w 1476"/>
                  <a:gd name="T95" fmla="*/ 25 h 600"/>
                  <a:gd name="T96" fmla="*/ 1126 w 1476"/>
                  <a:gd name="T97" fmla="*/ 44 h 600"/>
                  <a:gd name="T98" fmla="*/ 1126 w 1476"/>
                  <a:gd name="T99" fmla="*/ 50 h 600"/>
                  <a:gd name="T100" fmla="*/ 1095 w 1476"/>
                  <a:gd name="T101" fmla="*/ 50 h 600"/>
                  <a:gd name="T102" fmla="*/ 1044 w 1476"/>
                  <a:gd name="T103" fmla="*/ 50 h 600"/>
                  <a:gd name="T104" fmla="*/ 1019 w 1476"/>
                  <a:gd name="T105" fmla="*/ 50 h 600"/>
                  <a:gd name="T106" fmla="*/ 613 w 1476"/>
                  <a:gd name="T107" fmla="*/ 156 h 6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76" h="600">
                    <a:moveTo>
                      <a:pt x="613" y="156"/>
                    </a:moveTo>
                    <a:lnTo>
                      <a:pt x="206" y="269"/>
                    </a:lnTo>
                    <a:lnTo>
                      <a:pt x="213" y="275"/>
                    </a:lnTo>
                    <a:lnTo>
                      <a:pt x="194" y="275"/>
                    </a:lnTo>
                    <a:lnTo>
                      <a:pt x="181" y="288"/>
                    </a:lnTo>
                    <a:lnTo>
                      <a:pt x="169" y="294"/>
                    </a:lnTo>
                    <a:lnTo>
                      <a:pt x="163" y="300"/>
                    </a:lnTo>
                    <a:lnTo>
                      <a:pt x="150" y="313"/>
                    </a:lnTo>
                    <a:lnTo>
                      <a:pt x="144" y="313"/>
                    </a:lnTo>
                    <a:lnTo>
                      <a:pt x="137" y="313"/>
                    </a:lnTo>
                    <a:lnTo>
                      <a:pt x="131" y="306"/>
                    </a:lnTo>
                    <a:lnTo>
                      <a:pt x="119" y="306"/>
                    </a:lnTo>
                    <a:lnTo>
                      <a:pt x="100" y="300"/>
                    </a:lnTo>
                    <a:lnTo>
                      <a:pt x="81" y="300"/>
                    </a:lnTo>
                    <a:lnTo>
                      <a:pt x="69" y="300"/>
                    </a:lnTo>
                    <a:lnTo>
                      <a:pt x="50" y="306"/>
                    </a:lnTo>
                    <a:lnTo>
                      <a:pt x="31" y="306"/>
                    </a:lnTo>
                    <a:lnTo>
                      <a:pt x="19" y="313"/>
                    </a:lnTo>
                    <a:lnTo>
                      <a:pt x="12" y="319"/>
                    </a:lnTo>
                    <a:lnTo>
                      <a:pt x="6" y="325"/>
                    </a:lnTo>
                    <a:lnTo>
                      <a:pt x="6" y="331"/>
                    </a:lnTo>
                    <a:lnTo>
                      <a:pt x="0" y="344"/>
                    </a:lnTo>
                    <a:lnTo>
                      <a:pt x="0" y="356"/>
                    </a:lnTo>
                    <a:lnTo>
                      <a:pt x="6" y="363"/>
                    </a:lnTo>
                    <a:lnTo>
                      <a:pt x="12" y="375"/>
                    </a:lnTo>
                    <a:lnTo>
                      <a:pt x="19" y="381"/>
                    </a:lnTo>
                    <a:lnTo>
                      <a:pt x="31" y="394"/>
                    </a:lnTo>
                    <a:lnTo>
                      <a:pt x="44" y="407"/>
                    </a:lnTo>
                    <a:lnTo>
                      <a:pt x="62" y="413"/>
                    </a:lnTo>
                    <a:lnTo>
                      <a:pt x="81" y="425"/>
                    </a:lnTo>
                    <a:lnTo>
                      <a:pt x="125" y="444"/>
                    </a:lnTo>
                    <a:lnTo>
                      <a:pt x="156" y="457"/>
                    </a:lnTo>
                    <a:lnTo>
                      <a:pt x="175" y="469"/>
                    </a:lnTo>
                    <a:lnTo>
                      <a:pt x="194" y="475"/>
                    </a:lnTo>
                    <a:lnTo>
                      <a:pt x="206" y="482"/>
                    </a:lnTo>
                    <a:lnTo>
                      <a:pt x="225" y="494"/>
                    </a:lnTo>
                    <a:lnTo>
                      <a:pt x="238" y="500"/>
                    </a:lnTo>
                    <a:lnTo>
                      <a:pt x="250" y="513"/>
                    </a:lnTo>
                    <a:lnTo>
                      <a:pt x="256" y="525"/>
                    </a:lnTo>
                    <a:lnTo>
                      <a:pt x="269" y="538"/>
                    </a:lnTo>
                    <a:lnTo>
                      <a:pt x="269" y="550"/>
                    </a:lnTo>
                    <a:lnTo>
                      <a:pt x="269" y="557"/>
                    </a:lnTo>
                    <a:lnTo>
                      <a:pt x="269" y="563"/>
                    </a:lnTo>
                    <a:lnTo>
                      <a:pt x="263" y="569"/>
                    </a:lnTo>
                    <a:lnTo>
                      <a:pt x="263" y="575"/>
                    </a:lnTo>
                    <a:lnTo>
                      <a:pt x="313" y="600"/>
                    </a:lnTo>
                    <a:lnTo>
                      <a:pt x="613" y="519"/>
                    </a:lnTo>
                    <a:lnTo>
                      <a:pt x="619" y="519"/>
                    </a:lnTo>
                    <a:lnTo>
                      <a:pt x="619" y="513"/>
                    </a:lnTo>
                    <a:lnTo>
                      <a:pt x="625" y="513"/>
                    </a:lnTo>
                    <a:lnTo>
                      <a:pt x="625" y="507"/>
                    </a:lnTo>
                    <a:lnTo>
                      <a:pt x="619" y="507"/>
                    </a:lnTo>
                    <a:lnTo>
                      <a:pt x="619" y="500"/>
                    </a:lnTo>
                    <a:lnTo>
                      <a:pt x="613" y="500"/>
                    </a:lnTo>
                    <a:lnTo>
                      <a:pt x="607" y="500"/>
                    </a:lnTo>
                    <a:lnTo>
                      <a:pt x="876" y="425"/>
                    </a:lnTo>
                    <a:lnTo>
                      <a:pt x="1145" y="356"/>
                    </a:lnTo>
                    <a:lnTo>
                      <a:pt x="1145" y="363"/>
                    </a:lnTo>
                    <a:lnTo>
                      <a:pt x="1151" y="369"/>
                    </a:lnTo>
                    <a:lnTo>
                      <a:pt x="1157" y="369"/>
                    </a:lnTo>
                    <a:lnTo>
                      <a:pt x="1163" y="369"/>
                    </a:lnTo>
                    <a:lnTo>
                      <a:pt x="1170" y="369"/>
                    </a:lnTo>
                    <a:lnTo>
                      <a:pt x="1182" y="369"/>
                    </a:lnTo>
                    <a:lnTo>
                      <a:pt x="1476" y="288"/>
                    </a:lnTo>
                    <a:lnTo>
                      <a:pt x="1470" y="250"/>
                    </a:lnTo>
                    <a:lnTo>
                      <a:pt x="1464" y="250"/>
                    </a:lnTo>
                    <a:lnTo>
                      <a:pt x="1439" y="250"/>
                    </a:lnTo>
                    <a:lnTo>
                      <a:pt x="1420" y="244"/>
                    </a:lnTo>
                    <a:lnTo>
                      <a:pt x="1407" y="238"/>
                    </a:lnTo>
                    <a:lnTo>
                      <a:pt x="1395" y="231"/>
                    </a:lnTo>
                    <a:lnTo>
                      <a:pt x="1376" y="219"/>
                    </a:lnTo>
                    <a:lnTo>
                      <a:pt x="1364" y="206"/>
                    </a:lnTo>
                    <a:lnTo>
                      <a:pt x="1357" y="194"/>
                    </a:lnTo>
                    <a:lnTo>
                      <a:pt x="1351" y="181"/>
                    </a:lnTo>
                    <a:lnTo>
                      <a:pt x="1351" y="169"/>
                    </a:lnTo>
                    <a:lnTo>
                      <a:pt x="1351" y="150"/>
                    </a:lnTo>
                    <a:lnTo>
                      <a:pt x="1351" y="138"/>
                    </a:lnTo>
                    <a:lnTo>
                      <a:pt x="1345" y="119"/>
                    </a:lnTo>
                    <a:lnTo>
                      <a:pt x="1338" y="94"/>
                    </a:lnTo>
                    <a:lnTo>
                      <a:pt x="1332" y="75"/>
                    </a:lnTo>
                    <a:lnTo>
                      <a:pt x="1320" y="63"/>
                    </a:lnTo>
                    <a:lnTo>
                      <a:pt x="1313" y="50"/>
                    </a:lnTo>
                    <a:lnTo>
                      <a:pt x="1301" y="38"/>
                    </a:lnTo>
                    <a:lnTo>
                      <a:pt x="1288" y="31"/>
                    </a:lnTo>
                    <a:lnTo>
                      <a:pt x="1282" y="25"/>
                    </a:lnTo>
                    <a:lnTo>
                      <a:pt x="1263" y="19"/>
                    </a:lnTo>
                    <a:lnTo>
                      <a:pt x="1251" y="13"/>
                    </a:lnTo>
                    <a:lnTo>
                      <a:pt x="1232" y="6"/>
                    </a:lnTo>
                    <a:lnTo>
                      <a:pt x="1207" y="0"/>
                    </a:lnTo>
                    <a:lnTo>
                      <a:pt x="1188" y="6"/>
                    </a:lnTo>
                    <a:lnTo>
                      <a:pt x="1170" y="6"/>
                    </a:lnTo>
                    <a:lnTo>
                      <a:pt x="1151" y="13"/>
                    </a:lnTo>
                    <a:lnTo>
                      <a:pt x="1138" y="19"/>
                    </a:lnTo>
                    <a:lnTo>
                      <a:pt x="1132" y="25"/>
                    </a:lnTo>
                    <a:lnTo>
                      <a:pt x="1126" y="38"/>
                    </a:lnTo>
                    <a:lnTo>
                      <a:pt x="1126" y="44"/>
                    </a:lnTo>
                    <a:lnTo>
                      <a:pt x="1126" y="50"/>
                    </a:lnTo>
                    <a:lnTo>
                      <a:pt x="1120" y="50"/>
                    </a:lnTo>
                    <a:lnTo>
                      <a:pt x="1095" y="50"/>
                    </a:lnTo>
                    <a:lnTo>
                      <a:pt x="1063" y="50"/>
                    </a:lnTo>
                    <a:lnTo>
                      <a:pt x="1044" y="50"/>
                    </a:lnTo>
                    <a:lnTo>
                      <a:pt x="1026" y="56"/>
                    </a:lnTo>
                    <a:lnTo>
                      <a:pt x="1019" y="50"/>
                    </a:lnTo>
                    <a:lnTo>
                      <a:pt x="613" y="15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4" name="Freeform 14">
                <a:extLst>
                  <a:ext uri="{FF2B5EF4-FFF2-40B4-BE49-F238E27FC236}">
                    <a16:creationId xmlns:a16="http://schemas.microsoft.com/office/drawing/2014/main" id="{717D24FA-C77D-8C72-FEA8-77AC9B55F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460"/>
                <a:ext cx="32" cy="19"/>
              </a:xfrm>
              <a:custGeom>
                <a:avLst/>
                <a:gdLst>
                  <a:gd name="T0" fmla="*/ 0 w 32"/>
                  <a:gd name="T1" fmla="*/ 7 h 19"/>
                  <a:gd name="T2" fmla="*/ 13 w 32"/>
                  <a:gd name="T3" fmla="*/ 0 h 19"/>
                  <a:gd name="T4" fmla="*/ 19 w 32"/>
                  <a:gd name="T5" fmla="*/ 0 h 19"/>
                  <a:gd name="T6" fmla="*/ 25 w 32"/>
                  <a:gd name="T7" fmla="*/ 7 h 19"/>
                  <a:gd name="T8" fmla="*/ 25 w 32"/>
                  <a:gd name="T9" fmla="*/ 7 h 19"/>
                  <a:gd name="T10" fmla="*/ 25 w 32"/>
                  <a:gd name="T11" fmla="*/ 7 h 19"/>
                  <a:gd name="T12" fmla="*/ 32 w 32"/>
                  <a:gd name="T13" fmla="*/ 7 h 19"/>
                  <a:gd name="T14" fmla="*/ 32 w 32"/>
                  <a:gd name="T15" fmla="*/ 13 h 19"/>
                  <a:gd name="T16" fmla="*/ 32 w 32"/>
                  <a:gd name="T17" fmla="*/ 13 h 19"/>
                  <a:gd name="T18" fmla="*/ 32 w 32"/>
                  <a:gd name="T19" fmla="*/ 13 h 19"/>
                  <a:gd name="T20" fmla="*/ 32 w 32"/>
                  <a:gd name="T21" fmla="*/ 19 h 19"/>
                  <a:gd name="T22" fmla="*/ 32 w 32"/>
                  <a:gd name="T23" fmla="*/ 19 h 19"/>
                  <a:gd name="T24" fmla="*/ 19 w 32"/>
                  <a:gd name="T25" fmla="*/ 19 h 19"/>
                  <a:gd name="T26" fmla="*/ 0 w 32"/>
                  <a:gd name="T27" fmla="*/ 7 h 19"/>
                  <a:gd name="T28" fmla="*/ 0 w 32"/>
                  <a:gd name="T29" fmla="*/ 7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19">
                    <a:moveTo>
                      <a:pt x="0" y="7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5" y="7"/>
                    </a:lnTo>
                    <a:lnTo>
                      <a:pt x="32" y="7"/>
                    </a:lnTo>
                    <a:lnTo>
                      <a:pt x="32" y="13"/>
                    </a:lnTo>
                    <a:lnTo>
                      <a:pt x="32" y="19"/>
                    </a:lnTo>
                    <a:lnTo>
                      <a:pt x="19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5" name="Freeform 15">
                <a:extLst>
                  <a:ext uri="{FF2B5EF4-FFF2-40B4-BE49-F238E27FC236}">
                    <a16:creationId xmlns:a16="http://schemas.microsoft.com/office/drawing/2014/main" id="{9FF47338-27E5-71E3-3693-A58192278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454"/>
                <a:ext cx="31" cy="19"/>
              </a:xfrm>
              <a:custGeom>
                <a:avLst/>
                <a:gdLst>
                  <a:gd name="T0" fmla="*/ 0 w 31"/>
                  <a:gd name="T1" fmla="*/ 6 h 19"/>
                  <a:gd name="T2" fmla="*/ 0 w 31"/>
                  <a:gd name="T3" fmla="*/ 6 h 19"/>
                  <a:gd name="T4" fmla="*/ 0 w 31"/>
                  <a:gd name="T5" fmla="*/ 0 h 19"/>
                  <a:gd name="T6" fmla="*/ 6 w 31"/>
                  <a:gd name="T7" fmla="*/ 0 h 19"/>
                  <a:gd name="T8" fmla="*/ 13 w 31"/>
                  <a:gd name="T9" fmla="*/ 0 h 19"/>
                  <a:gd name="T10" fmla="*/ 19 w 31"/>
                  <a:gd name="T11" fmla="*/ 0 h 19"/>
                  <a:gd name="T12" fmla="*/ 19 w 31"/>
                  <a:gd name="T13" fmla="*/ 0 h 19"/>
                  <a:gd name="T14" fmla="*/ 19 w 31"/>
                  <a:gd name="T15" fmla="*/ 6 h 19"/>
                  <a:gd name="T16" fmla="*/ 19 w 31"/>
                  <a:gd name="T17" fmla="*/ 6 h 19"/>
                  <a:gd name="T18" fmla="*/ 13 w 31"/>
                  <a:gd name="T19" fmla="*/ 13 h 19"/>
                  <a:gd name="T20" fmla="*/ 13 w 31"/>
                  <a:gd name="T21" fmla="*/ 13 h 19"/>
                  <a:gd name="T22" fmla="*/ 13 w 31"/>
                  <a:gd name="T23" fmla="*/ 13 h 19"/>
                  <a:gd name="T24" fmla="*/ 31 w 31"/>
                  <a:gd name="T25" fmla="*/ 13 h 19"/>
                  <a:gd name="T26" fmla="*/ 31 w 31"/>
                  <a:gd name="T27" fmla="*/ 13 h 19"/>
                  <a:gd name="T28" fmla="*/ 13 w 31"/>
                  <a:gd name="T29" fmla="*/ 19 h 19"/>
                  <a:gd name="T30" fmla="*/ 13 w 31"/>
                  <a:gd name="T31" fmla="*/ 13 h 19"/>
                  <a:gd name="T32" fmla="*/ 13 w 31"/>
                  <a:gd name="T33" fmla="*/ 6 h 19"/>
                  <a:gd name="T34" fmla="*/ 13 w 31"/>
                  <a:gd name="T35" fmla="*/ 6 h 19"/>
                  <a:gd name="T36" fmla="*/ 19 w 31"/>
                  <a:gd name="T37" fmla="*/ 6 h 19"/>
                  <a:gd name="T38" fmla="*/ 13 w 31"/>
                  <a:gd name="T39" fmla="*/ 0 h 19"/>
                  <a:gd name="T40" fmla="*/ 13 w 31"/>
                  <a:gd name="T41" fmla="*/ 0 h 19"/>
                  <a:gd name="T42" fmla="*/ 6 w 31"/>
                  <a:gd name="T43" fmla="*/ 0 h 19"/>
                  <a:gd name="T44" fmla="*/ 6 w 31"/>
                  <a:gd name="T45" fmla="*/ 0 h 19"/>
                  <a:gd name="T46" fmla="*/ 6 w 31"/>
                  <a:gd name="T47" fmla="*/ 0 h 19"/>
                  <a:gd name="T48" fmla="*/ 6 w 31"/>
                  <a:gd name="T49" fmla="*/ 6 h 19"/>
                  <a:gd name="T50" fmla="*/ 0 w 31"/>
                  <a:gd name="T51" fmla="*/ 6 h 19"/>
                  <a:gd name="T52" fmla="*/ 0 w 31"/>
                  <a:gd name="T53" fmla="*/ 6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" h="19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31" y="13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6" name="Freeform 16">
                <a:extLst>
                  <a:ext uri="{FF2B5EF4-FFF2-40B4-BE49-F238E27FC236}">
                    <a16:creationId xmlns:a16="http://schemas.microsoft.com/office/drawing/2014/main" id="{DA702703-DD88-61DF-14B3-BF7A15481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448"/>
                <a:ext cx="31" cy="19"/>
              </a:xfrm>
              <a:custGeom>
                <a:avLst/>
                <a:gdLst>
                  <a:gd name="T0" fmla="*/ 6 w 31"/>
                  <a:gd name="T1" fmla="*/ 6 h 19"/>
                  <a:gd name="T2" fmla="*/ 0 w 31"/>
                  <a:gd name="T3" fmla="*/ 0 h 19"/>
                  <a:gd name="T4" fmla="*/ 6 w 31"/>
                  <a:gd name="T5" fmla="*/ 0 h 19"/>
                  <a:gd name="T6" fmla="*/ 6 w 31"/>
                  <a:gd name="T7" fmla="*/ 0 h 19"/>
                  <a:gd name="T8" fmla="*/ 13 w 31"/>
                  <a:gd name="T9" fmla="*/ 0 h 19"/>
                  <a:gd name="T10" fmla="*/ 19 w 31"/>
                  <a:gd name="T11" fmla="*/ 0 h 19"/>
                  <a:gd name="T12" fmla="*/ 19 w 31"/>
                  <a:gd name="T13" fmla="*/ 0 h 19"/>
                  <a:gd name="T14" fmla="*/ 25 w 31"/>
                  <a:gd name="T15" fmla="*/ 6 h 19"/>
                  <a:gd name="T16" fmla="*/ 19 w 31"/>
                  <a:gd name="T17" fmla="*/ 6 h 19"/>
                  <a:gd name="T18" fmla="*/ 19 w 31"/>
                  <a:gd name="T19" fmla="*/ 6 h 19"/>
                  <a:gd name="T20" fmla="*/ 19 w 31"/>
                  <a:gd name="T21" fmla="*/ 12 h 19"/>
                  <a:gd name="T22" fmla="*/ 19 w 31"/>
                  <a:gd name="T23" fmla="*/ 12 h 19"/>
                  <a:gd name="T24" fmla="*/ 31 w 31"/>
                  <a:gd name="T25" fmla="*/ 6 h 19"/>
                  <a:gd name="T26" fmla="*/ 31 w 31"/>
                  <a:gd name="T27" fmla="*/ 12 h 19"/>
                  <a:gd name="T28" fmla="*/ 13 w 31"/>
                  <a:gd name="T29" fmla="*/ 19 h 19"/>
                  <a:gd name="T30" fmla="*/ 13 w 31"/>
                  <a:gd name="T31" fmla="*/ 12 h 19"/>
                  <a:gd name="T32" fmla="*/ 13 w 31"/>
                  <a:gd name="T33" fmla="*/ 6 h 19"/>
                  <a:gd name="T34" fmla="*/ 19 w 31"/>
                  <a:gd name="T35" fmla="*/ 6 h 19"/>
                  <a:gd name="T36" fmla="*/ 19 w 31"/>
                  <a:gd name="T37" fmla="*/ 6 h 19"/>
                  <a:gd name="T38" fmla="*/ 19 w 31"/>
                  <a:gd name="T39" fmla="*/ 0 h 19"/>
                  <a:gd name="T40" fmla="*/ 13 w 31"/>
                  <a:gd name="T41" fmla="*/ 0 h 19"/>
                  <a:gd name="T42" fmla="*/ 6 w 31"/>
                  <a:gd name="T43" fmla="*/ 0 h 19"/>
                  <a:gd name="T44" fmla="*/ 6 w 31"/>
                  <a:gd name="T45" fmla="*/ 0 h 19"/>
                  <a:gd name="T46" fmla="*/ 6 w 31"/>
                  <a:gd name="T47" fmla="*/ 0 h 19"/>
                  <a:gd name="T48" fmla="*/ 6 w 31"/>
                  <a:gd name="T49" fmla="*/ 6 h 19"/>
                  <a:gd name="T50" fmla="*/ 6 w 31"/>
                  <a:gd name="T51" fmla="*/ 6 h 19"/>
                  <a:gd name="T52" fmla="*/ 6 w 31"/>
                  <a:gd name="T53" fmla="*/ 6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" h="19">
                    <a:moveTo>
                      <a:pt x="6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13" y="19"/>
                    </a:lnTo>
                    <a:lnTo>
                      <a:pt x="13" y="12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7" name="Freeform 17">
                <a:extLst>
                  <a:ext uri="{FF2B5EF4-FFF2-40B4-BE49-F238E27FC236}">
                    <a16:creationId xmlns:a16="http://schemas.microsoft.com/office/drawing/2014/main" id="{DE2BED04-226C-F8A8-8CF8-8AE2FE63B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442"/>
                <a:ext cx="26" cy="12"/>
              </a:xfrm>
              <a:custGeom>
                <a:avLst/>
                <a:gdLst>
                  <a:gd name="T0" fmla="*/ 19 w 26"/>
                  <a:gd name="T1" fmla="*/ 12 h 12"/>
                  <a:gd name="T2" fmla="*/ 13 w 26"/>
                  <a:gd name="T3" fmla="*/ 12 h 12"/>
                  <a:gd name="T4" fmla="*/ 7 w 26"/>
                  <a:gd name="T5" fmla="*/ 12 h 12"/>
                  <a:gd name="T6" fmla="*/ 0 w 26"/>
                  <a:gd name="T7" fmla="*/ 6 h 12"/>
                  <a:gd name="T8" fmla="*/ 0 w 26"/>
                  <a:gd name="T9" fmla="*/ 6 h 12"/>
                  <a:gd name="T10" fmla="*/ 0 w 26"/>
                  <a:gd name="T11" fmla="*/ 0 h 12"/>
                  <a:gd name="T12" fmla="*/ 0 w 26"/>
                  <a:gd name="T13" fmla="*/ 0 h 12"/>
                  <a:gd name="T14" fmla="*/ 0 w 26"/>
                  <a:gd name="T15" fmla="*/ 0 h 12"/>
                  <a:gd name="T16" fmla="*/ 7 w 26"/>
                  <a:gd name="T17" fmla="*/ 0 h 12"/>
                  <a:gd name="T18" fmla="*/ 13 w 26"/>
                  <a:gd name="T19" fmla="*/ 0 h 12"/>
                  <a:gd name="T20" fmla="*/ 19 w 26"/>
                  <a:gd name="T21" fmla="*/ 6 h 12"/>
                  <a:gd name="T22" fmla="*/ 26 w 26"/>
                  <a:gd name="T23" fmla="*/ 6 h 12"/>
                  <a:gd name="T24" fmla="*/ 26 w 26"/>
                  <a:gd name="T25" fmla="*/ 6 h 12"/>
                  <a:gd name="T26" fmla="*/ 26 w 26"/>
                  <a:gd name="T27" fmla="*/ 12 h 12"/>
                  <a:gd name="T28" fmla="*/ 19 w 26"/>
                  <a:gd name="T29" fmla="*/ 12 h 12"/>
                  <a:gd name="T30" fmla="*/ 19 w 26"/>
                  <a:gd name="T31" fmla="*/ 1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12">
                    <a:moveTo>
                      <a:pt x="19" y="12"/>
                    </a:moveTo>
                    <a:lnTo>
                      <a:pt x="13" y="12"/>
                    </a:lnTo>
                    <a:lnTo>
                      <a:pt x="7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8" name="Freeform 18">
                <a:extLst>
                  <a:ext uri="{FF2B5EF4-FFF2-40B4-BE49-F238E27FC236}">
                    <a16:creationId xmlns:a16="http://schemas.microsoft.com/office/drawing/2014/main" id="{EA8247CD-77DE-592D-5C94-A6DAA4F0F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429"/>
                <a:ext cx="25" cy="19"/>
              </a:xfrm>
              <a:custGeom>
                <a:avLst/>
                <a:gdLst>
                  <a:gd name="T0" fmla="*/ 12 w 25"/>
                  <a:gd name="T1" fmla="*/ 13 h 19"/>
                  <a:gd name="T2" fmla="*/ 18 w 25"/>
                  <a:gd name="T3" fmla="*/ 13 h 19"/>
                  <a:gd name="T4" fmla="*/ 25 w 25"/>
                  <a:gd name="T5" fmla="*/ 13 h 19"/>
                  <a:gd name="T6" fmla="*/ 25 w 25"/>
                  <a:gd name="T7" fmla="*/ 13 h 19"/>
                  <a:gd name="T8" fmla="*/ 25 w 25"/>
                  <a:gd name="T9" fmla="*/ 19 h 19"/>
                  <a:gd name="T10" fmla="*/ 25 w 25"/>
                  <a:gd name="T11" fmla="*/ 19 h 19"/>
                  <a:gd name="T12" fmla="*/ 18 w 25"/>
                  <a:gd name="T13" fmla="*/ 19 h 19"/>
                  <a:gd name="T14" fmla="*/ 12 w 25"/>
                  <a:gd name="T15" fmla="*/ 19 h 19"/>
                  <a:gd name="T16" fmla="*/ 6 w 25"/>
                  <a:gd name="T17" fmla="*/ 19 h 19"/>
                  <a:gd name="T18" fmla="*/ 6 w 25"/>
                  <a:gd name="T19" fmla="*/ 19 h 19"/>
                  <a:gd name="T20" fmla="*/ 6 w 25"/>
                  <a:gd name="T21" fmla="*/ 13 h 19"/>
                  <a:gd name="T22" fmla="*/ 6 w 25"/>
                  <a:gd name="T23" fmla="*/ 13 h 19"/>
                  <a:gd name="T24" fmla="*/ 0 w 25"/>
                  <a:gd name="T25" fmla="*/ 13 h 19"/>
                  <a:gd name="T26" fmla="*/ 0 w 25"/>
                  <a:gd name="T27" fmla="*/ 13 h 19"/>
                  <a:gd name="T28" fmla="*/ 0 w 25"/>
                  <a:gd name="T29" fmla="*/ 6 h 19"/>
                  <a:gd name="T30" fmla="*/ 0 w 25"/>
                  <a:gd name="T31" fmla="*/ 6 h 19"/>
                  <a:gd name="T32" fmla="*/ 0 w 25"/>
                  <a:gd name="T33" fmla="*/ 6 h 19"/>
                  <a:gd name="T34" fmla="*/ 12 w 25"/>
                  <a:gd name="T35" fmla="*/ 0 h 19"/>
                  <a:gd name="T36" fmla="*/ 12 w 25"/>
                  <a:gd name="T37" fmla="*/ 6 h 19"/>
                  <a:gd name="T38" fmla="*/ 18 w 25"/>
                  <a:gd name="T39" fmla="*/ 6 h 19"/>
                  <a:gd name="T40" fmla="*/ 12 w 25"/>
                  <a:gd name="T41" fmla="*/ 13 h 19"/>
                  <a:gd name="T42" fmla="*/ 12 w 25"/>
                  <a:gd name="T43" fmla="*/ 13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19">
                    <a:moveTo>
                      <a:pt x="12" y="13"/>
                    </a:moveTo>
                    <a:lnTo>
                      <a:pt x="18" y="13"/>
                    </a:lnTo>
                    <a:lnTo>
                      <a:pt x="25" y="13"/>
                    </a:lnTo>
                    <a:lnTo>
                      <a:pt x="25" y="19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9" name="Freeform 19">
                <a:extLst>
                  <a:ext uri="{FF2B5EF4-FFF2-40B4-BE49-F238E27FC236}">
                    <a16:creationId xmlns:a16="http://schemas.microsoft.com/office/drawing/2014/main" id="{9690E8BF-E591-0495-24D4-48E6CE8FA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2423"/>
                <a:ext cx="25" cy="19"/>
              </a:xfrm>
              <a:custGeom>
                <a:avLst/>
                <a:gdLst>
                  <a:gd name="T0" fmla="*/ 12 w 25"/>
                  <a:gd name="T1" fmla="*/ 6 h 19"/>
                  <a:gd name="T2" fmla="*/ 18 w 25"/>
                  <a:gd name="T3" fmla="*/ 12 h 19"/>
                  <a:gd name="T4" fmla="*/ 25 w 25"/>
                  <a:gd name="T5" fmla="*/ 12 h 19"/>
                  <a:gd name="T6" fmla="*/ 25 w 25"/>
                  <a:gd name="T7" fmla="*/ 12 h 19"/>
                  <a:gd name="T8" fmla="*/ 25 w 25"/>
                  <a:gd name="T9" fmla="*/ 19 h 19"/>
                  <a:gd name="T10" fmla="*/ 25 w 25"/>
                  <a:gd name="T11" fmla="*/ 19 h 19"/>
                  <a:gd name="T12" fmla="*/ 18 w 25"/>
                  <a:gd name="T13" fmla="*/ 19 h 19"/>
                  <a:gd name="T14" fmla="*/ 12 w 25"/>
                  <a:gd name="T15" fmla="*/ 19 h 19"/>
                  <a:gd name="T16" fmla="*/ 6 w 25"/>
                  <a:gd name="T17" fmla="*/ 19 h 19"/>
                  <a:gd name="T18" fmla="*/ 6 w 25"/>
                  <a:gd name="T19" fmla="*/ 19 h 19"/>
                  <a:gd name="T20" fmla="*/ 0 w 25"/>
                  <a:gd name="T21" fmla="*/ 12 h 19"/>
                  <a:gd name="T22" fmla="*/ 6 w 25"/>
                  <a:gd name="T23" fmla="*/ 12 h 19"/>
                  <a:gd name="T24" fmla="*/ 0 w 25"/>
                  <a:gd name="T25" fmla="*/ 12 h 19"/>
                  <a:gd name="T26" fmla="*/ 0 w 25"/>
                  <a:gd name="T27" fmla="*/ 12 h 19"/>
                  <a:gd name="T28" fmla="*/ 0 w 25"/>
                  <a:gd name="T29" fmla="*/ 6 h 19"/>
                  <a:gd name="T30" fmla="*/ 0 w 25"/>
                  <a:gd name="T31" fmla="*/ 6 h 19"/>
                  <a:gd name="T32" fmla="*/ 0 w 25"/>
                  <a:gd name="T33" fmla="*/ 0 h 19"/>
                  <a:gd name="T34" fmla="*/ 12 w 25"/>
                  <a:gd name="T35" fmla="*/ 0 h 19"/>
                  <a:gd name="T36" fmla="*/ 12 w 25"/>
                  <a:gd name="T37" fmla="*/ 6 h 19"/>
                  <a:gd name="T38" fmla="*/ 12 w 25"/>
                  <a:gd name="T39" fmla="*/ 6 h 19"/>
                  <a:gd name="T40" fmla="*/ 12 w 25"/>
                  <a:gd name="T41" fmla="*/ 6 h 19"/>
                  <a:gd name="T42" fmla="*/ 12 w 25"/>
                  <a:gd name="T43" fmla="*/ 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19">
                    <a:moveTo>
                      <a:pt x="12" y="6"/>
                    </a:moveTo>
                    <a:lnTo>
                      <a:pt x="18" y="12"/>
                    </a:lnTo>
                    <a:lnTo>
                      <a:pt x="25" y="12"/>
                    </a:lnTo>
                    <a:lnTo>
                      <a:pt x="25" y="19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0" name="Freeform 20">
                <a:extLst>
                  <a:ext uri="{FF2B5EF4-FFF2-40B4-BE49-F238E27FC236}">
                    <a16:creationId xmlns:a16="http://schemas.microsoft.com/office/drawing/2014/main" id="{DB624C08-EF0E-E707-6F5A-DCBE9060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417"/>
                <a:ext cx="32" cy="18"/>
              </a:xfrm>
              <a:custGeom>
                <a:avLst/>
                <a:gdLst>
                  <a:gd name="T0" fmla="*/ 7 w 32"/>
                  <a:gd name="T1" fmla="*/ 12 h 18"/>
                  <a:gd name="T2" fmla="*/ 0 w 32"/>
                  <a:gd name="T3" fmla="*/ 6 h 18"/>
                  <a:gd name="T4" fmla="*/ 7 w 32"/>
                  <a:gd name="T5" fmla="*/ 6 h 18"/>
                  <a:gd name="T6" fmla="*/ 7 w 32"/>
                  <a:gd name="T7" fmla="*/ 0 h 18"/>
                  <a:gd name="T8" fmla="*/ 19 w 32"/>
                  <a:gd name="T9" fmla="*/ 0 h 18"/>
                  <a:gd name="T10" fmla="*/ 19 w 32"/>
                  <a:gd name="T11" fmla="*/ 6 h 18"/>
                  <a:gd name="T12" fmla="*/ 19 w 32"/>
                  <a:gd name="T13" fmla="*/ 6 h 18"/>
                  <a:gd name="T14" fmla="*/ 25 w 32"/>
                  <a:gd name="T15" fmla="*/ 6 h 18"/>
                  <a:gd name="T16" fmla="*/ 19 w 32"/>
                  <a:gd name="T17" fmla="*/ 12 h 18"/>
                  <a:gd name="T18" fmla="*/ 19 w 32"/>
                  <a:gd name="T19" fmla="*/ 12 h 18"/>
                  <a:gd name="T20" fmla="*/ 19 w 32"/>
                  <a:gd name="T21" fmla="*/ 18 h 18"/>
                  <a:gd name="T22" fmla="*/ 19 w 32"/>
                  <a:gd name="T23" fmla="*/ 18 h 18"/>
                  <a:gd name="T24" fmla="*/ 32 w 32"/>
                  <a:gd name="T25" fmla="*/ 12 h 18"/>
                  <a:gd name="T26" fmla="*/ 32 w 32"/>
                  <a:gd name="T27" fmla="*/ 18 h 18"/>
                  <a:gd name="T28" fmla="*/ 13 w 32"/>
                  <a:gd name="T29" fmla="*/ 18 h 18"/>
                  <a:gd name="T30" fmla="*/ 13 w 32"/>
                  <a:gd name="T31" fmla="*/ 18 h 18"/>
                  <a:gd name="T32" fmla="*/ 13 w 32"/>
                  <a:gd name="T33" fmla="*/ 12 h 18"/>
                  <a:gd name="T34" fmla="*/ 19 w 32"/>
                  <a:gd name="T35" fmla="*/ 12 h 18"/>
                  <a:gd name="T36" fmla="*/ 19 w 32"/>
                  <a:gd name="T37" fmla="*/ 6 h 18"/>
                  <a:gd name="T38" fmla="*/ 19 w 32"/>
                  <a:gd name="T39" fmla="*/ 6 h 18"/>
                  <a:gd name="T40" fmla="*/ 13 w 32"/>
                  <a:gd name="T41" fmla="*/ 6 h 18"/>
                  <a:gd name="T42" fmla="*/ 13 w 32"/>
                  <a:gd name="T43" fmla="*/ 6 h 18"/>
                  <a:gd name="T44" fmla="*/ 7 w 32"/>
                  <a:gd name="T45" fmla="*/ 6 h 18"/>
                  <a:gd name="T46" fmla="*/ 7 w 32"/>
                  <a:gd name="T47" fmla="*/ 6 h 18"/>
                  <a:gd name="T48" fmla="*/ 7 w 32"/>
                  <a:gd name="T49" fmla="*/ 12 h 18"/>
                  <a:gd name="T50" fmla="*/ 7 w 32"/>
                  <a:gd name="T51" fmla="*/ 12 h 18"/>
                  <a:gd name="T52" fmla="*/ 7 w 32"/>
                  <a:gd name="T53" fmla="*/ 12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18">
                    <a:moveTo>
                      <a:pt x="7" y="12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13" y="18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1" name="Freeform 21">
                <a:extLst>
                  <a:ext uri="{FF2B5EF4-FFF2-40B4-BE49-F238E27FC236}">
                    <a16:creationId xmlns:a16="http://schemas.microsoft.com/office/drawing/2014/main" id="{B5B9A36C-AE92-2DB7-7C6C-F7C2598C3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410"/>
                <a:ext cx="25" cy="19"/>
              </a:xfrm>
              <a:custGeom>
                <a:avLst/>
                <a:gdLst>
                  <a:gd name="T0" fmla="*/ 6 w 25"/>
                  <a:gd name="T1" fmla="*/ 7 h 19"/>
                  <a:gd name="T2" fmla="*/ 12 w 25"/>
                  <a:gd name="T3" fmla="*/ 7 h 19"/>
                  <a:gd name="T4" fmla="*/ 12 w 25"/>
                  <a:gd name="T5" fmla="*/ 7 h 19"/>
                  <a:gd name="T6" fmla="*/ 12 w 25"/>
                  <a:gd name="T7" fmla="*/ 7 h 19"/>
                  <a:gd name="T8" fmla="*/ 12 w 25"/>
                  <a:gd name="T9" fmla="*/ 7 h 19"/>
                  <a:gd name="T10" fmla="*/ 6 w 25"/>
                  <a:gd name="T11" fmla="*/ 7 h 19"/>
                  <a:gd name="T12" fmla="*/ 0 w 25"/>
                  <a:gd name="T13" fmla="*/ 7 h 19"/>
                  <a:gd name="T14" fmla="*/ 0 w 25"/>
                  <a:gd name="T15" fmla="*/ 7 h 19"/>
                  <a:gd name="T16" fmla="*/ 6 w 25"/>
                  <a:gd name="T17" fmla="*/ 7 h 19"/>
                  <a:gd name="T18" fmla="*/ 0 w 25"/>
                  <a:gd name="T19" fmla="*/ 7 h 19"/>
                  <a:gd name="T20" fmla="*/ 0 w 25"/>
                  <a:gd name="T21" fmla="*/ 7 h 19"/>
                  <a:gd name="T22" fmla="*/ 0 w 25"/>
                  <a:gd name="T23" fmla="*/ 7 h 19"/>
                  <a:gd name="T24" fmla="*/ 0 w 25"/>
                  <a:gd name="T25" fmla="*/ 7 h 19"/>
                  <a:gd name="T26" fmla="*/ 6 w 25"/>
                  <a:gd name="T27" fmla="*/ 0 h 19"/>
                  <a:gd name="T28" fmla="*/ 12 w 25"/>
                  <a:gd name="T29" fmla="*/ 0 h 19"/>
                  <a:gd name="T30" fmla="*/ 18 w 25"/>
                  <a:gd name="T31" fmla="*/ 7 h 19"/>
                  <a:gd name="T32" fmla="*/ 18 w 25"/>
                  <a:gd name="T33" fmla="*/ 7 h 19"/>
                  <a:gd name="T34" fmla="*/ 18 w 25"/>
                  <a:gd name="T35" fmla="*/ 7 h 19"/>
                  <a:gd name="T36" fmla="*/ 18 w 25"/>
                  <a:gd name="T37" fmla="*/ 7 h 19"/>
                  <a:gd name="T38" fmla="*/ 25 w 25"/>
                  <a:gd name="T39" fmla="*/ 13 h 19"/>
                  <a:gd name="T40" fmla="*/ 25 w 25"/>
                  <a:gd name="T41" fmla="*/ 13 h 19"/>
                  <a:gd name="T42" fmla="*/ 25 w 25"/>
                  <a:gd name="T43" fmla="*/ 13 h 19"/>
                  <a:gd name="T44" fmla="*/ 25 w 25"/>
                  <a:gd name="T45" fmla="*/ 19 h 19"/>
                  <a:gd name="T46" fmla="*/ 18 w 25"/>
                  <a:gd name="T47" fmla="*/ 19 h 19"/>
                  <a:gd name="T48" fmla="*/ 12 w 25"/>
                  <a:gd name="T49" fmla="*/ 19 h 19"/>
                  <a:gd name="T50" fmla="*/ 6 w 25"/>
                  <a:gd name="T51" fmla="*/ 19 h 19"/>
                  <a:gd name="T52" fmla="*/ 6 w 25"/>
                  <a:gd name="T53" fmla="*/ 13 h 19"/>
                  <a:gd name="T54" fmla="*/ 6 w 25"/>
                  <a:gd name="T55" fmla="*/ 13 h 19"/>
                  <a:gd name="T56" fmla="*/ 12 w 25"/>
                  <a:gd name="T57" fmla="*/ 19 h 19"/>
                  <a:gd name="T58" fmla="*/ 18 w 25"/>
                  <a:gd name="T59" fmla="*/ 19 h 19"/>
                  <a:gd name="T60" fmla="*/ 18 w 25"/>
                  <a:gd name="T61" fmla="*/ 13 h 19"/>
                  <a:gd name="T62" fmla="*/ 18 w 25"/>
                  <a:gd name="T63" fmla="*/ 13 h 19"/>
                  <a:gd name="T64" fmla="*/ 18 w 25"/>
                  <a:gd name="T65" fmla="*/ 13 h 19"/>
                  <a:gd name="T66" fmla="*/ 18 w 25"/>
                  <a:gd name="T67" fmla="*/ 13 h 19"/>
                  <a:gd name="T68" fmla="*/ 12 w 25"/>
                  <a:gd name="T69" fmla="*/ 13 h 19"/>
                  <a:gd name="T70" fmla="*/ 12 w 25"/>
                  <a:gd name="T71" fmla="*/ 13 h 19"/>
                  <a:gd name="T72" fmla="*/ 6 w 25"/>
                  <a:gd name="T73" fmla="*/ 7 h 19"/>
                  <a:gd name="T74" fmla="*/ 6 w 25"/>
                  <a:gd name="T75" fmla="*/ 7 h 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" h="19">
                    <a:moveTo>
                      <a:pt x="6" y="7"/>
                    </a:moveTo>
                    <a:lnTo>
                      <a:pt x="12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7"/>
                    </a:lnTo>
                    <a:lnTo>
                      <a:pt x="25" y="13"/>
                    </a:lnTo>
                    <a:lnTo>
                      <a:pt x="25" y="19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18" y="13"/>
                    </a:lnTo>
                    <a:lnTo>
                      <a:pt x="12" y="13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2" name="Freeform 22">
                <a:extLst>
                  <a:ext uri="{FF2B5EF4-FFF2-40B4-BE49-F238E27FC236}">
                    <a16:creationId xmlns:a16="http://schemas.microsoft.com/office/drawing/2014/main" id="{B832FB07-B31E-0E76-A84E-8A7979D2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2404"/>
                <a:ext cx="31" cy="19"/>
              </a:xfrm>
              <a:custGeom>
                <a:avLst/>
                <a:gdLst>
                  <a:gd name="T0" fmla="*/ 0 w 31"/>
                  <a:gd name="T1" fmla="*/ 6 h 19"/>
                  <a:gd name="T2" fmla="*/ 0 w 31"/>
                  <a:gd name="T3" fmla="*/ 6 h 19"/>
                  <a:gd name="T4" fmla="*/ 0 w 31"/>
                  <a:gd name="T5" fmla="*/ 6 h 19"/>
                  <a:gd name="T6" fmla="*/ 6 w 31"/>
                  <a:gd name="T7" fmla="*/ 0 h 19"/>
                  <a:gd name="T8" fmla="*/ 12 w 31"/>
                  <a:gd name="T9" fmla="*/ 0 h 19"/>
                  <a:gd name="T10" fmla="*/ 12 w 31"/>
                  <a:gd name="T11" fmla="*/ 0 h 19"/>
                  <a:gd name="T12" fmla="*/ 18 w 31"/>
                  <a:gd name="T13" fmla="*/ 6 h 19"/>
                  <a:gd name="T14" fmla="*/ 18 w 31"/>
                  <a:gd name="T15" fmla="*/ 6 h 19"/>
                  <a:gd name="T16" fmla="*/ 18 w 31"/>
                  <a:gd name="T17" fmla="*/ 13 h 19"/>
                  <a:gd name="T18" fmla="*/ 12 w 31"/>
                  <a:gd name="T19" fmla="*/ 13 h 19"/>
                  <a:gd name="T20" fmla="*/ 12 w 31"/>
                  <a:gd name="T21" fmla="*/ 13 h 19"/>
                  <a:gd name="T22" fmla="*/ 12 w 31"/>
                  <a:gd name="T23" fmla="*/ 19 h 19"/>
                  <a:gd name="T24" fmla="*/ 25 w 31"/>
                  <a:gd name="T25" fmla="*/ 13 h 19"/>
                  <a:gd name="T26" fmla="*/ 31 w 31"/>
                  <a:gd name="T27" fmla="*/ 13 h 19"/>
                  <a:gd name="T28" fmla="*/ 12 w 31"/>
                  <a:gd name="T29" fmla="*/ 19 h 19"/>
                  <a:gd name="T30" fmla="*/ 6 w 31"/>
                  <a:gd name="T31" fmla="*/ 13 h 19"/>
                  <a:gd name="T32" fmla="*/ 12 w 31"/>
                  <a:gd name="T33" fmla="*/ 13 h 19"/>
                  <a:gd name="T34" fmla="*/ 12 w 31"/>
                  <a:gd name="T35" fmla="*/ 13 h 19"/>
                  <a:gd name="T36" fmla="*/ 12 w 31"/>
                  <a:gd name="T37" fmla="*/ 6 h 19"/>
                  <a:gd name="T38" fmla="*/ 12 w 31"/>
                  <a:gd name="T39" fmla="*/ 6 h 19"/>
                  <a:gd name="T40" fmla="*/ 12 w 31"/>
                  <a:gd name="T41" fmla="*/ 0 h 19"/>
                  <a:gd name="T42" fmla="*/ 6 w 31"/>
                  <a:gd name="T43" fmla="*/ 0 h 19"/>
                  <a:gd name="T44" fmla="*/ 6 w 31"/>
                  <a:gd name="T45" fmla="*/ 6 h 19"/>
                  <a:gd name="T46" fmla="*/ 6 w 31"/>
                  <a:gd name="T47" fmla="*/ 6 h 19"/>
                  <a:gd name="T48" fmla="*/ 6 w 31"/>
                  <a:gd name="T49" fmla="*/ 6 h 19"/>
                  <a:gd name="T50" fmla="*/ 0 w 31"/>
                  <a:gd name="T51" fmla="*/ 6 h 19"/>
                  <a:gd name="T52" fmla="*/ 0 w 31"/>
                  <a:gd name="T53" fmla="*/ 6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" h="19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3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12" y="19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3" name="Freeform 23">
                <a:extLst>
                  <a:ext uri="{FF2B5EF4-FFF2-40B4-BE49-F238E27FC236}">
                    <a16:creationId xmlns:a16="http://schemas.microsoft.com/office/drawing/2014/main" id="{680303A4-6631-B988-9C23-080DAB34B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467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0 w 12"/>
                  <a:gd name="T13" fmla="*/ 0 h 6"/>
                  <a:gd name="T14" fmla="*/ 6 w 12"/>
                  <a:gd name="T15" fmla="*/ 6 h 6"/>
                  <a:gd name="T16" fmla="*/ 6 w 12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4" name="Freeform 24">
                <a:extLst>
                  <a:ext uri="{FF2B5EF4-FFF2-40B4-BE49-F238E27FC236}">
                    <a16:creationId xmlns:a16="http://schemas.microsoft.com/office/drawing/2014/main" id="{C2F8B314-8C68-0834-0F14-822E54C78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473"/>
                <a:ext cx="19" cy="6"/>
              </a:xfrm>
              <a:custGeom>
                <a:avLst/>
                <a:gdLst>
                  <a:gd name="T0" fmla="*/ 6 w 19"/>
                  <a:gd name="T1" fmla="*/ 6 h 6"/>
                  <a:gd name="T2" fmla="*/ 12 w 19"/>
                  <a:gd name="T3" fmla="*/ 6 h 6"/>
                  <a:gd name="T4" fmla="*/ 19 w 19"/>
                  <a:gd name="T5" fmla="*/ 0 h 6"/>
                  <a:gd name="T6" fmla="*/ 19 w 19"/>
                  <a:gd name="T7" fmla="*/ 0 h 6"/>
                  <a:gd name="T8" fmla="*/ 12 w 19"/>
                  <a:gd name="T9" fmla="*/ 0 h 6"/>
                  <a:gd name="T10" fmla="*/ 6 w 19"/>
                  <a:gd name="T11" fmla="*/ 0 h 6"/>
                  <a:gd name="T12" fmla="*/ 0 w 19"/>
                  <a:gd name="T13" fmla="*/ 0 h 6"/>
                  <a:gd name="T14" fmla="*/ 6 w 19"/>
                  <a:gd name="T15" fmla="*/ 6 h 6"/>
                  <a:gd name="T16" fmla="*/ 6 w 19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6">
                    <a:moveTo>
                      <a:pt x="6" y="6"/>
                    </a:moveTo>
                    <a:lnTo>
                      <a:pt x="12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5" name="Freeform 25">
                <a:extLst>
                  <a:ext uri="{FF2B5EF4-FFF2-40B4-BE49-F238E27FC236}">
                    <a16:creationId xmlns:a16="http://schemas.microsoft.com/office/drawing/2014/main" id="{D8AC4F88-E2DA-E996-E07F-21089D2A9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442"/>
                <a:ext cx="19" cy="12"/>
              </a:xfrm>
              <a:custGeom>
                <a:avLst/>
                <a:gdLst>
                  <a:gd name="T0" fmla="*/ 7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7 w 19"/>
                  <a:gd name="T7" fmla="*/ 6 h 12"/>
                  <a:gd name="T8" fmla="*/ 13 w 19"/>
                  <a:gd name="T9" fmla="*/ 12 h 12"/>
                  <a:gd name="T10" fmla="*/ 19 w 19"/>
                  <a:gd name="T11" fmla="*/ 12 h 12"/>
                  <a:gd name="T12" fmla="*/ 19 w 19"/>
                  <a:gd name="T13" fmla="*/ 12 h 12"/>
                  <a:gd name="T14" fmla="*/ 19 w 19"/>
                  <a:gd name="T15" fmla="*/ 6 h 12"/>
                  <a:gd name="T16" fmla="*/ 19 w 19"/>
                  <a:gd name="T17" fmla="*/ 6 h 12"/>
                  <a:gd name="T18" fmla="*/ 13 w 19"/>
                  <a:gd name="T19" fmla="*/ 0 h 12"/>
                  <a:gd name="T20" fmla="*/ 7 w 19"/>
                  <a:gd name="T21" fmla="*/ 0 h 12"/>
                  <a:gd name="T22" fmla="*/ 7 w 19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2">
                    <a:moveTo>
                      <a:pt x="7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6" name="Freeform 26">
                <a:extLst>
                  <a:ext uri="{FF2B5EF4-FFF2-40B4-BE49-F238E27FC236}">
                    <a16:creationId xmlns:a16="http://schemas.microsoft.com/office/drawing/2014/main" id="{F626B0DA-A025-CB1A-9892-F4287AB98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44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6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0 w 12"/>
                  <a:gd name="T15" fmla="*/ 0 h 6"/>
                  <a:gd name="T16" fmla="*/ 0 w 12"/>
                  <a:gd name="T17" fmla="*/ 6 h 6"/>
                  <a:gd name="T18" fmla="*/ 0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7" name="Freeform 27">
                <a:extLst>
                  <a:ext uri="{FF2B5EF4-FFF2-40B4-BE49-F238E27FC236}">
                    <a16:creationId xmlns:a16="http://schemas.microsoft.com/office/drawing/2014/main" id="{274F2832-BE97-FC75-F1B2-7307DF3E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435"/>
                <a:ext cx="12" cy="7"/>
              </a:xfrm>
              <a:custGeom>
                <a:avLst/>
                <a:gdLst>
                  <a:gd name="T0" fmla="*/ 12 w 12"/>
                  <a:gd name="T1" fmla="*/ 0 h 7"/>
                  <a:gd name="T2" fmla="*/ 6 w 12"/>
                  <a:gd name="T3" fmla="*/ 0 h 7"/>
                  <a:gd name="T4" fmla="*/ 6 w 12"/>
                  <a:gd name="T5" fmla="*/ 0 h 7"/>
                  <a:gd name="T6" fmla="*/ 0 w 12"/>
                  <a:gd name="T7" fmla="*/ 0 h 7"/>
                  <a:gd name="T8" fmla="*/ 0 w 12"/>
                  <a:gd name="T9" fmla="*/ 0 h 7"/>
                  <a:gd name="T10" fmla="*/ 6 w 12"/>
                  <a:gd name="T11" fmla="*/ 7 h 7"/>
                  <a:gd name="T12" fmla="*/ 6 w 12"/>
                  <a:gd name="T13" fmla="*/ 7 h 7"/>
                  <a:gd name="T14" fmla="*/ 12 w 12"/>
                  <a:gd name="T15" fmla="*/ 0 h 7"/>
                  <a:gd name="T16" fmla="*/ 12 w 12"/>
                  <a:gd name="T17" fmla="*/ 0 h 7"/>
                  <a:gd name="T18" fmla="*/ 12 w 1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8" name="Freeform 28">
                <a:extLst>
                  <a:ext uri="{FF2B5EF4-FFF2-40B4-BE49-F238E27FC236}">
                    <a16:creationId xmlns:a16="http://schemas.microsoft.com/office/drawing/2014/main" id="{EC78BC6B-CAF7-BBC4-A9E6-3A103EA02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2435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6 w 12"/>
                  <a:gd name="T3" fmla="*/ 7 h 7"/>
                  <a:gd name="T4" fmla="*/ 12 w 12"/>
                  <a:gd name="T5" fmla="*/ 7 h 7"/>
                  <a:gd name="T6" fmla="*/ 12 w 12"/>
                  <a:gd name="T7" fmla="*/ 7 h 7"/>
                  <a:gd name="T8" fmla="*/ 12 w 12"/>
                  <a:gd name="T9" fmla="*/ 0 h 7"/>
                  <a:gd name="T10" fmla="*/ 6 w 12"/>
                  <a:gd name="T11" fmla="*/ 0 h 7"/>
                  <a:gd name="T12" fmla="*/ 6 w 12"/>
                  <a:gd name="T13" fmla="*/ 0 h 7"/>
                  <a:gd name="T14" fmla="*/ 0 w 12"/>
                  <a:gd name="T15" fmla="*/ 0 h 7"/>
                  <a:gd name="T16" fmla="*/ 0 w 12"/>
                  <a:gd name="T17" fmla="*/ 7 h 7"/>
                  <a:gd name="T18" fmla="*/ 0 w 12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6" y="7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9" name="Freeform 29">
                <a:extLst>
                  <a:ext uri="{FF2B5EF4-FFF2-40B4-BE49-F238E27FC236}">
                    <a16:creationId xmlns:a16="http://schemas.microsoft.com/office/drawing/2014/main" id="{8752D1F0-EBC6-DBAD-D793-12646CFFA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2429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0 w 12"/>
                  <a:gd name="T9" fmla="*/ 0 h 6"/>
                  <a:gd name="T10" fmla="*/ 6 w 12"/>
                  <a:gd name="T11" fmla="*/ 6 h 6"/>
                  <a:gd name="T12" fmla="*/ 6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12 w 1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0" name="Freeform 30">
                <a:extLst>
                  <a:ext uri="{FF2B5EF4-FFF2-40B4-BE49-F238E27FC236}">
                    <a16:creationId xmlns:a16="http://schemas.microsoft.com/office/drawing/2014/main" id="{A2ED8BDF-83F2-F286-76B8-10D0F3EB0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6" cy="94"/>
              </a:xfrm>
              <a:custGeom>
                <a:avLst/>
                <a:gdLst>
                  <a:gd name="T0" fmla="*/ 12 w 206"/>
                  <a:gd name="T1" fmla="*/ 63 h 94"/>
                  <a:gd name="T2" fmla="*/ 19 w 206"/>
                  <a:gd name="T3" fmla="*/ 69 h 94"/>
                  <a:gd name="T4" fmla="*/ 25 w 206"/>
                  <a:gd name="T5" fmla="*/ 75 h 94"/>
                  <a:gd name="T6" fmla="*/ 31 w 206"/>
                  <a:gd name="T7" fmla="*/ 81 h 94"/>
                  <a:gd name="T8" fmla="*/ 44 w 206"/>
                  <a:gd name="T9" fmla="*/ 81 h 94"/>
                  <a:gd name="T10" fmla="*/ 56 w 206"/>
                  <a:gd name="T11" fmla="*/ 81 h 94"/>
                  <a:gd name="T12" fmla="*/ 69 w 206"/>
                  <a:gd name="T13" fmla="*/ 81 h 94"/>
                  <a:gd name="T14" fmla="*/ 81 w 206"/>
                  <a:gd name="T15" fmla="*/ 81 h 94"/>
                  <a:gd name="T16" fmla="*/ 87 w 206"/>
                  <a:gd name="T17" fmla="*/ 88 h 94"/>
                  <a:gd name="T18" fmla="*/ 106 w 206"/>
                  <a:gd name="T19" fmla="*/ 94 h 94"/>
                  <a:gd name="T20" fmla="*/ 112 w 206"/>
                  <a:gd name="T21" fmla="*/ 94 h 94"/>
                  <a:gd name="T22" fmla="*/ 125 w 206"/>
                  <a:gd name="T23" fmla="*/ 94 h 94"/>
                  <a:gd name="T24" fmla="*/ 137 w 206"/>
                  <a:gd name="T25" fmla="*/ 94 h 94"/>
                  <a:gd name="T26" fmla="*/ 156 w 206"/>
                  <a:gd name="T27" fmla="*/ 94 h 94"/>
                  <a:gd name="T28" fmla="*/ 169 w 206"/>
                  <a:gd name="T29" fmla="*/ 88 h 94"/>
                  <a:gd name="T30" fmla="*/ 181 w 206"/>
                  <a:gd name="T31" fmla="*/ 88 h 94"/>
                  <a:gd name="T32" fmla="*/ 194 w 206"/>
                  <a:gd name="T33" fmla="*/ 88 h 94"/>
                  <a:gd name="T34" fmla="*/ 200 w 206"/>
                  <a:gd name="T35" fmla="*/ 94 h 94"/>
                  <a:gd name="T36" fmla="*/ 200 w 206"/>
                  <a:gd name="T37" fmla="*/ 94 h 94"/>
                  <a:gd name="T38" fmla="*/ 200 w 206"/>
                  <a:gd name="T39" fmla="*/ 88 h 94"/>
                  <a:gd name="T40" fmla="*/ 206 w 206"/>
                  <a:gd name="T41" fmla="*/ 81 h 94"/>
                  <a:gd name="T42" fmla="*/ 200 w 206"/>
                  <a:gd name="T43" fmla="*/ 75 h 94"/>
                  <a:gd name="T44" fmla="*/ 200 w 206"/>
                  <a:gd name="T45" fmla="*/ 63 h 94"/>
                  <a:gd name="T46" fmla="*/ 187 w 206"/>
                  <a:gd name="T47" fmla="*/ 50 h 94"/>
                  <a:gd name="T48" fmla="*/ 175 w 206"/>
                  <a:gd name="T49" fmla="*/ 38 h 94"/>
                  <a:gd name="T50" fmla="*/ 156 w 206"/>
                  <a:gd name="T51" fmla="*/ 25 h 94"/>
                  <a:gd name="T52" fmla="*/ 137 w 206"/>
                  <a:gd name="T53" fmla="*/ 13 h 94"/>
                  <a:gd name="T54" fmla="*/ 112 w 206"/>
                  <a:gd name="T55" fmla="*/ 6 h 94"/>
                  <a:gd name="T56" fmla="*/ 94 w 206"/>
                  <a:gd name="T57" fmla="*/ 0 h 94"/>
                  <a:gd name="T58" fmla="*/ 75 w 206"/>
                  <a:gd name="T59" fmla="*/ 0 h 94"/>
                  <a:gd name="T60" fmla="*/ 62 w 206"/>
                  <a:gd name="T61" fmla="*/ 0 h 94"/>
                  <a:gd name="T62" fmla="*/ 50 w 206"/>
                  <a:gd name="T63" fmla="*/ 0 h 94"/>
                  <a:gd name="T64" fmla="*/ 31 w 206"/>
                  <a:gd name="T65" fmla="*/ 0 h 94"/>
                  <a:gd name="T66" fmla="*/ 19 w 206"/>
                  <a:gd name="T67" fmla="*/ 6 h 94"/>
                  <a:gd name="T68" fmla="*/ 12 w 206"/>
                  <a:gd name="T69" fmla="*/ 13 h 94"/>
                  <a:gd name="T70" fmla="*/ 6 w 206"/>
                  <a:gd name="T71" fmla="*/ 19 h 94"/>
                  <a:gd name="T72" fmla="*/ 0 w 206"/>
                  <a:gd name="T73" fmla="*/ 31 h 94"/>
                  <a:gd name="T74" fmla="*/ 0 w 206"/>
                  <a:gd name="T75" fmla="*/ 38 h 94"/>
                  <a:gd name="T76" fmla="*/ 0 w 206"/>
                  <a:gd name="T77" fmla="*/ 50 h 94"/>
                  <a:gd name="T78" fmla="*/ 6 w 206"/>
                  <a:gd name="T79" fmla="*/ 56 h 94"/>
                  <a:gd name="T80" fmla="*/ 12 w 206"/>
                  <a:gd name="T81" fmla="*/ 63 h 94"/>
                  <a:gd name="T82" fmla="*/ 12 w 206"/>
                  <a:gd name="T83" fmla="*/ 63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6" h="94">
                    <a:moveTo>
                      <a:pt x="12" y="63"/>
                    </a:moveTo>
                    <a:lnTo>
                      <a:pt x="19" y="69"/>
                    </a:lnTo>
                    <a:lnTo>
                      <a:pt x="25" y="75"/>
                    </a:lnTo>
                    <a:lnTo>
                      <a:pt x="31" y="81"/>
                    </a:lnTo>
                    <a:lnTo>
                      <a:pt x="44" y="81"/>
                    </a:lnTo>
                    <a:lnTo>
                      <a:pt x="56" y="81"/>
                    </a:lnTo>
                    <a:lnTo>
                      <a:pt x="69" y="81"/>
                    </a:lnTo>
                    <a:lnTo>
                      <a:pt x="81" y="81"/>
                    </a:lnTo>
                    <a:lnTo>
                      <a:pt x="87" y="88"/>
                    </a:lnTo>
                    <a:lnTo>
                      <a:pt x="106" y="94"/>
                    </a:lnTo>
                    <a:lnTo>
                      <a:pt x="112" y="94"/>
                    </a:lnTo>
                    <a:lnTo>
                      <a:pt x="125" y="94"/>
                    </a:lnTo>
                    <a:lnTo>
                      <a:pt x="137" y="94"/>
                    </a:lnTo>
                    <a:lnTo>
                      <a:pt x="156" y="94"/>
                    </a:lnTo>
                    <a:lnTo>
                      <a:pt x="169" y="88"/>
                    </a:lnTo>
                    <a:lnTo>
                      <a:pt x="181" y="88"/>
                    </a:lnTo>
                    <a:lnTo>
                      <a:pt x="194" y="88"/>
                    </a:lnTo>
                    <a:lnTo>
                      <a:pt x="200" y="94"/>
                    </a:lnTo>
                    <a:lnTo>
                      <a:pt x="200" y="88"/>
                    </a:lnTo>
                    <a:lnTo>
                      <a:pt x="206" y="81"/>
                    </a:lnTo>
                    <a:lnTo>
                      <a:pt x="200" y="75"/>
                    </a:lnTo>
                    <a:lnTo>
                      <a:pt x="200" y="63"/>
                    </a:lnTo>
                    <a:lnTo>
                      <a:pt x="187" y="50"/>
                    </a:lnTo>
                    <a:lnTo>
                      <a:pt x="175" y="38"/>
                    </a:lnTo>
                    <a:lnTo>
                      <a:pt x="156" y="25"/>
                    </a:lnTo>
                    <a:lnTo>
                      <a:pt x="137" y="13"/>
                    </a:lnTo>
                    <a:lnTo>
                      <a:pt x="112" y="6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9" y="6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6" y="56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1" name="Freeform 31">
                <a:extLst>
                  <a:ext uri="{FF2B5EF4-FFF2-40B4-BE49-F238E27FC236}">
                    <a16:creationId xmlns:a16="http://schemas.microsoft.com/office/drawing/2014/main" id="{D5DD7DEB-FD50-1F6D-26D3-EB407158A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0" cy="94"/>
              </a:xfrm>
              <a:custGeom>
                <a:avLst/>
                <a:gdLst>
                  <a:gd name="T0" fmla="*/ 156 w 200"/>
                  <a:gd name="T1" fmla="*/ 88 h 94"/>
                  <a:gd name="T2" fmla="*/ 137 w 200"/>
                  <a:gd name="T3" fmla="*/ 94 h 94"/>
                  <a:gd name="T4" fmla="*/ 125 w 200"/>
                  <a:gd name="T5" fmla="*/ 94 h 94"/>
                  <a:gd name="T6" fmla="*/ 112 w 200"/>
                  <a:gd name="T7" fmla="*/ 94 h 94"/>
                  <a:gd name="T8" fmla="*/ 106 w 200"/>
                  <a:gd name="T9" fmla="*/ 88 h 94"/>
                  <a:gd name="T10" fmla="*/ 87 w 200"/>
                  <a:gd name="T11" fmla="*/ 81 h 94"/>
                  <a:gd name="T12" fmla="*/ 81 w 200"/>
                  <a:gd name="T13" fmla="*/ 81 h 94"/>
                  <a:gd name="T14" fmla="*/ 75 w 200"/>
                  <a:gd name="T15" fmla="*/ 81 h 94"/>
                  <a:gd name="T16" fmla="*/ 56 w 200"/>
                  <a:gd name="T17" fmla="*/ 81 h 94"/>
                  <a:gd name="T18" fmla="*/ 44 w 200"/>
                  <a:gd name="T19" fmla="*/ 81 h 94"/>
                  <a:gd name="T20" fmla="*/ 31 w 200"/>
                  <a:gd name="T21" fmla="*/ 81 h 94"/>
                  <a:gd name="T22" fmla="*/ 25 w 200"/>
                  <a:gd name="T23" fmla="*/ 75 h 94"/>
                  <a:gd name="T24" fmla="*/ 19 w 200"/>
                  <a:gd name="T25" fmla="*/ 69 h 94"/>
                  <a:gd name="T26" fmla="*/ 12 w 200"/>
                  <a:gd name="T27" fmla="*/ 63 h 94"/>
                  <a:gd name="T28" fmla="*/ 6 w 200"/>
                  <a:gd name="T29" fmla="*/ 56 h 94"/>
                  <a:gd name="T30" fmla="*/ 0 w 200"/>
                  <a:gd name="T31" fmla="*/ 50 h 94"/>
                  <a:gd name="T32" fmla="*/ 0 w 200"/>
                  <a:gd name="T33" fmla="*/ 38 h 94"/>
                  <a:gd name="T34" fmla="*/ 0 w 200"/>
                  <a:gd name="T35" fmla="*/ 31 h 94"/>
                  <a:gd name="T36" fmla="*/ 6 w 200"/>
                  <a:gd name="T37" fmla="*/ 19 h 94"/>
                  <a:gd name="T38" fmla="*/ 12 w 200"/>
                  <a:gd name="T39" fmla="*/ 13 h 94"/>
                  <a:gd name="T40" fmla="*/ 19 w 200"/>
                  <a:gd name="T41" fmla="*/ 6 h 94"/>
                  <a:gd name="T42" fmla="*/ 31 w 200"/>
                  <a:gd name="T43" fmla="*/ 0 h 94"/>
                  <a:gd name="T44" fmla="*/ 50 w 200"/>
                  <a:gd name="T45" fmla="*/ 0 h 94"/>
                  <a:gd name="T46" fmla="*/ 62 w 200"/>
                  <a:gd name="T47" fmla="*/ 0 h 94"/>
                  <a:gd name="T48" fmla="*/ 75 w 200"/>
                  <a:gd name="T49" fmla="*/ 0 h 94"/>
                  <a:gd name="T50" fmla="*/ 94 w 200"/>
                  <a:gd name="T51" fmla="*/ 0 h 94"/>
                  <a:gd name="T52" fmla="*/ 112 w 200"/>
                  <a:gd name="T53" fmla="*/ 6 h 94"/>
                  <a:gd name="T54" fmla="*/ 137 w 200"/>
                  <a:gd name="T55" fmla="*/ 13 h 94"/>
                  <a:gd name="T56" fmla="*/ 156 w 200"/>
                  <a:gd name="T57" fmla="*/ 25 h 94"/>
                  <a:gd name="T58" fmla="*/ 175 w 200"/>
                  <a:gd name="T59" fmla="*/ 38 h 94"/>
                  <a:gd name="T60" fmla="*/ 187 w 200"/>
                  <a:gd name="T61" fmla="*/ 50 h 94"/>
                  <a:gd name="T62" fmla="*/ 200 w 200"/>
                  <a:gd name="T63" fmla="*/ 63 h 94"/>
                  <a:gd name="T64" fmla="*/ 200 w 200"/>
                  <a:gd name="T65" fmla="*/ 75 h 94"/>
                  <a:gd name="T66" fmla="*/ 200 w 200"/>
                  <a:gd name="T67" fmla="*/ 81 h 94"/>
                  <a:gd name="T68" fmla="*/ 200 w 200"/>
                  <a:gd name="T69" fmla="*/ 88 h 94"/>
                  <a:gd name="T70" fmla="*/ 200 w 200"/>
                  <a:gd name="T71" fmla="*/ 94 h 94"/>
                  <a:gd name="T72" fmla="*/ 200 w 200"/>
                  <a:gd name="T73" fmla="*/ 94 h 94"/>
                  <a:gd name="T74" fmla="*/ 194 w 200"/>
                  <a:gd name="T75" fmla="*/ 88 h 94"/>
                  <a:gd name="T76" fmla="*/ 181 w 200"/>
                  <a:gd name="T77" fmla="*/ 88 h 94"/>
                  <a:gd name="T78" fmla="*/ 169 w 200"/>
                  <a:gd name="T79" fmla="*/ 88 h 94"/>
                  <a:gd name="T80" fmla="*/ 156 w 200"/>
                  <a:gd name="T81" fmla="*/ 88 h 94"/>
                  <a:gd name="T82" fmla="*/ 156 w 200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0" h="94">
                    <a:moveTo>
                      <a:pt x="156" y="88"/>
                    </a:moveTo>
                    <a:lnTo>
                      <a:pt x="137" y="94"/>
                    </a:lnTo>
                    <a:lnTo>
                      <a:pt x="125" y="94"/>
                    </a:lnTo>
                    <a:lnTo>
                      <a:pt x="112" y="94"/>
                    </a:lnTo>
                    <a:lnTo>
                      <a:pt x="106" y="88"/>
                    </a:lnTo>
                    <a:lnTo>
                      <a:pt x="87" y="81"/>
                    </a:lnTo>
                    <a:lnTo>
                      <a:pt x="81" y="81"/>
                    </a:lnTo>
                    <a:lnTo>
                      <a:pt x="75" y="81"/>
                    </a:lnTo>
                    <a:lnTo>
                      <a:pt x="56" y="81"/>
                    </a:lnTo>
                    <a:lnTo>
                      <a:pt x="44" y="81"/>
                    </a:lnTo>
                    <a:lnTo>
                      <a:pt x="31" y="81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12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200" y="63"/>
                    </a:lnTo>
                    <a:lnTo>
                      <a:pt x="200" y="75"/>
                    </a:lnTo>
                    <a:lnTo>
                      <a:pt x="200" y="81"/>
                    </a:lnTo>
                    <a:lnTo>
                      <a:pt x="200" y="88"/>
                    </a:lnTo>
                    <a:lnTo>
                      <a:pt x="200" y="94"/>
                    </a:lnTo>
                    <a:lnTo>
                      <a:pt x="194" y="88"/>
                    </a:lnTo>
                    <a:lnTo>
                      <a:pt x="181" y="88"/>
                    </a:lnTo>
                    <a:lnTo>
                      <a:pt x="169" y="88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2" name="Freeform 32">
                <a:extLst>
                  <a:ext uri="{FF2B5EF4-FFF2-40B4-BE49-F238E27FC236}">
                    <a16:creationId xmlns:a16="http://schemas.microsoft.com/office/drawing/2014/main" id="{3384703F-D125-5BAB-DA9E-BA5E11E4A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0" cy="94"/>
              </a:xfrm>
              <a:custGeom>
                <a:avLst/>
                <a:gdLst>
                  <a:gd name="T0" fmla="*/ 156 w 200"/>
                  <a:gd name="T1" fmla="*/ 88 h 94"/>
                  <a:gd name="T2" fmla="*/ 137 w 200"/>
                  <a:gd name="T3" fmla="*/ 94 h 94"/>
                  <a:gd name="T4" fmla="*/ 125 w 200"/>
                  <a:gd name="T5" fmla="*/ 94 h 94"/>
                  <a:gd name="T6" fmla="*/ 112 w 200"/>
                  <a:gd name="T7" fmla="*/ 94 h 94"/>
                  <a:gd name="T8" fmla="*/ 106 w 200"/>
                  <a:gd name="T9" fmla="*/ 88 h 94"/>
                  <a:gd name="T10" fmla="*/ 87 w 200"/>
                  <a:gd name="T11" fmla="*/ 81 h 94"/>
                  <a:gd name="T12" fmla="*/ 81 w 200"/>
                  <a:gd name="T13" fmla="*/ 81 h 94"/>
                  <a:gd name="T14" fmla="*/ 75 w 200"/>
                  <a:gd name="T15" fmla="*/ 81 h 94"/>
                  <a:gd name="T16" fmla="*/ 56 w 200"/>
                  <a:gd name="T17" fmla="*/ 81 h 94"/>
                  <a:gd name="T18" fmla="*/ 44 w 200"/>
                  <a:gd name="T19" fmla="*/ 81 h 94"/>
                  <a:gd name="T20" fmla="*/ 31 w 200"/>
                  <a:gd name="T21" fmla="*/ 81 h 94"/>
                  <a:gd name="T22" fmla="*/ 25 w 200"/>
                  <a:gd name="T23" fmla="*/ 75 h 94"/>
                  <a:gd name="T24" fmla="*/ 19 w 200"/>
                  <a:gd name="T25" fmla="*/ 69 h 94"/>
                  <a:gd name="T26" fmla="*/ 12 w 200"/>
                  <a:gd name="T27" fmla="*/ 63 h 94"/>
                  <a:gd name="T28" fmla="*/ 6 w 200"/>
                  <a:gd name="T29" fmla="*/ 56 h 94"/>
                  <a:gd name="T30" fmla="*/ 6 w 200"/>
                  <a:gd name="T31" fmla="*/ 50 h 94"/>
                  <a:gd name="T32" fmla="*/ 0 w 200"/>
                  <a:gd name="T33" fmla="*/ 38 h 94"/>
                  <a:gd name="T34" fmla="*/ 0 w 200"/>
                  <a:gd name="T35" fmla="*/ 31 h 94"/>
                  <a:gd name="T36" fmla="*/ 6 w 200"/>
                  <a:gd name="T37" fmla="*/ 19 h 94"/>
                  <a:gd name="T38" fmla="*/ 12 w 200"/>
                  <a:gd name="T39" fmla="*/ 13 h 94"/>
                  <a:gd name="T40" fmla="*/ 19 w 200"/>
                  <a:gd name="T41" fmla="*/ 6 h 94"/>
                  <a:gd name="T42" fmla="*/ 31 w 200"/>
                  <a:gd name="T43" fmla="*/ 0 h 94"/>
                  <a:gd name="T44" fmla="*/ 50 w 200"/>
                  <a:gd name="T45" fmla="*/ 0 h 94"/>
                  <a:gd name="T46" fmla="*/ 62 w 200"/>
                  <a:gd name="T47" fmla="*/ 0 h 94"/>
                  <a:gd name="T48" fmla="*/ 81 w 200"/>
                  <a:gd name="T49" fmla="*/ 0 h 94"/>
                  <a:gd name="T50" fmla="*/ 94 w 200"/>
                  <a:gd name="T51" fmla="*/ 0 h 94"/>
                  <a:gd name="T52" fmla="*/ 119 w 200"/>
                  <a:gd name="T53" fmla="*/ 6 h 94"/>
                  <a:gd name="T54" fmla="*/ 137 w 200"/>
                  <a:gd name="T55" fmla="*/ 13 h 94"/>
                  <a:gd name="T56" fmla="*/ 156 w 200"/>
                  <a:gd name="T57" fmla="*/ 25 h 94"/>
                  <a:gd name="T58" fmla="*/ 175 w 200"/>
                  <a:gd name="T59" fmla="*/ 38 h 94"/>
                  <a:gd name="T60" fmla="*/ 187 w 200"/>
                  <a:gd name="T61" fmla="*/ 50 h 94"/>
                  <a:gd name="T62" fmla="*/ 200 w 200"/>
                  <a:gd name="T63" fmla="*/ 63 h 94"/>
                  <a:gd name="T64" fmla="*/ 200 w 200"/>
                  <a:gd name="T65" fmla="*/ 75 h 94"/>
                  <a:gd name="T66" fmla="*/ 200 w 200"/>
                  <a:gd name="T67" fmla="*/ 81 h 94"/>
                  <a:gd name="T68" fmla="*/ 200 w 200"/>
                  <a:gd name="T69" fmla="*/ 88 h 94"/>
                  <a:gd name="T70" fmla="*/ 200 w 200"/>
                  <a:gd name="T71" fmla="*/ 88 h 94"/>
                  <a:gd name="T72" fmla="*/ 194 w 200"/>
                  <a:gd name="T73" fmla="*/ 88 h 94"/>
                  <a:gd name="T74" fmla="*/ 187 w 200"/>
                  <a:gd name="T75" fmla="*/ 88 h 94"/>
                  <a:gd name="T76" fmla="*/ 181 w 200"/>
                  <a:gd name="T77" fmla="*/ 81 h 94"/>
                  <a:gd name="T78" fmla="*/ 169 w 200"/>
                  <a:gd name="T79" fmla="*/ 81 h 94"/>
                  <a:gd name="T80" fmla="*/ 156 w 200"/>
                  <a:gd name="T81" fmla="*/ 88 h 94"/>
                  <a:gd name="T82" fmla="*/ 156 w 200"/>
                  <a:gd name="T83" fmla="*/ 88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0" h="94">
                    <a:moveTo>
                      <a:pt x="156" y="88"/>
                    </a:moveTo>
                    <a:lnTo>
                      <a:pt x="137" y="94"/>
                    </a:lnTo>
                    <a:lnTo>
                      <a:pt x="125" y="94"/>
                    </a:lnTo>
                    <a:lnTo>
                      <a:pt x="112" y="94"/>
                    </a:lnTo>
                    <a:lnTo>
                      <a:pt x="106" y="88"/>
                    </a:lnTo>
                    <a:lnTo>
                      <a:pt x="87" y="81"/>
                    </a:lnTo>
                    <a:lnTo>
                      <a:pt x="81" y="81"/>
                    </a:lnTo>
                    <a:lnTo>
                      <a:pt x="75" y="81"/>
                    </a:lnTo>
                    <a:lnTo>
                      <a:pt x="56" y="81"/>
                    </a:lnTo>
                    <a:lnTo>
                      <a:pt x="44" y="81"/>
                    </a:lnTo>
                    <a:lnTo>
                      <a:pt x="31" y="81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119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200" y="63"/>
                    </a:lnTo>
                    <a:lnTo>
                      <a:pt x="200" y="75"/>
                    </a:lnTo>
                    <a:lnTo>
                      <a:pt x="200" y="81"/>
                    </a:lnTo>
                    <a:lnTo>
                      <a:pt x="200" y="88"/>
                    </a:lnTo>
                    <a:lnTo>
                      <a:pt x="194" y="88"/>
                    </a:lnTo>
                    <a:lnTo>
                      <a:pt x="187" y="88"/>
                    </a:lnTo>
                    <a:lnTo>
                      <a:pt x="181" y="81"/>
                    </a:lnTo>
                    <a:lnTo>
                      <a:pt x="169" y="81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3" name="Freeform 33">
                <a:extLst>
                  <a:ext uri="{FF2B5EF4-FFF2-40B4-BE49-F238E27FC236}">
                    <a16:creationId xmlns:a16="http://schemas.microsoft.com/office/drawing/2014/main" id="{D977B40A-19FF-3DBB-99C4-D7811D0F4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0" cy="88"/>
              </a:xfrm>
              <a:custGeom>
                <a:avLst/>
                <a:gdLst>
                  <a:gd name="T0" fmla="*/ 150 w 200"/>
                  <a:gd name="T1" fmla="*/ 88 h 88"/>
                  <a:gd name="T2" fmla="*/ 137 w 200"/>
                  <a:gd name="T3" fmla="*/ 88 h 88"/>
                  <a:gd name="T4" fmla="*/ 125 w 200"/>
                  <a:gd name="T5" fmla="*/ 88 h 88"/>
                  <a:gd name="T6" fmla="*/ 112 w 200"/>
                  <a:gd name="T7" fmla="*/ 88 h 88"/>
                  <a:gd name="T8" fmla="*/ 106 w 200"/>
                  <a:gd name="T9" fmla="*/ 88 h 88"/>
                  <a:gd name="T10" fmla="*/ 87 w 200"/>
                  <a:gd name="T11" fmla="*/ 81 h 88"/>
                  <a:gd name="T12" fmla="*/ 81 w 200"/>
                  <a:gd name="T13" fmla="*/ 81 h 88"/>
                  <a:gd name="T14" fmla="*/ 75 w 200"/>
                  <a:gd name="T15" fmla="*/ 81 h 88"/>
                  <a:gd name="T16" fmla="*/ 56 w 200"/>
                  <a:gd name="T17" fmla="*/ 81 h 88"/>
                  <a:gd name="T18" fmla="*/ 44 w 200"/>
                  <a:gd name="T19" fmla="*/ 81 h 88"/>
                  <a:gd name="T20" fmla="*/ 37 w 200"/>
                  <a:gd name="T21" fmla="*/ 81 h 88"/>
                  <a:gd name="T22" fmla="*/ 25 w 200"/>
                  <a:gd name="T23" fmla="*/ 75 h 88"/>
                  <a:gd name="T24" fmla="*/ 19 w 200"/>
                  <a:gd name="T25" fmla="*/ 69 h 88"/>
                  <a:gd name="T26" fmla="*/ 12 w 200"/>
                  <a:gd name="T27" fmla="*/ 63 h 88"/>
                  <a:gd name="T28" fmla="*/ 6 w 200"/>
                  <a:gd name="T29" fmla="*/ 56 h 88"/>
                  <a:gd name="T30" fmla="*/ 6 w 200"/>
                  <a:gd name="T31" fmla="*/ 50 h 88"/>
                  <a:gd name="T32" fmla="*/ 0 w 200"/>
                  <a:gd name="T33" fmla="*/ 38 h 88"/>
                  <a:gd name="T34" fmla="*/ 0 w 200"/>
                  <a:gd name="T35" fmla="*/ 31 h 88"/>
                  <a:gd name="T36" fmla="*/ 6 w 200"/>
                  <a:gd name="T37" fmla="*/ 19 h 88"/>
                  <a:gd name="T38" fmla="*/ 12 w 200"/>
                  <a:gd name="T39" fmla="*/ 13 h 88"/>
                  <a:gd name="T40" fmla="*/ 19 w 200"/>
                  <a:gd name="T41" fmla="*/ 6 h 88"/>
                  <a:gd name="T42" fmla="*/ 31 w 200"/>
                  <a:gd name="T43" fmla="*/ 0 h 88"/>
                  <a:gd name="T44" fmla="*/ 50 w 200"/>
                  <a:gd name="T45" fmla="*/ 0 h 88"/>
                  <a:gd name="T46" fmla="*/ 62 w 200"/>
                  <a:gd name="T47" fmla="*/ 0 h 88"/>
                  <a:gd name="T48" fmla="*/ 81 w 200"/>
                  <a:gd name="T49" fmla="*/ 0 h 88"/>
                  <a:gd name="T50" fmla="*/ 94 w 200"/>
                  <a:gd name="T51" fmla="*/ 0 h 88"/>
                  <a:gd name="T52" fmla="*/ 112 w 200"/>
                  <a:gd name="T53" fmla="*/ 6 h 88"/>
                  <a:gd name="T54" fmla="*/ 137 w 200"/>
                  <a:gd name="T55" fmla="*/ 13 h 88"/>
                  <a:gd name="T56" fmla="*/ 156 w 200"/>
                  <a:gd name="T57" fmla="*/ 25 h 88"/>
                  <a:gd name="T58" fmla="*/ 175 w 200"/>
                  <a:gd name="T59" fmla="*/ 38 h 88"/>
                  <a:gd name="T60" fmla="*/ 187 w 200"/>
                  <a:gd name="T61" fmla="*/ 50 h 88"/>
                  <a:gd name="T62" fmla="*/ 194 w 200"/>
                  <a:gd name="T63" fmla="*/ 63 h 88"/>
                  <a:gd name="T64" fmla="*/ 200 w 200"/>
                  <a:gd name="T65" fmla="*/ 69 h 88"/>
                  <a:gd name="T66" fmla="*/ 200 w 200"/>
                  <a:gd name="T67" fmla="*/ 81 h 88"/>
                  <a:gd name="T68" fmla="*/ 200 w 200"/>
                  <a:gd name="T69" fmla="*/ 81 h 88"/>
                  <a:gd name="T70" fmla="*/ 194 w 200"/>
                  <a:gd name="T71" fmla="*/ 88 h 88"/>
                  <a:gd name="T72" fmla="*/ 194 w 200"/>
                  <a:gd name="T73" fmla="*/ 88 h 88"/>
                  <a:gd name="T74" fmla="*/ 187 w 200"/>
                  <a:gd name="T75" fmla="*/ 81 h 88"/>
                  <a:gd name="T76" fmla="*/ 181 w 200"/>
                  <a:gd name="T77" fmla="*/ 81 h 88"/>
                  <a:gd name="T78" fmla="*/ 169 w 200"/>
                  <a:gd name="T79" fmla="*/ 81 h 88"/>
                  <a:gd name="T80" fmla="*/ 150 w 200"/>
                  <a:gd name="T81" fmla="*/ 88 h 88"/>
                  <a:gd name="T82" fmla="*/ 150 w 200"/>
                  <a:gd name="T83" fmla="*/ 88 h 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0" h="88">
                    <a:moveTo>
                      <a:pt x="150" y="88"/>
                    </a:moveTo>
                    <a:lnTo>
                      <a:pt x="137" y="88"/>
                    </a:lnTo>
                    <a:lnTo>
                      <a:pt x="125" y="88"/>
                    </a:lnTo>
                    <a:lnTo>
                      <a:pt x="112" y="88"/>
                    </a:lnTo>
                    <a:lnTo>
                      <a:pt x="106" y="88"/>
                    </a:lnTo>
                    <a:lnTo>
                      <a:pt x="87" y="81"/>
                    </a:lnTo>
                    <a:lnTo>
                      <a:pt x="81" y="81"/>
                    </a:lnTo>
                    <a:lnTo>
                      <a:pt x="75" y="81"/>
                    </a:lnTo>
                    <a:lnTo>
                      <a:pt x="56" y="81"/>
                    </a:lnTo>
                    <a:lnTo>
                      <a:pt x="44" y="81"/>
                    </a:lnTo>
                    <a:lnTo>
                      <a:pt x="37" y="81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112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194" y="63"/>
                    </a:lnTo>
                    <a:lnTo>
                      <a:pt x="200" y="69"/>
                    </a:lnTo>
                    <a:lnTo>
                      <a:pt x="200" y="81"/>
                    </a:lnTo>
                    <a:lnTo>
                      <a:pt x="194" y="88"/>
                    </a:lnTo>
                    <a:lnTo>
                      <a:pt x="187" y="81"/>
                    </a:lnTo>
                    <a:lnTo>
                      <a:pt x="181" y="81"/>
                    </a:lnTo>
                    <a:lnTo>
                      <a:pt x="169" y="81"/>
                    </a:lnTo>
                    <a:lnTo>
                      <a:pt x="150" y="8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4" name="Freeform 34">
                <a:extLst>
                  <a:ext uri="{FF2B5EF4-FFF2-40B4-BE49-F238E27FC236}">
                    <a16:creationId xmlns:a16="http://schemas.microsoft.com/office/drawing/2014/main" id="{1E37EB18-0091-0EFC-9938-4277DF5AC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0" cy="88"/>
              </a:xfrm>
              <a:custGeom>
                <a:avLst/>
                <a:gdLst>
                  <a:gd name="T0" fmla="*/ 150 w 200"/>
                  <a:gd name="T1" fmla="*/ 81 h 88"/>
                  <a:gd name="T2" fmla="*/ 137 w 200"/>
                  <a:gd name="T3" fmla="*/ 88 h 88"/>
                  <a:gd name="T4" fmla="*/ 125 w 200"/>
                  <a:gd name="T5" fmla="*/ 88 h 88"/>
                  <a:gd name="T6" fmla="*/ 112 w 200"/>
                  <a:gd name="T7" fmla="*/ 88 h 88"/>
                  <a:gd name="T8" fmla="*/ 106 w 200"/>
                  <a:gd name="T9" fmla="*/ 88 h 88"/>
                  <a:gd name="T10" fmla="*/ 87 w 200"/>
                  <a:gd name="T11" fmla="*/ 81 h 88"/>
                  <a:gd name="T12" fmla="*/ 81 w 200"/>
                  <a:gd name="T13" fmla="*/ 81 h 88"/>
                  <a:gd name="T14" fmla="*/ 75 w 200"/>
                  <a:gd name="T15" fmla="*/ 81 h 88"/>
                  <a:gd name="T16" fmla="*/ 56 w 200"/>
                  <a:gd name="T17" fmla="*/ 81 h 88"/>
                  <a:gd name="T18" fmla="*/ 44 w 200"/>
                  <a:gd name="T19" fmla="*/ 81 h 88"/>
                  <a:gd name="T20" fmla="*/ 37 w 200"/>
                  <a:gd name="T21" fmla="*/ 81 h 88"/>
                  <a:gd name="T22" fmla="*/ 25 w 200"/>
                  <a:gd name="T23" fmla="*/ 75 h 88"/>
                  <a:gd name="T24" fmla="*/ 25 w 200"/>
                  <a:gd name="T25" fmla="*/ 75 h 88"/>
                  <a:gd name="T26" fmla="*/ 19 w 200"/>
                  <a:gd name="T27" fmla="*/ 69 h 88"/>
                  <a:gd name="T28" fmla="*/ 12 w 200"/>
                  <a:gd name="T29" fmla="*/ 63 h 88"/>
                  <a:gd name="T30" fmla="*/ 6 w 200"/>
                  <a:gd name="T31" fmla="*/ 56 h 88"/>
                  <a:gd name="T32" fmla="*/ 0 w 200"/>
                  <a:gd name="T33" fmla="*/ 50 h 88"/>
                  <a:gd name="T34" fmla="*/ 0 w 200"/>
                  <a:gd name="T35" fmla="*/ 38 h 88"/>
                  <a:gd name="T36" fmla="*/ 0 w 200"/>
                  <a:gd name="T37" fmla="*/ 31 h 88"/>
                  <a:gd name="T38" fmla="*/ 6 w 200"/>
                  <a:gd name="T39" fmla="*/ 19 h 88"/>
                  <a:gd name="T40" fmla="*/ 12 w 200"/>
                  <a:gd name="T41" fmla="*/ 13 h 88"/>
                  <a:gd name="T42" fmla="*/ 19 w 200"/>
                  <a:gd name="T43" fmla="*/ 6 h 88"/>
                  <a:gd name="T44" fmla="*/ 31 w 200"/>
                  <a:gd name="T45" fmla="*/ 0 h 88"/>
                  <a:gd name="T46" fmla="*/ 50 w 200"/>
                  <a:gd name="T47" fmla="*/ 0 h 88"/>
                  <a:gd name="T48" fmla="*/ 62 w 200"/>
                  <a:gd name="T49" fmla="*/ 0 h 88"/>
                  <a:gd name="T50" fmla="*/ 75 w 200"/>
                  <a:gd name="T51" fmla="*/ 0 h 88"/>
                  <a:gd name="T52" fmla="*/ 94 w 200"/>
                  <a:gd name="T53" fmla="*/ 0 h 88"/>
                  <a:gd name="T54" fmla="*/ 112 w 200"/>
                  <a:gd name="T55" fmla="*/ 6 h 88"/>
                  <a:gd name="T56" fmla="*/ 137 w 200"/>
                  <a:gd name="T57" fmla="*/ 13 h 88"/>
                  <a:gd name="T58" fmla="*/ 156 w 200"/>
                  <a:gd name="T59" fmla="*/ 25 h 88"/>
                  <a:gd name="T60" fmla="*/ 175 w 200"/>
                  <a:gd name="T61" fmla="*/ 38 h 88"/>
                  <a:gd name="T62" fmla="*/ 187 w 200"/>
                  <a:gd name="T63" fmla="*/ 50 h 88"/>
                  <a:gd name="T64" fmla="*/ 194 w 200"/>
                  <a:gd name="T65" fmla="*/ 63 h 88"/>
                  <a:gd name="T66" fmla="*/ 200 w 200"/>
                  <a:gd name="T67" fmla="*/ 69 h 88"/>
                  <a:gd name="T68" fmla="*/ 200 w 200"/>
                  <a:gd name="T69" fmla="*/ 75 h 88"/>
                  <a:gd name="T70" fmla="*/ 200 w 200"/>
                  <a:gd name="T71" fmla="*/ 81 h 88"/>
                  <a:gd name="T72" fmla="*/ 194 w 200"/>
                  <a:gd name="T73" fmla="*/ 81 h 88"/>
                  <a:gd name="T74" fmla="*/ 194 w 200"/>
                  <a:gd name="T75" fmla="*/ 81 h 88"/>
                  <a:gd name="T76" fmla="*/ 187 w 200"/>
                  <a:gd name="T77" fmla="*/ 81 h 88"/>
                  <a:gd name="T78" fmla="*/ 175 w 200"/>
                  <a:gd name="T79" fmla="*/ 81 h 88"/>
                  <a:gd name="T80" fmla="*/ 162 w 200"/>
                  <a:gd name="T81" fmla="*/ 81 h 88"/>
                  <a:gd name="T82" fmla="*/ 150 w 200"/>
                  <a:gd name="T83" fmla="*/ 81 h 88"/>
                  <a:gd name="T84" fmla="*/ 150 w 200"/>
                  <a:gd name="T85" fmla="*/ 81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0" h="88">
                    <a:moveTo>
                      <a:pt x="150" y="81"/>
                    </a:moveTo>
                    <a:lnTo>
                      <a:pt x="137" y="88"/>
                    </a:lnTo>
                    <a:lnTo>
                      <a:pt x="125" y="88"/>
                    </a:lnTo>
                    <a:lnTo>
                      <a:pt x="112" y="88"/>
                    </a:lnTo>
                    <a:lnTo>
                      <a:pt x="106" y="88"/>
                    </a:lnTo>
                    <a:lnTo>
                      <a:pt x="87" y="81"/>
                    </a:lnTo>
                    <a:lnTo>
                      <a:pt x="81" y="81"/>
                    </a:lnTo>
                    <a:lnTo>
                      <a:pt x="75" y="81"/>
                    </a:lnTo>
                    <a:lnTo>
                      <a:pt x="56" y="81"/>
                    </a:lnTo>
                    <a:lnTo>
                      <a:pt x="44" y="81"/>
                    </a:lnTo>
                    <a:lnTo>
                      <a:pt x="37" y="81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12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194" y="63"/>
                    </a:lnTo>
                    <a:lnTo>
                      <a:pt x="200" y="69"/>
                    </a:lnTo>
                    <a:lnTo>
                      <a:pt x="200" y="75"/>
                    </a:lnTo>
                    <a:lnTo>
                      <a:pt x="200" y="81"/>
                    </a:lnTo>
                    <a:lnTo>
                      <a:pt x="194" y="81"/>
                    </a:lnTo>
                    <a:lnTo>
                      <a:pt x="187" y="81"/>
                    </a:lnTo>
                    <a:lnTo>
                      <a:pt x="175" y="81"/>
                    </a:lnTo>
                    <a:lnTo>
                      <a:pt x="162" y="81"/>
                    </a:lnTo>
                    <a:lnTo>
                      <a:pt x="150" y="8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5" name="Freeform 35">
                <a:extLst>
                  <a:ext uri="{FF2B5EF4-FFF2-40B4-BE49-F238E27FC236}">
                    <a16:creationId xmlns:a16="http://schemas.microsoft.com/office/drawing/2014/main" id="{4EF49311-55C5-1071-F00B-163DD8B3B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0" cy="88"/>
              </a:xfrm>
              <a:custGeom>
                <a:avLst/>
                <a:gdLst>
                  <a:gd name="T0" fmla="*/ 150 w 200"/>
                  <a:gd name="T1" fmla="*/ 81 h 88"/>
                  <a:gd name="T2" fmla="*/ 131 w 200"/>
                  <a:gd name="T3" fmla="*/ 81 h 88"/>
                  <a:gd name="T4" fmla="*/ 119 w 200"/>
                  <a:gd name="T5" fmla="*/ 88 h 88"/>
                  <a:gd name="T6" fmla="*/ 112 w 200"/>
                  <a:gd name="T7" fmla="*/ 88 h 88"/>
                  <a:gd name="T8" fmla="*/ 106 w 200"/>
                  <a:gd name="T9" fmla="*/ 88 h 88"/>
                  <a:gd name="T10" fmla="*/ 87 w 200"/>
                  <a:gd name="T11" fmla="*/ 81 h 88"/>
                  <a:gd name="T12" fmla="*/ 81 w 200"/>
                  <a:gd name="T13" fmla="*/ 81 h 88"/>
                  <a:gd name="T14" fmla="*/ 75 w 200"/>
                  <a:gd name="T15" fmla="*/ 81 h 88"/>
                  <a:gd name="T16" fmla="*/ 62 w 200"/>
                  <a:gd name="T17" fmla="*/ 81 h 88"/>
                  <a:gd name="T18" fmla="*/ 44 w 200"/>
                  <a:gd name="T19" fmla="*/ 81 h 88"/>
                  <a:gd name="T20" fmla="*/ 37 w 200"/>
                  <a:gd name="T21" fmla="*/ 75 h 88"/>
                  <a:gd name="T22" fmla="*/ 25 w 200"/>
                  <a:gd name="T23" fmla="*/ 75 h 88"/>
                  <a:gd name="T24" fmla="*/ 25 w 200"/>
                  <a:gd name="T25" fmla="*/ 75 h 88"/>
                  <a:gd name="T26" fmla="*/ 19 w 200"/>
                  <a:gd name="T27" fmla="*/ 69 h 88"/>
                  <a:gd name="T28" fmla="*/ 12 w 200"/>
                  <a:gd name="T29" fmla="*/ 63 h 88"/>
                  <a:gd name="T30" fmla="*/ 6 w 200"/>
                  <a:gd name="T31" fmla="*/ 56 h 88"/>
                  <a:gd name="T32" fmla="*/ 6 w 200"/>
                  <a:gd name="T33" fmla="*/ 50 h 88"/>
                  <a:gd name="T34" fmla="*/ 0 w 200"/>
                  <a:gd name="T35" fmla="*/ 38 h 88"/>
                  <a:gd name="T36" fmla="*/ 0 w 200"/>
                  <a:gd name="T37" fmla="*/ 31 h 88"/>
                  <a:gd name="T38" fmla="*/ 6 w 200"/>
                  <a:gd name="T39" fmla="*/ 19 h 88"/>
                  <a:gd name="T40" fmla="*/ 12 w 200"/>
                  <a:gd name="T41" fmla="*/ 13 h 88"/>
                  <a:gd name="T42" fmla="*/ 19 w 200"/>
                  <a:gd name="T43" fmla="*/ 6 h 88"/>
                  <a:gd name="T44" fmla="*/ 31 w 200"/>
                  <a:gd name="T45" fmla="*/ 0 h 88"/>
                  <a:gd name="T46" fmla="*/ 50 w 200"/>
                  <a:gd name="T47" fmla="*/ 0 h 88"/>
                  <a:gd name="T48" fmla="*/ 62 w 200"/>
                  <a:gd name="T49" fmla="*/ 0 h 88"/>
                  <a:gd name="T50" fmla="*/ 81 w 200"/>
                  <a:gd name="T51" fmla="*/ 0 h 88"/>
                  <a:gd name="T52" fmla="*/ 94 w 200"/>
                  <a:gd name="T53" fmla="*/ 0 h 88"/>
                  <a:gd name="T54" fmla="*/ 119 w 200"/>
                  <a:gd name="T55" fmla="*/ 6 h 88"/>
                  <a:gd name="T56" fmla="*/ 137 w 200"/>
                  <a:gd name="T57" fmla="*/ 13 h 88"/>
                  <a:gd name="T58" fmla="*/ 156 w 200"/>
                  <a:gd name="T59" fmla="*/ 25 h 88"/>
                  <a:gd name="T60" fmla="*/ 175 w 200"/>
                  <a:gd name="T61" fmla="*/ 38 h 88"/>
                  <a:gd name="T62" fmla="*/ 187 w 200"/>
                  <a:gd name="T63" fmla="*/ 50 h 88"/>
                  <a:gd name="T64" fmla="*/ 194 w 200"/>
                  <a:gd name="T65" fmla="*/ 63 h 88"/>
                  <a:gd name="T66" fmla="*/ 200 w 200"/>
                  <a:gd name="T67" fmla="*/ 69 h 88"/>
                  <a:gd name="T68" fmla="*/ 200 w 200"/>
                  <a:gd name="T69" fmla="*/ 75 h 88"/>
                  <a:gd name="T70" fmla="*/ 194 w 200"/>
                  <a:gd name="T71" fmla="*/ 81 h 88"/>
                  <a:gd name="T72" fmla="*/ 194 w 200"/>
                  <a:gd name="T73" fmla="*/ 81 h 88"/>
                  <a:gd name="T74" fmla="*/ 194 w 200"/>
                  <a:gd name="T75" fmla="*/ 81 h 88"/>
                  <a:gd name="T76" fmla="*/ 187 w 200"/>
                  <a:gd name="T77" fmla="*/ 81 h 88"/>
                  <a:gd name="T78" fmla="*/ 175 w 200"/>
                  <a:gd name="T79" fmla="*/ 75 h 88"/>
                  <a:gd name="T80" fmla="*/ 162 w 200"/>
                  <a:gd name="T81" fmla="*/ 75 h 88"/>
                  <a:gd name="T82" fmla="*/ 150 w 200"/>
                  <a:gd name="T83" fmla="*/ 81 h 88"/>
                  <a:gd name="T84" fmla="*/ 150 w 200"/>
                  <a:gd name="T85" fmla="*/ 81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0" h="88">
                    <a:moveTo>
                      <a:pt x="150" y="81"/>
                    </a:moveTo>
                    <a:lnTo>
                      <a:pt x="131" y="81"/>
                    </a:lnTo>
                    <a:lnTo>
                      <a:pt x="119" y="88"/>
                    </a:lnTo>
                    <a:lnTo>
                      <a:pt x="112" y="88"/>
                    </a:lnTo>
                    <a:lnTo>
                      <a:pt x="106" y="88"/>
                    </a:lnTo>
                    <a:lnTo>
                      <a:pt x="87" y="81"/>
                    </a:lnTo>
                    <a:lnTo>
                      <a:pt x="81" y="81"/>
                    </a:lnTo>
                    <a:lnTo>
                      <a:pt x="75" y="81"/>
                    </a:lnTo>
                    <a:lnTo>
                      <a:pt x="62" y="81"/>
                    </a:lnTo>
                    <a:lnTo>
                      <a:pt x="44" y="81"/>
                    </a:lnTo>
                    <a:lnTo>
                      <a:pt x="37" y="75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119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194" y="63"/>
                    </a:lnTo>
                    <a:lnTo>
                      <a:pt x="200" y="69"/>
                    </a:lnTo>
                    <a:lnTo>
                      <a:pt x="200" y="75"/>
                    </a:lnTo>
                    <a:lnTo>
                      <a:pt x="194" y="81"/>
                    </a:lnTo>
                    <a:lnTo>
                      <a:pt x="187" y="81"/>
                    </a:lnTo>
                    <a:lnTo>
                      <a:pt x="175" y="75"/>
                    </a:lnTo>
                    <a:lnTo>
                      <a:pt x="162" y="75"/>
                    </a:lnTo>
                    <a:lnTo>
                      <a:pt x="150" y="81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6" name="Freeform 36">
                <a:extLst>
                  <a:ext uri="{FF2B5EF4-FFF2-40B4-BE49-F238E27FC236}">
                    <a16:creationId xmlns:a16="http://schemas.microsoft.com/office/drawing/2014/main" id="{9392D260-B914-3AE8-76FA-CFC979A42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200" cy="81"/>
              </a:xfrm>
              <a:custGeom>
                <a:avLst/>
                <a:gdLst>
                  <a:gd name="T0" fmla="*/ 150 w 200"/>
                  <a:gd name="T1" fmla="*/ 75 h 81"/>
                  <a:gd name="T2" fmla="*/ 131 w 200"/>
                  <a:gd name="T3" fmla="*/ 81 h 81"/>
                  <a:gd name="T4" fmla="*/ 119 w 200"/>
                  <a:gd name="T5" fmla="*/ 81 h 81"/>
                  <a:gd name="T6" fmla="*/ 112 w 200"/>
                  <a:gd name="T7" fmla="*/ 81 h 81"/>
                  <a:gd name="T8" fmla="*/ 100 w 200"/>
                  <a:gd name="T9" fmla="*/ 81 h 81"/>
                  <a:gd name="T10" fmla="*/ 94 w 200"/>
                  <a:gd name="T11" fmla="*/ 81 h 81"/>
                  <a:gd name="T12" fmla="*/ 87 w 200"/>
                  <a:gd name="T13" fmla="*/ 81 h 81"/>
                  <a:gd name="T14" fmla="*/ 75 w 200"/>
                  <a:gd name="T15" fmla="*/ 75 h 81"/>
                  <a:gd name="T16" fmla="*/ 62 w 200"/>
                  <a:gd name="T17" fmla="*/ 81 h 81"/>
                  <a:gd name="T18" fmla="*/ 50 w 200"/>
                  <a:gd name="T19" fmla="*/ 81 h 81"/>
                  <a:gd name="T20" fmla="*/ 37 w 200"/>
                  <a:gd name="T21" fmla="*/ 75 h 81"/>
                  <a:gd name="T22" fmla="*/ 31 w 200"/>
                  <a:gd name="T23" fmla="*/ 75 h 81"/>
                  <a:gd name="T24" fmla="*/ 25 w 200"/>
                  <a:gd name="T25" fmla="*/ 75 h 81"/>
                  <a:gd name="T26" fmla="*/ 19 w 200"/>
                  <a:gd name="T27" fmla="*/ 69 h 81"/>
                  <a:gd name="T28" fmla="*/ 12 w 200"/>
                  <a:gd name="T29" fmla="*/ 63 h 81"/>
                  <a:gd name="T30" fmla="*/ 6 w 200"/>
                  <a:gd name="T31" fmla="*/ 56 h 81"/>
                  <a:gd name="T32" fmla="*/ 6 w 200"/>
                  <a:gd name="T33" fmla="*/ 50 h 81"/>
                  <a:gd name="T34" fmla="*/ 0 w 200"/>
                  <a:gd name="T35" fmla="*/ 38 h 81"/>
                  <a:gd name="T36" fmla="*/ 0 w 200"/>
                  <a:gd name="T37" fmla="*/ 31 h 81"/>
                  <a:gd name="T38" fmla="*/ 6 w 200"/>
                  <a:gd name="T39" fmla="*/ 19 h 81"/>
                  <a:gd name="T40" fmla="*/ 12 w 200"/>
                  <a:gd name="T41" fmla="*/ 13 h 81"/>
                  <a:gd name="T42" fmla="*/ 19 w 200"/>
                  <a:gd name="T43" fmla="*/ 6 h 81"/>
                  <a:gd name="T44" fmla="*/ 31 w 200"/>
                  <a:gd name="T45" fmla="*/ 0 h 81"/>
                  <a:gd name="T46" fmla="*/ 50 w 200"/>
                  <a:gd name="T47" fmla="*/ 0 h 81"/>
                  <a:gd name="T48" fmla="*/ 62 w 200"/>
                  <a:gd name="T49" fmla="*/ 0 h 81"/>
                  <a:gd name="T50" fmla="*/ 81 w 200"/>
                  <a:gd name="T51" fmla="*/ 0 h 81"/>
                  <a:gd name="T52" fmla="*/ 94 w 200"/>
                  <a:gd name="T53" fmla="*/ 0 h 81"/>
                  <a:gd name="T54" fmla="*/ 112 w 200"/>
                  <a:gd name="T55" fmla="*/ 6 h 81"/>
                  <a:gd name="T56" fmla="*/ 137 w 200"/>
                  <a:gd name="T57" fmla="*/ 13 h 81"/>
                  <a:gd name="T58" fmla="*/ 156 w 200"/>
                  <a:gd name="T59" fmla="*/ 25 h 81"/>
                  <a:gd name="T60" fmla="*/ 175 w 200"/>
                  <a:gd name="T61" fmla="*/ 38 h 81"/>
                  <a:gd name="T62" fmla="*/ 187 w 200"/>
                  <a:gd name="T63" fmla="*/ 50 h 81"/>
                  <a:gd name="T64" fmla="*/ 194 w 200"/>
                  <a:gd name="T65" fmla="*/ 63 h 81"/>
                  <a:gd name="T66" fmla="*/ 200 w 200"/>
                  <a:gd name="T67" fmla="*/ 69 h 81"/>
                  <a:gd name="T68" fmla="*/ 200 w 200"/>
                  <a:gd name="T69" fmla="*/ 75 h 81"/>
                  <a:gd name="T70" fmla="*/ 194 w 200"/>
                  <a:gd name="T71" fmla="*/ 81 h 81"/>
                  <a:gd name="T72" fmla="*/ 194 w 200"/>
                  <a:gd name="T73" fmla="*/ 81 h 81"/>
                  <a:gd name="T74" fmla="*/ 187 w 200"/>
                  <a:gd name="T75" fmla="*/ 81 h 81"/>
                  <a:gd name="T76" fmla="*/ 181 w 200"/>
                  <a:gd name="T77" fmla="*/ 75 h 81"/>
                  <a:gd name="T78" fmla="*/ 175 w 200"/>
                  <a:gd name="T79" fmla="*/ 75 h 81"/>
                  <a:gd name="T80" fmla="*/ 162 w 200"/>
                  <a:gd name="T81" fmla="*/ 75 h 81"/>
                  <a:gd name="T82" fmla="*/ 150 w 200"/>
                  <a:gd name="T83" fmla="*/ 75 h 81"/>
                  <a:gd name="T84" fmla="*/ 150 w 200"/>
                  <a:gd name="T85" fmla="*/ 75 h 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0" h="81">
                    <a:moveTo>
                      <a:pt x="150" y="75"/>
                    </a:moveTo>
                    <a:lnTo>
                      <a:pt x="131" y="81"/>
                    </a:lnTo>
                    <a:lnTo>
                      <a:pt x="119" y="81"/>
                    </a:lnTo>
                    <a:lnTo>
                      <a:pt x="112" y="81"/>
                    </a:lnTo>
                    <a:lnTo>
                      <a:pt x="100" y="81"/>
                    </a:lnTo>
                    <a:lnTo>
                      <a:pt x="94" y="81"/>
                    </a:lnTo>
                    <a:lnTo>
                      <a:pt x="87" y="81"/>
                    </a:lnTo>
                    <a:lnTo>
                      <a:pt x="75" y="75"/>
                    </a:lnTo>
                    <a:lnTo>
                      <a:pt x="62" y="81"/>
                    </a:lnTo>
                    <a:lnTo>
                      <a:pt x="50" y="81"/>
                    </a:lnTo>
                    <a:lnTo>
                      <a:pt x="37" y="75"/>
                    </a:lnTo>
                    <a:lnTo>
                      <a:pt x="31" y="75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112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194" y="63"/>
                    </a:lnTo>
                    <a:lnTo>
                      <a:pt x="200" y="69"/>
                    </a:lnTo>
                    <a:lnTo>
                      <a:pt x="200" y="75"/>
                    </a:lnTo>
                    <a:lnTo>
                      <a:pt x="194" y="81"/>
                    </a:lnTo>
                    <a:lnTo>
                      <a:pt x="187" y="81"/>
                    </a:lnTo>
                    <a:lnTo>
                      <a:pt x="181" y="75"/>
                    </a:lnTo>
                    <a:lnTo>
                      <a:pt x="175" y="75"/>
                    </a:lnTo>
                    <a:lnTo>
                      <a:pt x="162" y="75"/>
                    </a:lnTo>
                    <a:lnTo>
                      <a:pt x="150" y="75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7" name="Freeform 37">
                <a:extLst>
                  <a:ext uri="{FF2B5EF4-FFF2-40B4-BE49-F238E27FC236}">
                    <a16:creationId xmlns:a16="http://schemas.microsoft.com/office/drawing/2014/main" id="{506E2DD8-7C24-E943-CE4D-F9D6FDB01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194" cy="81"/>
              </a:xfrm>
              <a:custGeom>
                <a:avLst/>
                <a:gdLst>
                  <a:gd name="T0" fmla="*/ 144 w 194"/>
                  <a:gd name="T1" fmla="*/ 75 h 81"/>
                  <a:gd name="T2" fmla="*/ 131 w 194"/>
                  <a:gd name="T3" fmla="*/ 81 h 81"/>
                  <a:gd name="T4" fmla="*/ 119 w 194"/>
                  <a:gd name="T5" fmla="*/ 81 h 81"/>
                  <a:gd name="T6" fmla="*/ 112 w 194"/>
                  <a:gd name="T7" fmla="*/ 81 h 81"/>
                  <a:gd name="T8" fmla="*/ 100 w 194"/>
                  <a:gd name="T9" fmla="*/ 81 h 81"/>
                  <a:gd name="T10" fmla="*/ 94 w 194"/>
                  <a:gd name="T11" fmla="*/ 81 h 81"/>
                  <a:gd name="T12" fmla="*/ 87 w 194"/>
                  <a:gd name="T13" fmla="*/ 75 h 81"/>
                  <a:gd name="T14" fmla="*/ 81 w 194"/>
                  <a:gd name="T15" fmla="*/ 75 h 81"/>
                  <a:gd name="T16" fmla="*/ 62 w 194"/>
                  <a:gd name="T17" fmla="*/ 81 h 81"/>
                  <a:gd name="T18" fmla="*/ 50 w 194"/>
                  <a:gd name="T19" fmla="*/ 81 h 81"/>
                  <a:gd name="T20" fmla="*/ 37 w 194"/>
                  <a:gd name="T21" fmla="*/ 75 h 81"/>
                  <a:gd name="T22" fmla="*/ 31 w 194"/>
                  <a:gd name="T23" fmla="*/ 75 h 81"/>
                  <a:gd name="T24" fmla="*/ 25 w 194"/>
                  <a:gd name="T25" fmla="*/ 75 h 81"/>
                  <a:gd name="T26" fmla="*/ 19 w 194"/>
                  <a:gd name="T27" fmla="*/ 69 h 81"/>
                  <a:gd name="T28" fmla="*/ 12 w 194"/>
                  <a:gd name="T29" fmla="*/ 63 h 81"/>
                  <a:gd name="T30" fmla="*/ 6 w 194"/>
                  <a:gd name="T31" fmla="*/ 56 h 81"/>
                  <a:gd name="T32" fmla="*/ 0 w 194"/>
                  <a:gd name="T33" fmla="*/ 50 h 81"/>
                  <a:gd name="T34" fmla="*/ 0 w 194"/>
                  <a:gd name="T35" fmla="*/ 38 h 81"/>
                  <a:gd name="T36" fmla="*/ 0 w 194"/>
                  <a:gd name="T37" fmla="*/ 31 h 81"/>
                  <a:gd name="T38" fmla="*/ 6 w 194"/>
                  <a:gd name="T39" fmla="*/ 19 h 81"/>
                  <a:gd name="T40" fmla="*/ 12 w 194"/>
                  <a:gd name="T41" fmla="*/ 13 h 81"/>
                  <a:gd name="T42" fmla="*/ 19 w 194"/>
                  <a:gd name="T43" fmla="*/ 6 h 81"/>
                  <a:gd name="T44" fmla="*/ 31 w 194"/>
                  <a:gd name="T45" fmla="*/ 0 h 81"/>
                  <a:gd name="T46" fmla="*/ 50 w 194"/>
                  <a:gd name="T47" fmla="*/ 0 h 81"/>
                  <a:gd name="T48" fmla="*/ 62 w 194"/>
                  <a:gd name="T49" fmla="*/ 0 h 81"/>
                  <a:gd name="T50" fmla="*/ 75 w 194"/>
                  <a:gd name="T51" fmla="*/ 0 h 81"/>
                  <a:gd name="T52" fmla="*/ 94 w 194"/>
                  <a:gd name="T53" fmla="*/ 0 h 81"/>
                  <a:gd name="T54" fmla="*/ 112 w 194"/>
                  <a:gd name="T55" fmla="*/ 6 h 81"/>
                  <a:gd name="T56" fmla="*/ 137 w 194"/>
                  <a:gd name="T57" fmla="*/ 13 h 81"/>
                  <a:gd name="T58" fmla="*/ 156 w 194"/>
                  <a:gd name="T59" fmla="*/ 25 h 81"/>
                  <a:gd name="T60" fmla="*/ 175 w 194"/>
                  <a:gd name="T61" fmla="*/ 38 h 81"/>
                  <a:gd name="T62" fmla="*/ 187 w 194"/>
                  <a:gd name="T63" fmla="*/ 50 h 81"/>
                  <a:gd name="T64" fmla="*/ 194 w 194"/>
                  <a:gd name="T65" fmla="*/ 63 h 81"/>
                  <a:gd name="T66" fmla="*/ 194 w 194"/>
                  <a:gd name="T67" fmla="*/ 69 h 81"/>
                  <a:gd name="T68" fmla="*/ 194 w 194"/>
                  <a:gd name="T69" fmla="*/ 75 h 81"/>
                  <a:gd name="T70" fmla="*/ 194 w 194"/>
                  <a:gd name="T71" fmla="*/ 75 h 81"/>
                  <a:gd name="T72" fmla="*/ 194 w 194"/>
                  <a:gd name="T73" fmla="*/ 81 h 81"/>
                  <a:gd name="T74" fmla="*/ 187 w 194"/>
                  <a:gd name="T75" fmla="*/ 81 h 81"/>
                  <a:gd name="T76" fmla="*/ 181 w 194"/>
                  <a:gd name="T77" fmla="*/ 75 h 81"/>
                  <a:gd name="T78" fmla="*/ 175 w 194"/>
                  <a:gd name="T79" fmla="*/ 75 h 81"/>
                  <a:gd name="T80" fmla="*/ 162 w 194"/>
                  <a:gd name="T81" fmla="*/ 75 h 81"/>
                  <a:gd name="T82" fmla="*/ 144 w 194"/>
                  <a:gd name="T83" fmla="*/ 75 h 81"/>
                  <a:gd name="T84" fmla="*/ 144 w 194"/>
                  <a:gd name="T85" fmla="*/ 75 h 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4" h="81">
                    <a:moveTo>
                      <a:pt x="144" y="75"/>
                    </a:moveTo>
                    <a:lnTo>
                      <a:pt x="131" y="81"/>
                    </a:lnTo>
                    <a:lnTo>
                      <a:pt x="119" y="81"/>
                    </a:lnTo>
                    <a:lnTo>
                      <a:pt x="112" y="81"/>
                    </a:lnTo>
                    <a:lnTo>
                      <a:pt x="100" y="81"/>
                    </a:lnTo>
                    <a:lnTo>
                      <a:pt x="94" y="81"/>
                    </a:lnTo>
                    <a:lnTo>
                      <a:pt x="87" y="75"/>
                    </a:lnTo>
                    <a:lnTo>
                      <a:pt x="81" y="75"/>
                    </a:lnTo>
                    <a:lnTo>
                      <a:pt x="62" y="81"/>
                    </a:lnTo>
                    <a:lnTo>
                      <a:pt x="50" y="81"/>
                    </a:lnTo>
                    <a:lnTo>
                      <a:pt x="37" y="75"/>
                    </a:lnTo>
                    <a:lnTo>
                      <a:pt x="31" y="75"/>
                    </a:lnTo>
                    <a:lnTo>
                      <a:pt x="25" y="75"/>
                    </a:lnTo>
                    <a:lnTo>
                      <a:pt x="19" y="69"/>
                    </a:lnTo>
                    <a:lnTo>
                      <a:pt x="12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12" y="6"/>
                    </a:lnTo>
                    <a:lnTo>
                      <a:pt x="137" y="13"/>
                    </a:lnTo>
                    <a:lnTo>
                      <a:pt x="156" y="25"/>
                    </a:lnTo>
                    <a:lnTo>
                      <a:pt x="175" y="38"/>
                    </a:lnTo>
                    <a:lnTo>
                      <a:pt x="187" y="50"/>
                    </a:lnTo>
                    <a:lnTo>
                      <a:pt x="194" y="63"/>
                    </a:lnTo>
                    <a:lnTo>
                      <a:pt x="194" y="69"/>
                    </a:lnTo>
                    <a:lnTo>
                      <a:pt x="194" y="75"/>
                    </a:lnTo>
                    <a:lnTo>
                      <a:pt x="194" y="81"/>
                    </a:lnTo>
                    <a:lnTo>
                      <a:pt x="187" y="81"/>
                    </a:lnTo>
                    <a:lnTo>
                      <a:pt x="181" y="75"/>
                    </a:lnTo>
                    <a:lnTo>
                      <a:pt x="175" y="75"/>
                    </a:lnTo>
                    <a:lnTo>
                      <a:pt x="162" y="75"/>
                    </a:lnTo>
                    <a:lnTo>
                      <a:pt x="144" y="7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8" name="Freeform 38">
                <a:extLst>
                  <a:ext uri="{FF2B5EF4-FFF2-40B4-BE49-F238E27FC236}">
                    <a16:creationId xmlns:a16="http://schemas.microsoft.com/office/drawing/2014/main" id="{03506572-A468-AA49-390B-A814D5CE8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194" cy="81"/>
              </a:xfrm>
              <a:custGeom>
                <a:avLst/>
                <a:gdLst>
                  <a:gd name="T0" fmla="*/ 12 w 194"/>
                  <a:gd name="T1" fmla="*/ 63 h 81"/>
                  <a:gd name="T2" fmla="*/ 19 w 194"/>
                  <a:gd name="T3" fmla="*/ 69 h 81"/>
                  <a:gd name="T4" fmla="*/ 25 w 194"/>
                  <a:gd name="T5" fmla="*/ 75 h 81"/>
                  <a:gd name="T6" fmla="*/ 31 w 194"/>
                  <a:gd name="T7" fmla="*/ 75 h 81"/>
                  <a:gd name="T8" fmla="*/ 37 w 194"/>
                  <a:gd name="T9" fmla="*/ 75 h 81"/>
                  <a:gd name="T10" fmla="*/ 50 w 194"/>
                  <a:gd name="T11" fmla="*/ 75 h 81"/>
                  <a:gd name="T12" fmla="*/ 62 w 194"/>
                  <a:gd name="T13" fmla="*/ 75 h 81"/>
                  <a:gd name="T14" fmla="*/ 81 w 194"/>
                  <a:gd name="T15" fmla="*/ 75 h 81"/>
                  <a:gd name="T16" fmla="*/ 87 w 194"/>
                  <a:gd name="T17" fmla="*/ 75 h 81"/>
                  <a:gd name="T18" fmla="*/ 94 w 194"/>
                  <a:gd name="T19" fmla="*/ 75 h 81"/>
                  <a:gd name="T20" fmla="*/ 100 w 194"/>
                  <a:gd name="T21" fmla="*/ 81 h 81"/>
                  <a:gd name="T22" fmla="*/ 106 w 194"/>
                  <a:gd name="T23" fmla="*/ 81 h 81"/>
                  <a:gd name="T24" fmla="*/ 119 w 194"/>
                  <a:gd name="T25" fmla="*/ 81 h 81"/>
                  <a:gd name="T26" fmla="*/ 131 w 194"/>
                  <a:gd name="T27" fmla="*/ 75 h 81"/>
                  <a:gd name="T28" fmla="*/ 144 w 194"/>
                  <a:gd name="T29" fmla="*/ 75 h 81"/>
                  <a:gd name="T30" fmla="*/ 156 w 194"/>
                  <a:gd name="T31" fmla="*/ 69 h 81"/>
                  <a:gd name="T32" fmla="*/ 169 w 194"/>
                  <a:gd name="T33" fmla="*/ 69 h 81"/>
                  <a:gd name="T34" fmla="*/ 181 w 194"/>
                  <a:gd name="T35" fmla="*/ 75 h 81"/>
                  <a:gd name="T36" fmla="*/ 187 w 194"/>
                  <a:gd name="T37" fmla="*/ 75 h 81"/>
                  <a:gd name="T38" fmla="*/ 187 w 194"/>
                  <a:gd name="T39" fmla="*/ 75 h 81"/>
                  <a:gd name="T40" fmla="*/ 194 w 194"/>
                  <a:gd name="T41" fmla="*/ 75 h 81"/>
                  <a:gd name="T42" fmla="*/ 194 w 194"/>
                  <a:gd name="T43" fmla="*/ 69 h 81"/>
                  <a:gd name="T44" fmla="*/ 194 w 194"/>
                  <a:gd name="T45" fmla="*/ 69 h 81"/>
                  <a:gd name="T46" fmla="*/ 194 w 194"/>
                  <a:gd name="T47" fmla="*/ 56 h 81"/>
                  <a:gd name="T48" fmla="*/ 187 w 194"/>
                  <a:gd name="T49" fmla="*/ 50 h 81"/>
                  <a:gd name="T50" fmla="*/ 175 w 194"/>
                  <a:gd name="T51" fmla="*/ 38 h 81"/>
                  <a:gd name="T52" fmla="*/ 156 w 194"/>
                  <a:gd name="T53" fmla="*/ 25 h 81"/>
                  <a:gd name="T54" fmla="*/ 137 w 194"/>
                  <a:gd name="T55" fmla="*/ 13 h 81"/>
                  <a:gd name="T56" fmla="*/ 112 w 194"/>
                  <a:gd name="T57" fmla="*/ 6 h 81"/>
                  <a:gd name="T58" fmla="*/ 94 w 194"/>
                  <a:gd name="T59" fmla="*/ 0 h 81"/>
                  <a:gd name="T60" fmla="*/ 75 w 194"/>
                  <a:gd name="T61" fmla="*/ 0 h 81"/>
                  <a:gd name="T62" fmla="*/ 62 w 194"/>
                  <a:gd name="T63" fmla="*/ 0 h 81"/>
                  <a:gd name="T64" fmla="*/ 50 w 194"/>
                  <a:gd name="T65" fmla="*/ 0 h 81"/>
                  <a:gd name="T66" fmla="*/ 31 w 194"/>
                  <a:gd name="T67" fmla="*/ 0 h 81"/>
                  <a:gd name="T68" fmla="*/ 19 w 194"/>
                  <a:gd name="T69" fmla="*/ 6 h 81"/>
                  <a:gd name="T70" fmla="*/ 12 w 194"/>
                  <a:gd name="T71" fmla="*/ 13 h 81"/>
                  <a:gd name="T72" fmla="*/ 6 w 194"/>
                  <a:gd name="T73" fmla="*/ 19 h 81"/>
                  <a:gd name="T74" fmla="*/ 0 w 194"/>
                  <a:gd name="T75" fmla="*/ 31 h 81"/>
                  <a:gd name="T76" fmla="*/ 0 w 194"/>
                  <a:gd name="T77" fmla="*/ 38 h 81"/>
                  <a:gd name="T78" fmla="*/ 0 w 194"/>
                  <a:gd name="T79" fmla="*/ 50 h 81"/>
                  <a:gd name="T80" fmla="*/ 6 w 194"/>
                  <a:gd name="T81" fmla="*/ 56 h 81"/>
                  <a:gd name="T82" fmla="*/ 12 w 194"/>
                  <a:gd name="T83" fmla="*/ 63 h 81"/>
                  <a:gd name="T84" fmla="*/ 12 w 194"/>
                  <a:gd name="T85" fmla="*/ 63 h 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4" h="81">
                    <a:moveTo>
                      <a:pt x="12" y="63"/>
                    </a:moveTo>
                    <a:lnTo>
                      <a:pt x="19" y="69"/>
                    </a:lnTo>
                    <a:lnTo>
                      <a:pt x="25" y="75"/>
                    </a:lnTo>
                    <a:lnTo>
                      <a:pt x="31" y="75"/>
                    </a:lnTo>
                    <a:lnTo>
                      <a:pt x="37" y="75"/>
                    </a:lnTo>
                    <a:lnTo>
                      <a:pt x="50" y="75"/>
                    </a:lnTo>
                    <a:lnTo>
                      <a:pt x="62" y="75"/>
                    </a:lnTo>
                    <a:lnTo>
                      <a:pt x="81" y="75"/>
                    </a:lnTo>
                    <a:lnTo>
                      <a:pt x="87" y="75"/>
                    </a:lnTo>
                    <a:lnTo>
                      <a:pt x="94" y="75"/>
                    </a:lnTo>
                    <a:lnTo>
                      <a:pt x="100" y="81"/>
                    </a:lnTo>
                    <a:lnTo>
                      <a:pt x="106" y="81"/>
                    </a:lnTo>
                    <a:lnTo>
                      <a:pt x="119" y="81"/>
                    </a:lnTo>
                    <a:lnTo>
                      <a:pt x="131" y="75"/>
                    </a:lnTo>
                    <a:lnTo>
                      <a:pt x="144" y="75"/>
                    </a:lnTo>
                    <a:lnTo>
                      <a:pt x="156" y="69"/>
                    </a:lnTo>
                    <a:lnTo>
                      <a:pt x="169" y="69"/>
                    </a:lnTo>
                    <a:lnTo>
                      <a:pt x="181" y="75"/>
                    </a:lnTo>
                    <a:lnTo>
                      <a:pt x="187" y="75"/>
                    </a:lnTo>
                    <a:lnTo>
                      <a:pt x="194" y="75"/>
                    </a:lnTo>
                    <a:lnTo>
                      <a:pt x="194" y="69"/>
                    </a:lnTo>
                    <a:lnTo>
                      <a:pt x="194" y="56"/>
                    </a:lnTo>
                    <a:lnTo>
                      <a:pt x="187" y="50"/>
                    </a:lnTo>
                    <a:lnTo>
                      <a:pt x="175" y="38"/>
                    </a:lnTo>
                    <a:lnTo>
                      <a:pt x="156" y="25"/>
                    </a:lnTo>
                    <a:lnTo>
                      <a:pt x="137" y="13"/>
                    </a:lnTo>
                    <a:lnTo>
                      <a:pt x="112" y="6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9" y="6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6" y="56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9" name="Freeform 39">
                <a:extLst>
                  <a:ext uri="{FF2B5EF4-FFF2-40B4-BE49-F238E27FC236}">
                    <a16:creationId xmlns:a16="http://schemas.microsoft.com/office/drawing/2014/main" id="{3E00AC57-7A52-4377-DC2A-D542F37ED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9" cy="125"/>
              </a:xfrm>
              <a:custGeom>
                <a:avLst/>
                <a:gdLst>
                  <a:gd name="T0" fmla="*/ 156 w 169"/>
                  <a:gd name="T1" fmla="*/ 25 h 125"/>
                  <a:gd name="T2" fmla="*/ 163 w 169"/>
                  <a:gd name="T3" fmla="*/ 31 h 125"/>
                  <a:gd name="T4" fmla="*/ 169 w 169"/>
                  <a:gd name="T5" fmla="*/ 38 h 125"/>
                  <a:gd name="T6" fmla="*/ 169 w 169"/>
                  <a:gd name="T7" fmla="*/ 38 h 125"/>
                  <a:gd name="T8" fmla="*/ 169 w 169"/>
                  <a:gd name="T9" fmla="*/ 44 h 125"/>
                  <a:gd name="T10" fmla="*/ 169 w 169"/>
                  <a:gd name="T11" fmla="*/ 50 h 125"/>
                  <a:gd name="T12" fmla="*/ 163 w 169"/>
                  <a:gd name="T13" fmla="*/ 56 h 125"/>
                  <a:gd name="T14" fmla="*/ 150 w 169"/>
                  <a:gd name="T15" fmla="*/ 63 h 125"/>
                  <a:gd name="T16" fmla="*/ 144 w 169"/>
                  <a:gd name="T17" fmla="*/ 63 h 125"/>
                  <a:gd name="T18" fmla="*/ 144 w 169"/>
                  <a:gd name="T19" fmla="*/ 69 h 125"/>
                  <a:gd name="T20" fmla="*/ 144 w 169"/>
                  <a:gd name="T21" fmla="*/ 81 h 125"/>
                  <a:gd name="T22" fmla="*/ 144 w 169"/>
                  <a:gd name="T23" fmla="*/ 88 h 125"/>
                  <a:gd name="T24" fmla="*/ 144 w 169"/>
                  <a:gd name="T25" fmla="*/ 94 h 125"/>
                  <a:gd name="T26" fmla="*/ 131 w 169"/>
                  <a:gd name="T27" fmla="*/ 100 h 125"/>
                  <a:gd name="T28" fmla="*/ 119 w 169"/>
                  <a:gd name="T29" fmla="*/ 100 h 125"/>
                  <a:gd name="T30" fmla="*/ 106 w 169"/>
                  <a:gd name="T31" fmla="*/ 107 h 125"/>
                  <a:gd name="T32" fmla="*/ 94 w 169"/>
                  <a:gd name="T33" fmla="*/ 113 h 125"/>
                  <a:gd name="T34" fmla="*/ 94 w 169"/>
                  <a:gd name="T35" fmla="*/ 119 h 125"/>
                  <a:gd name="T36" fmla="*/ 94 w 169"/>
                  <a:gd name="T37" fmla="*/ 119 h 125"/>
                  <a:gd name="T38" fmla="*/ 94 w 169"/>
                  <a:gd name="T39" fmla="*/ 125 h 125"/>
                  <a:gd name="T40" fmla="*/ 87 w 169"/>
                  <a:gd name="T41" fmla="*/ 119 h 125"/>
                  <a:gd name="T42" fmla="*/ 75 w 169"/>
                  <a:gd name="T43" fmla="*/ 119 h 125"/>
                  <a:gd name="T44" fmla="*/ 62 w 169"/>
                  <a:gd name="T45" fmla="*/ 113 h 125"/>
                  <a:gd name="T46" fmla="*/ 50 w 169"/>
                  <a:gd name="T47" fmla="*/ 107 h 125"/>
                  <a:gd name="T48" fmla="*/ 31 w 169"/>
                  <a:gd name="T49" fmla="*/ 94 h 125"/>
                  <a:gd name="T50" fmla="*/ 19 w 169"/>
                  <a:gd name="T51" fmla="*/ 81 h 125"/>
                  <a:gd name="T52" fmla="*/ 6 w 169"/>
                  <a:gd name="T53" fmla="*/ 63 h 125"/>
                  <a:gd name="T54" fmla="*/ 6 w 169"/>
                  <a:gd name="T55" fmla="*/ 56 h 125"/>
                  <a:gd name="T56" fmla="*/ 0 w 169"/>
                  <a:gd name="T57" fmla="*/ 50 h 125"/>
                  <a:gd name="T58" fmla="*/ 0 w 169"/>
                  <a:gd name="T59" fmla="*/ 44 h 125"/>
                  <a:gd name="T60" fmla="*/ 0 w 169"/>
                  <a:gd name="T61" fmla="*/ 38 h 125"/>
                  <a:gd name="T62" fmla="*/ 6 w 169"/>
                  <a:gd name="T63" fmla="*/ 31 h 125"/>
                  <a:gd name="T64" fmla="*/ 6 w 169"/>
                  <a:gd name="T65" fmla="*/ 25 h 125"/>
                  <a:gd name="T66" fmla="*/ 12 w 169"/>
                  <a:gd name="T67" fmla="*/ 13 h 125"/>
                  <a:gd name="T68" fmla="*/ 25 w 169"/>
                  <a:gd name="T69" fmla="*/ 6 h 125"/>
                  <a:gd name="T70" fmla="*/ 31 w 169"/>
                  <a:gd name="T71" fmla="*/ 6 h 125"/>
                  <a:gd name="T72" fmla="*/ 50 w 169"/>
                  <a:gd name="T73" fmla="*/ 0 h 125"/>
                  <a:gd name="T74" fmla="*/ 62 w 169"/>
                  <a:gd name="T75" fmla="*/ 0 h 125"/>
                  <a:gd name="T76" fmla="*/ 75 w 169"/>
                  <a:gd name="T77" fmla="*/ 0 h 125"/>
                  <a:gd name="T78" fmla="*/ 94 w 169"/>
                  <a:gd name="T79" fmla="*/ 0 h 125"/>
                  <a:gd name="T80" fmla="*/ 106 w 169"/>
                  <a:gd name="T81" fmla="*/ 0 h 125"/>
                  <a:gd name="T82" fmla="*/ 125 w 169"/>
                  <a:gd name="T83" fmla="*/ 6 h 125"/>
                  <a:gd name="T84" fmla="*/ 144 w 169"/>
                  <a:gd name="T85" fmla="*/ 13 h 125"/>
                  <a:gd name="T86" fmla="*/ 156 w 169"/>
                  <a:gd name="T87" fmla="*/ 25 h 125"/>
                  <a:gd name="T88" fmla="*/ 156 w 169"/>
                  <a:gd name="T89" fmla="*/ 25 h 1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9" h="125">
                    <a:moveTo>
                      <a:pt x="156" y="25"/>
                    </a:moveTo>
                    <a:lnTo>
                      <a:pt x="163" y="31"/>
                    </a:lnTo>
                    <a:lnTo>
                      <a:pt x="169" y="38"/>
                    </a:lnTo>
                    <a:lnTo>
                      <a:pt x="169" y="44"/>
                    </a:lnTo>
                    <a:lnTo>
                      <a:pt x="169" y="50"/>
                    </a:lnTo>
                    <a:lnTo>
                      <a:pt x="163" y="56"/>
                    </a:lnTo>
                    <a:lnTo>
                      <a:pt x="150" y="63"/>
                    </a:lnTo>
                    <a:lnTo>
                      <a:pt x="144" y="63"/>
                    </a:lnTo>
                    <a:lnTo>
                      <a:pt x="144" y="69"/>
                    </a:lnTo>
                    <a:lnTo>
                      <a:pt x="144" y="81"/>
                    </a:lnTo>
                    <a:lnTo>
                      <a:pt x="144" y="88"/>
                    </a:lnTo>
                    <a:lnTo>
                      <a:pt x="144" y="94"/>
                    </a:lnTo>
                    <a:lnTo>
                      <a:pt x="131" y="100"/>
                    </a:lnTo>
                    <a:lnTo>
                      <a:pt x="119" y="100"/>
                    </a:lnTo>
                    <a:lnTo>
                      <a:pt x="106" y="107"/>
                    </a:lnTo>
                    <a:lnTo>
                      <a:pt x="94" y="113"/>
                    </a:lnTo>
                    <a:lnTo>
                      <a:pt x="94" y="119"/>
                    </a:lnTo>
                    <a:lnTo>
                      <a:pt x="94" y="125"/>
                    </a:lnTo>
                    <a:lnTo>
                      <a:pt x="87" y="119"/>
                    </a:lnTo>
                    <a:lnTo>
                      <a:pt x="75" y="119"/>
                    </a:lnTo>
                    <a:lnTo>
                      <a:pt x="62" y="113"/>
                    </a:lnTo>
                    <a:lnTo>
                      <a:pt x="50" y="107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0" name="Freeform 40">
                <a:extLst>
                  <a:ext uri="{FF2B5EF4-FFF2-40B4-BE49-F238E27FC236}">
                    <a16:creationId xmlns:a16="http://schemas.microsoft.com/office/drawing/2014/main" id="{DA6C26F5-403D-E62A-BA96-A12B59E3F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9" cy="119"/>
              </a:xfrm>
              <a:custGeom>
                <a:avLst/>
                <a:gdLst>
                  <a:gd name="T0" fmla="*/ 112 w 169"/>
                  <a:gd name="T1" fmla="*/ 100 h 119"/>
                  <a:gd name="T2" fmla="*/ 100 w 169"/>
                  <a:gd name="T3" fmla="*/ 107 h 119"/>
                  <a:gd name="T4" fmla="*/ 94 w 169"/>
                  <a:gd name="T5" fmla="*/ 113 h 119"/>
                  <a:gd name="T6" fmla="*/ 87 w 169"/>
                  <a:gd name="T7" fmla="*/ 119 h 119"/>
                  <a:gd name="T8" fmla="*/ 94 w 169"/>
                  <a:gd name="T9" fmla="*/ 119 h 119"/>
                  <a:gd name="T10" fmla="*/ 87 w 169"/>
                  <a:gd name="T11" fmla="*/ 119 h 119"/>
                  <a:gd name="T12" fmla="*/ 81 w 169"/>
                  <a:gd name="T13" fmla="*/ 119 h 119"/>
                  <a:gd name="T14" fmla="*/ 75 w 169"/>
                  <a:gd name="T15" fmla="*/ 119 h 119"/>
                  <a:gd name="T16" fmla="*/ 62 w 169"/>
                  <a:gd name="T17" fmla="*/ 113 h 119"/>
                  <a:gd name="T18" fmla="*/ 50 w 169"/>
                  <a:gd name="T19" fmla="*/ 107 h 119"/>
                  <a:gd name="T20" fmla="*/ 31 w 169"/>
                  <a:gd name="T21" fmla="*/ 94 h 119"/>
                  <a:gd name="T22" fmla="*/ 19 w 169"/>
                  <a:gd name="T23" fmla="*/ 81 h 119"/>
                  <a:gd name="T24" fmla="*/ 6 w 169"/>
                  <a:gd name="T25" fmla="*/ 63 h 119"/>
                  <a:gd name="T26" fmla="*/ 6 w 169"/>
                  <a:gd name="T27" fmla="*/ 56 h 119"/>
                  <a:gd name="T28" fmla="*/ 0 w 169"/>
                  <a:gd name="T29" fmla="*/ 50 h 119"/>
                  <a:gd name="T30" fmla="*/ 0 w 169"/>
                  <a:gd name="T31" fmla="*/ 44 h 119"/>
                  <a:gd name="T32" fmla="*/ 0 w 169"/>
                  <a:gd name="T33" fmla="*/ 38 h 119"/>
                  <a:gd name="T34" fmla="*/ 6 w 169"/>
                  <a:gd name="T35" fmla="*/ 31 h 119"/>
                  <a:gd name="T36" fmla="*/ 6 w 169"/>
                  <a:gd name="T37" fmla="*/ 25 h 119"/>
                  <a:gd name="T38" fmla="*/ 12 w 169"/>
                  <a:gd name="T39" fmla="*/ 13 h 119"/>
                  <a:gd name="T40" fmla="*/ 25 w 169"/>
                  <a:gd name="T41" fmla="*/ 6 h 119"/>
                  <a:gd name="T42" fmla="*/ 31 w 169"/>
                  <a:gd name="T43" fmla="*/ 6 h 119"/>
                  <a:gd name="T44" fmla="*/ 50 w 169"/>
                  <a:gd name="T45" fmla="*/ 0 h 119"/>
                  <a:gd name="T46" fmla="*/ 62 w 169"/>
                  <a:gd name="T47" fmla="*/ 0 h 119"/>
                  <a:gd name="T48" fmla="*/ 75 w 169"/>
                  <a:gd name="T49" fmla="*/ 0 h 119"/>
                  <a:gd name="T50" fmla="*/ 94 w 169"/>
                  <a:gd name="T51" fmla="*/ 0 h 119"/>
                  <a:gd name="T52" fmla="*/ 106 w 169"/>
                  <a:gd name="T53" fmla="*/ 0 h 119"/>
                  <a:gd name="T54" fmla="*/ 125 w 169"/>
                  <a:gd name="T55" fmla="*/ 6 h 119"/>
                  <a:gd name="T56" fmla="*/ 144 w 169"/>
                  <a:gd name="T57" fmla="*/ 13 h 119"/>
                  <a:gd name="T58" fmla="*/ 156 w 169"/>
                  <a:gd name="T59" fmla="*/ 25 h 119"/>
                  <a:gd name="T60" fmla="*/ 163 w 169"/>
                  <a:gd name="T61" fmla="*/ 31 h 119"/>
                  <a:gd name="T62" fmla="*/ 169 w 169"/>
                  <a:gd name="T63" fmla="*/ 38 h 119"/>
                  <a:gd name="T64" fmla="*/ 169 w 169"/>
                  <a:gd name="T65" fmla="*/ 38 h 119"/>
                  <a:gd name="T66" fmla="*/ 169 w 169"/>
                  <a:gd name="T67" fmla="*/ 44 h 119"/>
                  <a:gd name="T68" fmla="*/ 169 w 169"/>
                  <a:gd name="T69" fmla="*/ 50 h 119"/>
                  <a:gd name="T70" fmla="*/ 163 w 169"/>
                  <a:gd name="T71" fmla="*/ 56 h 119"/>
                  <a:gd name="T72" fmla="*/ 150 w 169"/>
                  <a:gd name="T73" fmla="*/ 63 h 119"/>
                  <a:gd name="T74" fmla="*/ 144 w 169"/>
                  <a:gd name="T75" fmla="*/ 63 h 119"/>
                  <a:gd name="T76" fmla="*/ 144 w 169"/>
                  <a:gd name="T77" fmla="*/ 69 h 119"/>
                  <a:gd name="T78" fmla="*/ 144 w 169"/>
                  <a:gd name="T79" fmla="*/ 81 h 119"/>
                  <a:gd name="T80" fmla="*/ 144 w 169"/>
                  <a:gd name="T81" fmla="*/ 88 h 119"/>
                  <a:gd name="T82" fmla="*/ 137 w 169"/>
                  <a:gd name="T83" fmla="*/ 94 h 119"/>
                  <a:gd name="T84" fmla="*/ 131 w 169"/>
                  <a:gd name="T85" fmla="*/ 94 h 119"/>
                  <a:gd name="T86" fmla="*/ 112 w 169"/>
                  <a:gd name="T87" fmla="*/ 100 h 119"/>
                  <a:gd name="T88" fmla="*/ 112 w 169"/>
                  <a:gd name="T89" fmla="*/ 10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9" h="119">
                    <a:moveTo>
                      <a:pt x="112" y="100"/>
                    </a:moveTo>
                    <a:lnTo>
                      <a:pt x="100" y="107"/>
                    </a:lnTo>
                    <a:lnTo>
                      <a:pt x="94" y="113"/>
                    </a:lnTo>
                    <a:lnTo>
                      <a:pt x="87" y="119"/>
                    </a:lnTo>
                    <a:lnTo>
                      <a:pt x="94" y="119"/>
                    </a:lnTo>
                    <a:lnTo>
                      <a:pt x="87" y="119"/>
                    </a:lnTo>
                    <a:lnTo>
                      <a:pt x="81" y="119"/>
                    </a:lnTo>
                    <a:lnTo>
                      <a:pt x="75" y="119"/>
                    </a:lnTo>
                    <a:lnTo>
                      <a:pt x="62" y="113"/>
                    </a:lnTo>
                    <a:lnTo>
                      <a:pt x="50" y="107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9" y="38"/>
                    </a:lnTo>
                    <a:lnTo>
                      <a:pt x="169" y="44"/>
                    </a:lnTo>
                    <a:lnTo>
                      <a:pt x="169" y="50"/>
                    </a:lnTo>
                    <a:lnTo>
                      <a:pt x="163" y="56"/>
                    </a:lnTo>
                    <a:lnTo>
                      <a:pt x="150" y="63"/>
                    </a:lnTo>
                    <a:lnTo>
                      <a:pt x="144" y="63"/>
                    </a:lnTo>
                    <a:lnTo>
                      <a:pt x="144" y="69"/>
                    </a:lnTo>
                    <a:lnTo>
                      <a:pt x="144" y="81"/>
                    </a:lnTo>
                    <a:lnTo>
                      <a:pt x="144" y="88"/>
                    </a:lnTo>
                    <a:lnTo>
                      <a:pt x="137" y="94"/>
                    </a:lnTo>
                    <a:lnTo>
                      <a:pt x="131" y="94"/>
                    </a:lnTo>
                    <a:lnTo>
                      <a:pt x="112" y="10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1" name="Freeform 41">
                <a:extLst>
                  <a:ext uri="{FF2B5EF4-FFF2-40B4-BE49-F238E27FC236}">
                    <a16:creationId xmlns:a16="http://schemas.microsoft.com/office/drawing/2014/main" id="{92C95F4C-AB2F-2ABF-29F5-074D42CC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9" cy="119"/>
              </a:xfrm>
              <a:custGeom>
                <a:avLst/>
                <a:gdLst>
                  <a:gd name="T0" fmla="*/ 112 w 169"/>
                  <a:gd name="T1" fmla="*/ 100 h 119"/>
                  <a:gd name="T2" fmla="*/ 100 w 169"/>
                  <a:gd name="T3" fmla="*/ 107 h 119"/>
                  <a:gd name="T4" fmla="*/ 94 w 169"/>
                  <a:gd name="T5" fmla="*/ 107 h 119"/>
                  <a:gd name="T6" fmla="*/ 87 w 169"/>
                  <a:gd name="T7" fmla="*/ 113 h 119"/>
                  <a:gd name="T8" fmla="*/ 87 w 169"/>
                  <a:gd name="T9" fmla="*/ 119 h 119"/>
                  <a:gd name="T10" fmla="*/ 87 w 169"/>
                  <a:gd name="T11" fmla="*/ 119 h 119"/>
                  <a:gd name="T12" fmla="*/ 81 w 169"/>
                  <a:gd name="T13" fmla="*/ 119 h 119"/>
                  <a:gd name="T14" fmla="*/ 69 w 169"/>
                  <a:gd name="T15" fmla="*/ 113 h 119"/>
                  <a:gd name="T16" fmla="*/ 62 w 169"/>
                  <a:gd name="T17" fmla="*/ 113 h 119"/>
                  <a:gd name="T18" fmla="*/ 50 w 169"/>
                  <a:gd name="T19" fmla="*/ 107 h 119"/>
                  <a:gd name="T20" fmla="*/ 31 w 169"/>
                  <a:gd name="T21" fmla="*/ 94 h 119"/>
                  <a:gd name="T22" fmla="*/ 19 w 169"/>
                  <a:gd name="T23" fmla="*/ 81 h 119"/>
                  <a:gd name="T24" fmla="*/ 6 w 169"/>
                  <a:gd name="T25" fmla="*/ 63 h 119"/>
                  <a:gd name="T26" fmla="*/ 6 w 169"/>
                  <a:gd name="T27" fmla="*/ 56 h 119"/>
                  <a:gd name="T28" fmla="*/ 0 w 169"/>
                  <a:gd name="T29" fmla="*/ 50 h 119"/>
                  <a:gd name="T30" fmla="*/ 0 w 169"/>
                  <a:gd name="T31" fmla="*/ 44 h 119"/>
                  <a:gd name="T32" fmla="*/ 0 w 169"/>
                  <a:gd name="T33" fmla="*/ 38 h 119"/>
                  <a:gd name="T34" fmla="*/ 6 w 169"/>
                  <a:gd name="T35" fmla="*/ 31 h 119"/>
                  <a:gd name="T36" fmla="*/ 6 w 169"/>
                  <a:gd name="T37" fmla="*/ 25 h 119"/>
                  <a:gd name="T38" fmla="*/ 12 w 169"/>
                  <a:gd name="T39" fmla="*/ 13 h 119"/>
                  <a:gd name="T40" fmla="*/ 25 w 169"/>
                  <a:gd name="T41" fmla="*/ 6 h 119"/>
                  <a:gd name="T42" fmla="*/ 31 w 169"/>
                  <a:gd name="T43" fmla="*/ 6 h 119"/>
                  <a:gd name="T44" fmla="*/ 50 w 169"/>
                  <a:gd name="T45" fmla="*/ 0 h 119"/>
                  <a:gd name="T46" fmla="*/ 62 w 169"/>
                  <a:gd name="T47" fmla="*/ 0 h 119"/>
                  <a:gd name="T48" fmla="*/ 75 w 169"/>
                  <a:gd name="T49" fmla="*/ 0 h 119"/>
                  <a:gd name="T50" fmla="*/ 94 w 169"/>
                  <a:gd name="T51" fmla="*/ 0 h 119"/>
                  <a:gd name="T52" fmla="*/ 106 w 169"/>
                  <a:gd name="T53" fmla="*/ 0 h 119"/>
                  <a:gd name="T54" fmla="*/ 125 w 169"/>
                  <a:gd name="T55" fmla="*/ 6 h 119"/>
                  <a:gd name="T56" fmla="*/ 144 w 169"/>
                  <a:gd name="T57" fmla="*/ 13 h 119"/>
                  <a:gd name="T58" fmla="*/ 156 w 169"/>
                  <a:gd name="T59" fmla="*/ 25 h 119"/>
                  <a:gd name="T60" fmla="*/ 163 w 169"/>
                  <a:gd name="T61" fmla="*/ 31 h 119"/>
                  <a:gd name="T62" fmla="*/ 169 w 169"/>
                  <a:gd name="T63" fmla="*/ 38 h 119"/>
                  <a:gd name="T64" fmla="*/ 169 w 169"/>
                  <a:gd name="T65" fmla="*/ 38 h 119"/>
                  <a:gd name="T66" fmla="*/ 169 w 169"/>
                  <a:gd name="T67" fmla="*/ 44 h 119"/>
                  <a:gd name="T68" fmla="*/ 163 w 169"/>
                  <a:gd name="T69" fmla="*/ 50 h 119"/>
                  <a:gd name="T70" fmla="*/ 156 w 169"/>
                  <a:gd name="T71" fmla="*/ 56 h 119"/>
                  <a:gd name="T72" fmla="*/ 144 w 169"/>
                  <a:gd name="T73" fmla="*/ 63 h 119"/>
                  <a:gd name="T74" fmla="*/ 144 w 169"/>
                  <a:gd name="T75" fmla="*/ 63 h 119"/>
                  <a:gd name="T76" fmla="*/ 144 w 169"/>
                  <a:gd name="T77" fmla="*/ 69 h 119"/>
                  <a:gd name="T78" fmla="*/ 144 w 169"/>
                  <a:gd name="T79" fmla="*/ 81 h 119"/>
                  <a:gd name="T80" fmla="*/ 137 w 169"/>
                  <a:gd name="T81" fmla="*/ 88 h 119"/>
                  <a:gd name="T82" fmla="*/ 137 w 169"/>
                  <a:gd name="T83" fmla="*/ 88 h 119"/>
                  <a:gd name="T84" fmla="*/ 125 w 169"/>
                  <a:gd name="T85" fmla="*/ 94 h 119"/>
                  <a:gd name="T86" fmla="*/ 112 w 169"/>
                  <a:gd name="T87" fmla="*/ 100 h 119"/>
                  <a:gd name="T88" fmla="*/ 112 w 169"/>
                  <a:gd name="T89" fmla="*/ 10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9" h="119">
                    <a:moveTo>
                      <a:pt x="112" y="100"/>
                    </a:moveTo>
                    <a:lnTo>
                      <a:pt x="100" y="107"/>
                    </a:lnTo>
                    <a:lnTo>
                      <a:pt x="94" y="107"/>
                    </a:lnTo>
                    <a:lnTo>
                      <a:pt x="87" y="113"/>
                    </a:lnTo>
                    <a:lnTo>
                      <a:pt x="87" y="119"/>
                    </a:lnTo>
                    <a:lnTo>
                      <a:pt x="81" y="119"/>
                    </a:lnTo>
                    <a:lnTo>
                      <a:pt x="69" y="113"/>
                    </a:lnTo>
                    <a:lnTo>
                      <a:pt x="62" y="113"/>
                    </a:lnTo>
                    <a:lnTo>
                      <a:pt x="50" y="107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9" y="38"/>
                    </a:lnTo>
                    <a:lnTo>
                      <a:pt x="169" y="44"/>
                    </a:lnTo>
                    <a:lnTo>
                      <a:pt x="163" y="50"/>
                    </a:lnTo>
                    <a:lnTo>
                      <a:pt x="156" y="56"/>
                    </a:lnTo>
                    <a:lnTo>
                      <a:pt x="144" y="63"/>
                    </a:lnTo>
                    <a:lnTo>
                      <a:pt x="144" y="69"/>
                    </a:lnTo>
                    <a:lnTo>
                      <a:pt x="144" y="81"/>
                    </a:lnTo>
                    <a:lnTo>
                      <a:pt x="137" y="88"/>
                    </a:lnTo>
                    <a:lnTo>
                      <a:pt x="125" y="94"/>
                    </a:lnTo>
                    <a:lnTo>
                      <a:pt x="112" y="10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2" name="Freeform 42">
                <a:extLst>
                  <a:ext uri="{FF2B5EF4-FFF2-40B4-BE49-F238E27FC236}">
                    <a16:creationId xmlns:a16="http://schemas.microsoft.com/office/drawing/2014/main" id="{AC3D68C5-B4CD-9F8E-75DC-600558504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9" cy="119"/>
              </a:xfrm>
              <a:custGeom>
                <a:avLst/>
                <a:gdLst>
                  <a:gd name="T0" fmla="*/ 106 w 169"/>
                  <a:gd name="T1" fmla="*/ 100 h 119"/>
                  <a:gd name="T2" fmla="*/ 94 w 169"/>
                  <a:gd name="T3" fmla="*/ 100 h 119"/>
                  <a:gd name="T4" fmla="*/ 87 w 169"/>
                  <a:gd name="T5" fmla="*/ 107 h 119"/>
                  <a:gd name="T6" fmla="*/ 87 w 169"/>
                  <a:gd name="T7" fmla="*/ 113 h 119"/>
                  <a:gd name="T8" fmla="*/ 87 w 169"/>
                  <a:gd name="T9" fmla="*/ 119 h 119"/>
                  <a:gd name="T10" fmla="*/ 87 w 169"/>
                  <a:gd name="T11" fmla="*/ 119 h 119"/>
                  <a:gd name="T12" fmla="*/ 81 w 169"/>
                  <a:gd name="T13" fmla="*/ 119 h 119"/>
                  <a:gd name="T14" fmla="*/ 69 w 169"/>
                  <a:gd name="T15" fmla="*/ 113 h 119"/>
                  <a:gd name="T16" fmla="*/ 56 w 169"/>
                  <a:gd name="T17" fmla="*/ 113 h 119"/>
                  <a:gd name="T18" fmla="*/ 44 w 169"/>
                  <a:gd name="T19" fmla="*/ 100 h 119"/>
                  <a:gd name="T20" fmla="*/ 31 w 169"/>
                  <a:gd name="T21" fmla="*/ 94 h 119"/>
                  <a:gd name="T22" fmla="*/ 19 w 169"/>
                  <a:gd name="T23" fmla="*/ 81 h 119"/>
                  <a:gd name="T24" fmla="*/ 6 w 169"/>
                  <a:gd name="T25" fmla="*/ 63 h 119"/>
                  <a:gd name="T26" fmla="*/ 6 w 169"/>
                  <a:gd name="T27" fmla="*/ 56 h 119"/>
                  <a:gd name="T28" fmla="*/ 0 w 169"/>
                  <a:gd name="T29" fmla="*/ 50 h 119"/>
                  <a:gd name="T30" fmla="*/ 0 w 169"/>
                  <a:gd name="T31" fmla="*/ 44 h 119"/>
                  <a:gd name="T32" fmla="*/ 0 w 169"/>
                  <a:gd name="T33" fmla="*/ 38 h 119"/>
                  <a:gd name="T34" fmla="*/ 6 w 169"/>
                  <a:gd name="T35" fmla="*/ 31 h 119"/>
                  <a:gd name="T36" fmla="*/ 6 w 169"/>
                  <a:gd name="T37" fmla="*/ 25 h 119"/>
                  <a:gd name="T38" fmla="*/ 12 w 169"/>
                  <a:gd name="T39" fmla="*/ 13 h 119"/>
                  <a:gd name="T40" fmla="*/ 25 w 169"/>
                  <a:gd name="T41" fmla="*/ 6 h 119"/>
                  <a:gd name="T42" fmla="*/ 31 w 169"/>
                  <a:gd name="T43" fmla="*/ 6 h 119"/>
                  <a:gd name="T44" fmla="*/ 50 w 169"/>
                  <a:gd name="T45" fmla="*/ 0 h 119"/>
                  <a:gd name="T46" fmla="*/ 62 w 169"/>
                  <a:gd name="T47" fmla="*/ 0 h 119"/>
                  <a:gd name="T48" fmla="*/ 75 w 169"/>
                  <a:gd name="T49" fmla="*/ 0 h 119"/>
                  <a:gd name="T50" fmla="*/ 94 w 169"/>
                  <a:gd name="T51" fmla="*/ 0 h 119"/>
                  <a:gd name="T52" fmla="*/ 106 w 169"/>
                  <a:gd name="T53" fmla="*/ 0 h 119"/>
                  <a:gd name="T54" fmla="*/ 125 w 169"/>
                  <a:gd name="T55" fmla="*/ 6 h 119"/>
                  <a:gd name="T56" fmla="*/ 144 w 169"/>
                  <a:gd name="T57" fmla="*/ 13 h 119"/>
                  <a:gd name="T58" fmla="*/ 156 w 169"/>
                  <a:gd name="T59" fmla="*/ 25 h 119"/>
                  <a:gd name="T60" fmla="*/ 163 w 169"/>
                  <a:gd name="T61" fmla="*/ 31 h 119"/>
                  <a:gd name="T62" fmla="*/ 163 w 169"/>
                  <a:gd name="T63" fmla="*/ 38 h 119"/>
                  <a:gd name="T64" fmla="*/ 169 w 169"/>
                  <a:gd name="T65" fmla="*/ 38 h 119"/>
                  <a:gd name="T66" fmla="*/ 169 w 169"/>
                  <a:gd name="T67" fmla="*/ 44 h 119"/>
                  <a:gd name="T68" fmla="*/ 163 w 169"/>
                  <a:gd name="T69" fmla="*/ 50 h 119"/>
                  <a:gd name="T70" fmla="*/ 156 w 169"/>
                  <a:gd name="T71" fmla="*/ 56 h 119"/>
                  <a:gd name="T72" fmla="*/ 144 w 169"/>
                  <a:gd name="T73" fmla="*/ 63 h 119"/>
                  <a:gd name="T74" fmla="*/ 144 w 169"/>
                  <a:gd name="T75" fmla="*/ 63 h 119"/>
                  <a:gd name="T76" fmla="*/ 137 w 169"/>
                  <a:gd name="T77" fmla="*/ 69 h 119"/>
                  <a:gd name="T78" fmla="*/ 137 w 169"/>
                  <a:gd name="T79" fmla="*/ 81 h 119"/>
                  <a:gd name="T80" fmla="*/ 137 w 169"/>
                  <a:gd name="T81" fmla="*/ 81 h 119"/>
                  <a:gd name="T82" fmla="*/ 131 w 169"/>
                  <a:gd name="T83" fmla="*/ 88 h 119"/>
                  <a:gd name="T84" fmla="*/ 125 w 169"/>
                  <a:gd name="T85" fmla="*/ 94 h 119"/>
                  <a:gd name="T86" fmla="*/ 106 w 169"/>
                  <a:gd name="T87" fmla="*/ 100 h 119"/>
                  <a:gd name="T88" fmla="*/ 106 w 169"/>
                  <a:gd name="T89" fmla="*/ 10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9" h="119">
                    <a:moveTo>
                      <a:pt x="106" y="100"/>
                    </a:moveTo>
                    <a:lnTo>
                      <a:pt x="94" y="100"/>
                    </a:lnTo>
                    <a:lnTo>
                      <a:pt x="87" y="107"/>
                    </a:lnTo>
                    <a:lnTo>
                      <a:pt x="87" y="113"/>
                    </a:lnTo>
                    <a:lnTo>
                      <a:pt x="87" y="119"/>
                    </a:lnTo>
                    <a:lnTo>
                      <a:pt x="81" y="119"/>
                    </a:lnTo>
                    <a:lnTo>
                      <a:pt x="69" y="113"/>
                    </a:lnTo>
                    <a:lnTo>
                      <a:pt x="56" y="113"/>
                    </a:lnTo>
                    <a:lnTo>
                      <a:pt x="44" y="100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3" y="38"/>
                    </a:lnTo>
                    <a:lnTo>
                      <a:pt x="169" y="38"/>
                    </a:lnTo>
                    <a:lnTo>
                      <a:pt x="169" y="44"/>
                    </a:lnTo>
                    <a:lnTo>
                      <a:pt x="163" y="50"/>
                    </a:lnTo>
                    <a:lnTo>
                      <a:pt x="156" y="56"/>
                    </a:lnTo>
                    <a:lnTo>
                      <a:pt x="144" y="63"/>
                    </a:lnTo>
                    <a:lnTo>
                      <a:pt x="137" y="69"/>
                    </a:lnTo>
                    <a:lnTo>
                      <a:pt x="137" y="81"/>
                    </a:lnTo>
                    <a:lnTo>
                      <a:pt x="131" y="88"/>
                    </a:lnTo>
                    <a:lnTo>
                      <a:pt x="125" y="94"/>
                    </a:lnTo>
                    <a:lnTo>
                      <a:pt x="106" y="10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3" name="Freeform 43">
                <a:extLst>
                  <a:ext uri="{FF2B5EF4-FFF2-40B4-BE49-F238E27FC236}">
                    <a16:creationId xmlns:a16="http://schemas.microsoft.com/office/drawing/2014/main" id="{0072E4F1-A920-6CD5-C91F-074E4C098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9" cy="113"/>
              </a:xfrm>
              <a:custGeom>
                <a:avLst/>
                <a:gdLst>
                  <a:gd name="T0" fmla="*/ 106 w 169"/>
                  <a:gd name="T1" fmla="*/ 94 h 113"/>
                  <a:gd name="T2" fmla="*/ 100 w 169"/>
                  <a:gd name="T3" fmla="*/ 100 h 113"/>
                  <a:gd name="T4" fmla="*/ 94 w 169"/>
                  <a:gd name="T5" fmla="*/ 100 h 113"/>
                  <a:gd name="T6" fmla="*/ 87 w 169"/>
                  <a:gd name="T7" fmla="*/ 107 h 113"/>
                  <a:gd name="T8" fmla="*/ 81 w 169"/>
                  <a:gd name="T9" fmla="*/ 113 h 113"/>
                  <a:gd name="T10" fmla="*/ 81 w 169"/>
                  <a:gd name="T11" fmla="*/ 113 h 113"/>
                  <a:gd name="T12" fmla="*/ 81 w 169"/>
                  <a:gd name="T13" fmla="*/ 113 h 113"/>
                  <a:gd name="T14" fmla="*/ 75 w 169"/>
                  <a:gd name="T15" fmla="*/ 113 h 113"/>
                  <a:gd name="T16" fmla="*/ 69 w 169"/>
                  <a:gd name="T17" fmla="*/ 113 h 113"/>
                  <a:gd name="T18" fmla="*/ 56 w 169"/>
                  <a:gd name="T19" fmla="*/ 107 h 113"/>
                  <a:gd name="T20" fmla="*/ 44 w 169"/>
                  <a:gd name="T21" fmla="*/ 100 h 113"/>
                  <a:gd name="T22" fmla="*/ 31 w 169"/>
                  <a:gd name="T23" fmla="*/ 94 h 113"/>
                  <a:gd name="T24" fmla="*/ 19 w 169"/>
                  <a:gd name="T25" fmla="*/ 81 h 113"/>
                  <a:gd name="T26" fmla="*/ 6 w 169"/>
                  <a:gd name="T27" fmla="*/ 63 h 113"/>
                  <a:gd name="T28" fmla="*/ 6 w 169"/>
                  <a:gd name="T29" fmla="*/ 56 h 113"/>
                  <a:gd name="T30" fmla="*/ 0 w 169"/>
                  <a:gd name="T31" fmla="*/ 50 h 113"/>
                  <a:gd name="T32" fmla="*/ 0 w 169"/>
                  <a:gd name="T33" fmla="*/ 44 h 113"/>
                  <a:gd name="T34" fmla="*/ 0 w 169"/>
                  <a:gd name="T35" fmla="*/ 38 h 113"/>
                  <a:gd name="T36" fmla="*/ 6 w 169"/>
                  <a:gd name="T37" fmla="*/ 31 h 113"/>
                  <a:gd name="T38" fmla="*/ 6 w 169"/>
                  <a:gd name="T39" fmla="*/ 25 h 113"/>
                  <a:gd name="T40" fmla="*/ 12 w 169"/>
                  <a:gd name="T41" fmla="*/ 13 h 113"/>
                  <a:gd name="T42" fmla="*/ 25 w 169"/>
                  <a:gd name="T43" fmla="*/ 6 h 113"/>
                  <a:gd name="T44" fmla="*/ 31 w 169"/>
                  <a:gd name="T45" fmla="*/ 6 h 113"/>
                  <a:gd name="T46" fmla="*/ 50 w 169"/>
                  <a:gd name="T47" fmla="*/ 0 h 113"/>
                  <a:gd name="T48" fmla="*/ 62 w 169"/>
                  <a:gd name="T49" fmla="*/ 0 h 113"/>
                  <a:gd name="T50" fmla="*/ 75 w 169"/>
                  <a:gd name="T51" fmla="*/ 0 h 113"/>
                  <a:gd name="T52" fmla="*/ 94 w 169"/>
                  <a:gd name="T53" fmla="*/ 0 h 113"/>
                  <a:gd name="T54" fmla="*/ 106 w 169"/>
                  <a:gd name="T55" fmla="*/ 0 h 113"/>
                  <a:gd name="T56" fmla="*/ 125 w 169"/>
                  <a:gd name="T57" fmla="*/ 6 h 113"/>
                  <a:gd name="T58" fmla="*/ 144 w 169"/>
                  <a:gd name="T59" fmla="*/ 13 h 113"/>
                  <a:gd name="T60" fmla="*/ 156 w 169"/>
                  <a:gd name="T61" fmla="*/ 25 h 113"/>
                  <a:gd name="T62" fmla="*/ 163 w 169"/>
                  <a:gd name="T63" fmla="*/ 31 h 113"/>
                  <a:gd name="T64" fmla="*/ 163 w 169"/>
                  <a:gd name="T65" fmla="*/ 38 h 113"/>
                  <a:gd name="T66" fmla="*/ 169 w 169"/>
                  <a:gd name="T67" fmla="*/ 38 h 113"/>
                  <a:gd name="T68" fmla="*/ 163 w 169"/>
                  <a:gd name="T69" fmla="*/ 44 h 113"/>
                  <a:gd name="T70" fmla="*/ 163 w 169"/>
                  <a:gd name="T71" fmla="*/ 50 h 113"/>
                  <a:gd name="T72" fmla="*/ 156 w 169"/>
                  <a:gd name="T73" fmla="*/ 56 h 113"/>
                  <a:gd name="T74" fmla="*/ 144 w 169"/>
                  <a:gd name="T75" fmla="*/ 63 h 113"/>
                  <a:gd name="T76" fmla="*/ 137 w 169"/>
                  <a:gd name="T77" fmla="*/ 63 h 113"/>
                  <a:gd name="T78" fmla="*/ 137 w 169"/>
                  <a:gd name="T79" fmla="*/ 69 h 113"/>
                  <a:gd name="T80" fmla="*/ 137 w 169"/>
                  <a:gd name="T81" fmla="*/ 75 h 113"/>
                  <a:gd name="T82" fmla="*/ 137 w 169"/>
                  <a:gd name="T83" fmla="*/ 81 h 113"/>
                  <a:gd name="T84" fmla="*/ 131 w 169"/>
                  <a:gd name="T85" fmla="*/ 88 h 113"/>
                  <a:gd name="T86" fmla="*/ 119 w 169"/>
                  <a:gd name="T87" fmla="*/ 94 h 113"/>
                  <a:gd name="T88" fmla="*/ 106 w 169"/>
                  <a:gd name="T89" fmla="*/ 94 h 113"/>
                  <a:gd name="T90" fmla="*/ 106 w 169"/>
                  <a:gd name="T91" fmla="*/ 94 h 1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9" h="113">
                    <a:moveTo>
                      <a:pt x="106" y="94"/>
                    </a:moveTo>
                    <a:lnTo>
                      <a:pt x="100" y="100"/>
                    </a:lnTo>
                    <a:lnTo>
                      <a:pt x="94" y="100"/>
                    </a:lnTo>
                    <a:lnTo>
                      <a:pt x="87" y="107"/>
                    </a:lnTo>
                    <a:lnTo>
                      <a:pt x="81" y="113"/>
                    </a:lnTo>
                    <a:lnTo>
                      <a:pt x="75" y="113"/>
                    </a:lnTo>
                    <a:lnTo>
                      <a:pt x="69" y="113"/>
                    </a:lnTo>
                    <a:lnTo>
                      <a:pt x="56" y="107"/>
                    </a:lnTo>
                    <a:lnTo>
                      <a:pt x="44" y="100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3" y="38"/>
                    </a:lnTo>
                    <a:lnTo>
                      <a:pt x="169" y="38"/>
                    </a:lnTo>
                    <a:lnTo>
                      <a:pt x="163" y="44"/>
                    </a:lnTo>
                    <a:lnTo>
                      <a:pt x="163" y="50"/>
                    </a:lnTo>
                    <a:lnTo>
                      <a:pt x="156" y="56"/>
                    </a:lnTo>
                    <a:lnTo>
                      <a:pt x="144" y="63"/>
                    </a:lnTo>
                    <a:lnTo>
                      <a:pt x="137" y="63"/>
                    </a:lnTo>
                    <a:lnTo>
                      <a:pt x="137" y="69"/>
                    </a:lnTo>
                    <a:lnTo>
                      <a:pt x="137" y="75"/>
                    </a:lnTo>
                    <a:lnTo>
                      <a:pt x="137" y="81"/>
                    </a:lnTo>
                    <a:lnTo>
                      <a:pt x="131" y="88"/>
                    </a:lnTo>
                    <a:lnTo>
                      <a:pt x="119" y="94"/>
                    </a:lnTo>
                    <a:lnTo>
                      <a:pt x="106" y="94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4" name="Freeform 44">
                <a:extLst>
                  <a:ext uri="{FF2B5EF4-FFF2-40B4-BE49-F238E27FC236}">
                    <a16:creationId xmlns:a16="http://schemas.microsoft.com/office/drawing/2014/main" id="{A8432863-8532-42B9-73A9-CD6AE79B6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3" cy="113"/>
              </a:xfrm>
              <a:custGeom>
                <a:avLst/>
                <a:gdLst>
                  <a:gd name="T0" fmla="*/ 100 w 163"/>
                  <a:gd name="T1" fmla="*/ 94 h 113"/>
                  <a:gd name="T2" fmla="*/ 94 w 163"/>
                  <a:gd name="T3" fmla="*/ 94 h 113"/>
                  <a:gd name="T4" fmla="*/ 87 w 163"/>
                  <a:gd name="T5" fmla="*/ 100 h 113"/>
                  <a:gd name="T6" fmla="*/ 81 w 163"/>
                  <a:gd name="T7" fmla="*/ 100 h 113"/>
                  <a:gd name="T8" fmla="*/ 81 w 163"/>
                  <a:gd name="T9" fmla="*/ 107 h 113"/>
                  <a:gd name="T10" fmla="*/ 81 w 163"/>
                  <a:gd name="T11" fmla="*/ 113 h 113"/>
                  <a:gd name="T12" fmla="*/ 81 w 163"/>
                  <a:gd name="T13" fmla="*/ 113 h 113"/>
                  <a:gd name="T14" fmla="*/ 75 w 163"/>
                  <a:gd name="T15" fmla="*/ 113 h 113"/>
                  <a:gd name="T16" fmla="*/ 69 w 163"/>
                  <a:gd name="T17" fmla="*/ 113 h 113"/>
                  <a:gd name="T18" fmla="*/ 56 w 163"/>
                  <a:gd name="T19" fmla="*/ 107 h 113"/>
                  <a:gd name="T20" fmla="*/ 44 w 163"/>
                  <a:gd name="T21" fmla="*/ 100 h 113"/>
                  <a:gd name="T22" fmla="*/ 31 w 163"/>
                  <a:gd name="T23" fmla="*/ 94 h 113"/>
                  <a:gd name="T24" fmla="*/ 19 w 163"/>
                  <a:gd name="T25" fmla="*/ 81 h 113"/>
                  <a:gd name="T26" fmla="*/ 6 w 163"/>
                  <a:gd name="T27" fmla="*/ 63 h 113"/>
                  <a:gd name="T28" fmla="*/ 6 w 163"/>
                  <a:gd name="T29" fmla="*/ 56 h 113"/>
                  <a:gd name="T30" fmla="*/ 0 w 163"/>
                  <a:gd name="T31" fmla="*/ 50 h 113"/>
                  <a:gd name="T32" fmla="*/ 0 w 163"/>
                  <a:gd name="T33" fmla="*/ 44 h 113"/>
                  <a:gd name="T34" fmla="*/ 0 w 163"/>
                  <a:gd name="T35" fmla="*/ 38 h 113"/>
                  <a:gd name="T36" fmla="*/ 6 w 163"/>
                  <a:gd name="T37" fmla="*/ 31 h 113"/>
                  <a:gd name="T38" fmla="*/ 6 w 163"/>
                  <a:gd name="T39" fmla="*/ 25 h 113"/>
                  <a:gd name="T40" fmla="*/ 12 w 163"/>
                  <a:gd name="T41" fmla="*/ 13 h 113"/>
                  <a:gd name="T42" fmla="*/ 25 w 163"/>
                  <a:gd name="T43" fmla="*/ 6 h 113"/>
                  <a:gd name="T44" fmla="*/ 31 w 163"/>
                  <a:gd name="T45" fmla="*/ 6 h 113"/>
                  <a:gd name="T46" fmla="*/ 50 w 163"/>
                  <a:gd name="T47" fmla="*/ 0 h 113"/>
                  <a:gd name="T48" fmla="*/ 62 w 163"/>
                  <a:gd name="T49" fmla="*/ 0 h 113"/>
                  <a:gd name="T50" fmla="*/ 75 w 163"/>
                  <a:gd name="T51" fmla="*/ 0 h 113"/>
                  <a:gd name="T52" fmla="*/ 94 w 163"/>
                  <a:gd name="T53" fmla="*/ 0 h 113"/>
                  <a:gd name="T54" fmla="*/ 106 w 163"/>
                  <a:gd name="T55" fmla="*/ 0 h 113"/>
                  <a:gd name="T56" fmla="*/ 125 w 163"/>
                  <a:gd name="T57" fmla="*/ 6 h 113"/>
                  <a:gd name="T58" fmla="*/ 144 w 163"/>
                  <a:gd name="T59" fmla="*/ 13 h 113"/>
                  <a:gd name="T60" fmla="*/ 156 w 163"/>
                  <a:gd name="T61" fmla="*/ 25 h 113"/>
                  <a:gd name="T62" fmla="*/ 163 w 163"/>
                  <a:gd name="T63" fmla="*/ 31 h 113"/>
                  <a:gd name="T64" fmla="*/ 163 w 163"/>
                  <a:gd name="T65" fmla="*/ 38 h 113"/>
                  <a:gd name="T66" fmla="*/ 163 w 163"/>
                  <a:gd name="T67" fmla="*/ 38 h 113"/>
                  <a:gd name="T68" fmla="*/ 163 w 163"/>
                  <a:gd name="T69" fmla="*/ 44 h 113"/>
                  <a:gd name="T70" fmla="*/ 163 w 163"/>
                  <a:gd name="T71" fmla="*/ 50 h 113"/>
                  <a:gd name="T72" fmla="*/ 156 w 163"/>
                  <a:gd name="T73" fmla="*/ 56 h 113"/>
                  <a:gd name="T74" fmla="*/ 144 w 163"/>
                  <a:gd name="T75" fmla="*/ 63 h 113"/>
                  <a:gd name="T76" fmla="*/ 137 w 163"/>
                  <a:gd name="T77" fmla="*/ 63 h 113"/>
                  <a:gd name="T78" fmla="*/ 137 w 163"/>
                  <a:gd name="T79" fmla="*/ 69 h 113"/>
                  <a:gd name="T80" fmla="*/ 137 w 163"/>
                  <a:gd name="T81" fmla="*/ 75 h 113"/>
                  <a:gd name="T82" fmla="*/ 131 w 163"/>
                  <a:gd name="T83" fmla="*/ 81 h 113"/>
                  <a:gd name="T84" fmla="*/ 125 w 163"/>
                  <a:gd name="T85" fmla="*/ 88 h 113"/>
                  <a:gd name="T86" fmla="*/ 119 w 163"/>
                  <a:gd name="T87" fmla="*/ 88 h 113"/>
                  <a:gd name="T88" fmla="*/ 100 w 163"/>
                  <a:gd name="T89" fmla="*/ 94 h 113"/>
                  <a:gd name="T90" fmla="*/ 100 w 163"/>
                  <a:gd name="T91" fmla="*/ 94 h 1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113">
                    <a:moveTo>
                      <a:pt x="100" y="94"/>
                    </a:moveTo>
                    <a:lnTo>
                      <a:pt x="94" y="94"/>
                    </a:lnTo>
                    <a:lnTo>
                      <a:pt x="87" y="100"/>
                    </a:lnTo>
                    <a:lnTo>
                      <a:pt x="81" y="100"/>
                    </a:lnTo>
                    <a:lnTo>
                      <a:pt x="81" y="107"/>
                    </a:lnTo>
                    <a:lnTo>
                      <a:pt x="81" y="113"/>
                    </a:lnTo>
                    <a:lnTo>
                      <a:pt x="75" y="113"/>
                    </a:lnTo>
                    <a:lnTo>
                      <a:pt x="69" y="113"/>
                    </a:lnTo>
                    <a:lnTo>
                      <a:pt x="56" y="107"/>
                    </a:lnTo>
                    <a:lnTo>
                      <a:pt x="44" y="100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3" y="38"/>
                    </a:lnTo>
                    <a:lnTo>
                      <a:pt x="163" y="44"/>
                    </a:lnTo>
                    <a:lnTo>
                      <a:pt x="163" y="50"/>
                    </a:lnTo>
                    <a:lnTo>
                      <a:pt x="156" y="56"/>
                    </a:lnTo>
                    <a:lnTo>
                      <a:pt x="144" y="63"/>
                    </a:lnTo>
                    <a:lnTo>
                      <a:pt x="137" y="63"/>
                    </a:lnTo>
                    <a:lnTo>
                      <a:pt x="137" y="69"/>
                    </a:lnTo>
                    <a:lnTo>
                      <a:pt x="137" y="75"/>
                    </a:lnTo>
                    <a:lnTo>
                      <a:pt x="131" y="81"/>
                    </a:lnTo>
                    <a:lnTo>
                      <a:pt x="125" y="88"/>
                    </a:lnTo>
                    <a:lnTo>
                      <a:pt x="119" y="88"/>
                    </a:lnTo>
                    <a:lnTo>
                      <a:pt x="100" y="94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5" name="Freeform 45">
                <a:extLst>
                  <a:ext uri="{FF2B5EF4-FFF2-40B4-BE49-F238E27FC236}">
                    <a16:creationId xmlns:a16="http://schemas.microsoft.com/office/drawing/2014/main" id="{A035BD21-796E-13E7-7CBB-50DD2B66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3" cy="113"/>
              </a:xfrm>
              <a:custGeom>
                <a:avLst/>
                <a:gdLst>
                  <a:gd name="T0" fmla="*/ 100 w 163"/>
                  <a:gd name="T1" fmla="*/ 94 h 113"/>
                  <a:gd name="T2" fmla="*/ 94 w 163"/>
                  <a:gd name="T3" fmla="*/ 94 h 113"/>
                  <a:gd name="T4" fmla="*/ 87 w 163"/>
                  <a:gd name="T5" fmla="*/ 94 h 113"/>
                  <a:gd name="T6" fmla="*/ 81 w 163"/>
                  <a:gd name="T7" fmla="*/ 100 h 113"/>
                  <a:gd name="T8" fmla="*/ 75 w 163"/>
                  <a:gd name="T9" fmla="*/ 107 h 113"/>
                  <a:gd name="T10" fmla="*/ 81 w 163"/>
                  <a:gd name="T11" fmla="*/ 113 h 113"/>
                  <a:gd name="T12" fmla="*/ 75 w 163"/>
                  <a:gd name="T13" fmla="*/ 113 h 113"/>
                  <a:gd name="T14" fmla="*/ 75 w 163"/>
                  <a:gd name="T15" fmla="*/ 113 h 113"/>
                  <a:gd name="T16" fmla="*/ 62 w 163"/>
                  <a:gd name="T17" fmla="*/ 113 h 113"/>
                  <a:gd name="T18" fmla="*/ 56 w 163"/>
                  <a:gd name="T19" fmla="*/ 107 h 113"/>
                  <a:gd name="T20" fmla="*/ 44 w 163"/>
                  <a:gd name="T21" fmla="*/ 100 h 113"/>
                  <a:gd name="T22" fmla="*/ 31 w 163"/>
                  <a:gd name="T23" fmla="*/ 94 h 113"/>
                  <a:gd name="T24" fmla="*/ 19 w 163"/>
                  <a:gd name="T25" fmla="*/ 81 h 113"/>
                  <a:gd name="T26" fmla="*/ 6 w 163"/>
                  <a:gd name="T27" fmla="*/ 63 h 113"/>
                  <a:gd name="T28" fmla="*/ 6 w 163"/>
                  <a:gd name="T29" fmla="*/ 56 h 113"/>
                  <a:gd name="T30" fmla="*/ 0 w 163"/>
                  <a:gd name="T31" fmla="*/ 50 h 113"/>
                  <a:gd name="T32" fmla="*/ 0 w 163"/>
                  <a:gd name="T33" fmla="*/ 44 h 113"/>
                  <a:gd name="T34" fmla="*/ 0 w 163"/>
                  <a:gd name="T35" fmla="*/ 38 h 113"/>
                  <a:gd name="T36" fmla="*/ 6 w 163"/>
                  <a:gd name="T37" fmla="*/ 31 h 113"/>
                  <a:gd name="T38" fmla="*/ 6 w 163"/>
                  <a:gd name="T39" fmla="*/ 25 h 113"/>
                  <a:gd name="T40" fmla="*/ 12 w 163"/>
                  <a:gd name="T41" fmla="*/ 13 h 113"/>
                  <a:gd name="T42" fmla="*/ 25 w 163"/>
                  <a:gd name="T43" fmla="*/ 6 h 113"/>
                  <a:gd name="T44" fmla="*/ 31 w 163"/>
                  <a:gd name="T45" fmla="*/ 6 h 113"/>
                  <a:gd name="T46" fmla="*/ 50 w 163"/>
                  <a:gd name="T47" fmla="*/ 0 h 113"/>
                  <a:gd name="T48" fmla="*/ 62 w 163"/>
                  <a:gd name="T49" fmla="*/ 0 h 113"/>
                  <a:gd name="T50" fmla="*/ 75 w 163"/>
                  <a:gd name="T51" fmla="*/ 0 h 113"/>
                  <a:gd name="T52" fmla="*/ 94 w 163"/>
                  <a:gd name="T53" fmla="*/ 0 h 113"/>
                  <a:gd name="T54" fmla="*/ 106 w 163"/>
                  <a:gd name="T55" fmla="*/ 0 h 113"/>
                  <a:gd name="T56" fmla="*/ 125 w 163"/>
                  <a:gd name="T57" fmla="*/ 6 h 113"/>
                  <a:gd name="T58" fmla="*/ 144 w 163"/>
                  <a:gd name="T59" fmla="*/ 13 h 113"/>
                  <a:gd name="T60" fmla="*/ 156 w 163"/>
                  <a:gd name="T61" fmla="*/ 25 h 113"/>
                  <a:gd name="T62" fmla="*/ 163 w 163"/>
                  <a:gd name="T63" fmla="*/ 31 h 113"/>
                  <a:gd name="T64" fmla="*/ 163 w 163"/>
                  <a:gd name="T65" fmla="*/ 38 h 113"/>
                  <a:gd name="T66" fmla="*/ 163 w 163"/>
                  <a:gd name="T67" fmla="*/ 38 h 113"/>
                  <a:gd name="T68" fmla="*/ 163 w 163"/>
                  <a:gd name="T69" fmla="*/ 44 h 113"/>
                  <a:gd name="T70" fmla="*/ 156 w 163"/>
                  <a:gd name="T71" fmla="*/ 50 h 113"/>
                  <a:gd name="T72" fmla="*/ 150 w 163"/>
                  <a:gd name="T73" fmla="*/ 56 h 113"/>
                  <a:gd name="T74" fmla="*/ 137 w 163"/>
                  <a:gd name="T75" fmla="*/ 63 h 113"/>
                  <a:gd name="T76" fmla="*/ 137 w 163"/>
                  <a:gd name="T77" fmla="*/ 63 h 113"/>
                  <a:gd name="T78" fmla="*/ 137 w 163"/>
                  <a:gd name="T79" fmla="*/ 69 h 113"/>
                  <a:gd name="T80" fmla="*/ 131 w 163"/>
                  <a:gd name="T81" fmla="*/ 75 h 113"/>
                  <a:gd name="T82" fmla="*/ 131 w 163"/>
                  <a:gd name="T83" fmla="*/ 81 h 113"/>
                  <a:gd name="T84" fmla="*/ 125 w 163"/>
                  <a:gd name="T85" fmla="*/ 81 h 113"/>
                  <a:gd name="T86" fmla="*/ 112 w 163"/>
                  <a:gd name="T87" fmla="*/ 88 h 113"/>
                  <a:gd name="T88" fmla="*/ 100 w 163"/>
                  <a:gd name="T89" fmla="*/ 94 h 113"/>
                  <a:gd name="T90" fmla="*/ 100 w 163"/>
                  <a:gd name="T91" fmla="*/ 94 h 1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113">
                    <a:moveTo>
                      <a:pt x="100" y="94"/>
                    </a:moveTo>
                    <a:lnTo>
                      <a:pt x="94" y="94"/>
                    </a:lnTo>
                    <a:lnTo>
                      <a:pt x="87" y="94"/>
                    </a:lnTo>
                    <a:lnTo>
                      <a:pt x="81" y="100"/>
                    </a:lnTo>
                    <a:lnTo>
                      <a:pt x="75" y="107"/>
                    </a:lnTo>
                    <a:lnTo>
                      <a:pt x="81" y="113"/>
                    </a:lnTo>
                    <a:lnTo>
                      <a:pt x="75" y="113"/>
                    </a:lnTo>
                    <a:lnTo>
                      <a:pt x="62" y="113"/>
                    </a:lnTo>
                    <a:lnTo>
                      <a:pt x="56" y="107"/>
                    </a:lnTo>
                    <a:lnTo>
                      <a:pt x="44" y="100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3" y="38"/>
                    </a:lnTo>
                    <a:lnTo>
                      <a:pt x="163" y="44"/>
                    </a:lnTo>
                    <a:lnTo>
                      <a:pt x="156" y="50"/>
                    </a:lnTo>
                    <a:lnTo>
                      <a:pt x="150" y="56"/>
                    </a:lnTo>
                    <a:lnTo>
                      <a:pt x="137" y="63"/>
                    </a:lnTo>
                    <a:lnTo>
                      <a:pt x="137" y="69"/>
                    </a:lnTo>
                    <a:lnTo>
                      <a:pt x="131" y="75"/>
                    </a:lnTo>
                    <a:lnTo>
                      <a:pt x="131" y="81"/>
                    </a:lnTo>
                    <a:lnTo>
                      <a:pt x="125" y="81"/>
                    </a:lnTo>
                    <a:lnTo>
                      <a:pt x="112" y="88"/>
                    </a:lnTo>
                    <a:lnTo>
                      <a:pt x="100" y="94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6" name="Freeform 46">
                <a:extLst>
                  <a:ext uri="{FF2B5EF4-FFF2-40B4-BE49-F238E27FC236}">
                    <a16:creationId xmlns:a16="http://schemas.microsoft.com/office/drawing/2014/main" id="{77AE9C7E-8F5F-CE4C-5838-6830A6D82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3" cy="113"/>
              </a:xfrm>
              <a:custGeom>
                <a:avLst/>
                <a:gdLst>
                  <a:gd name="T0" fmla="*/ 94 w 163"/>
                  <a:gd name="T1" fmla="*/ 88 h 113"/>
                  <a:gd name="T2" fmla="*/ 87 w 163"/>
                  <a:gd name="T3" fmla="*/ 94 h 113"/>
                  <a:gd name="T4" fmla="*/ 81 w 163"/>
                  <a:gd name="T5" fmla="*/ 94 h 113"/>
                  <a:gd name="T6" fmla="*/ 75 w 163"/>
                  <a:gd name="T7" fmla="*/ 100 h 113"/>
                  <a:gd name="T8" fmla="*/ 75 w 163"/>
                  <a:gd name="T9" fmla="*/ 107 h 113"/>
                  <a:gd name="T10" fmla="*/ 75 w 163"/>
                  <a:gd name="T11" fmla="*/ 107 h 113"/>
                  <a:gd name="T12" fmla="*/ 75 w 163"/>
                  <a:gd name="T13" fmla="*/ 113 h 113"/>
                  <a:gd name="T14" fmla="*/ 69 w 163"/>
                  <a:gd name="T15" fmla="*/ 113 h 113"/>
                  <a:gd name="T16" fmla="*/ 62 w 163"/>
                  <a:gd name="T17" fmla="*/ 107 h 113"/>
                  <a:gd name="T18" fmla="*/ 56 w 163"/>
                  <a:gd name="T19" fmla="*/ 107 h 113"/>
                  <a:gd name="T20" fmla="*/ 44 w 163"/>
                  <a:gd name="T21" fmla="*/ 100 h 113"/>
                  <a:gd name="T22" fmla="*/ 31 w 163"/>
                  <a:gd name="T23" fmla="*/ 94 h 113"/>
                  <a:gd name="T24" fmla="*/ 19 w 163"/>
                  <a:gd name="T25" fmla="*/ 81 h 113"/>
                  <a:gd name="T26" fmla="*/ 6 w 163"/>
                  <a:gd name="T27" fmla="*/ 63 h 113"/>
                  <a:gd name="T28" fmla="*/ 6 w 163"/>
                  <a:gd name="T29" fmla="*/ 56 h 113"/>
                  <a:gd name="T30" fmla="*/ 0 w 163"/>
                  <a:gd name="T31" fmla="*/ 50 h 113"/>
                  <a:gd name="T32" fmla="*/ 0 w 163"/>
                  <a:gd name="T33" fmla="*/ 44 h 113"/>
                  <a:gd name="T34" fmla="*/ 0 w 163"/>
                  <a:gd name="T35" fmla="*/ 38 h 113"/>
                  <a:gd name="T36" fmla="*/ 6 w 163"/>
                  <a:gd name="T37" fmla="*/ 31 h 113"/>
                  <a:gd name="T38" fmla="*/ 6 w 163"/>
                  <a:gd name="T39" fmla="*/ 25 h 113"/>
                  <a:gd name="T40" fmla="*/ 12 w 163"/>
                  <a:gd name="T41" fmla="*/ 13 h 113"/>
                  <a:gd name="T42" fmla="*/ 25 w 163"/>
                  <a:gd name="T43" fmla="*/ 6 h 113"/>
                  <a:gd name="T44" fmla="*/ 31 w 163"/>
                  <a:gd name="T45" fmla="*/ 6 h 113"/>
                  <a:gd name="T46" fmla="*/ 50 w 163"/>
                  <a:gd name="T47" fmla="*/ 0 h 113"/>
                  <a:gd name="T48" fmla="*/ 62 w 163"/>
                  <a:gd name="T49" fmla="*/ 0 h 113"/>
                  <a:gd name="T50" fmla="*/ 75 w 163"/>
                  <a:gd name="T51" fmla="*/ 0 h 113"/>
                  <a:gd name="T52" fmla="*/ 94 w 163"/>
                  <a:gd name="T53" fmla="*/ 0 h 113"/>
                  <a:gd name="T54" fmla="*/ 106 w 163"/>
                  <a:gd name="T55" fmla="*/ 0 h 113"/>
                  <a:gd name="T56" fmla="*/ 125 w 163"/>
                  <a:gd name="T57" fmla="*/ 6 h 113"/>
                  <a:gd name="T58" fmla="*/ 144 w 163"/>
                  <a:gd name="T59" fmla="*/ 13 h 113"/>
                  <a:gd name="T60" fmla="*/ 156 w 163"/>
                  <a:gd name="T61" fmla="*/ 25 h 113"/>
                  <a:gd name="T62" fmla="*/ 163 w 163"/>
                  <a:gd name="T63" fmla="*/ 31 h 113"/>
                  <a:gd name="T64" fmla="*/ 163 w 163"/>
                  <a:gd name="T65" fmla="*/ 38 h 113"/>
                  <a:gd name="T66" fmla="*/ 163 w 163"/>
                  <a:gd name="T67" fmla="*/ 38 h 113"/>
                  <a:gd name="T68" fmla="*/ 163 w 163"/>
                  <a:gd name="T69" fmla="*/ 44 h 113"/>
                  <a:gd name="T70" fmla="*/ 156 w 163"/>
                  <a:gd name="T71" fmla="*/ 50 h 113"/>
                  <a:gd name="T72" fmla="*/ 150 w 163"/>
                  <a:gd name="T73" fmla="*/ 56 h 113"/>
                  <a:gd name="T74" fmla="*/ 137 w 163"/>
                  <a:gd name="T75" fmla="*/ 63 h 113"/>
                  <a:gd name="T76" fmla="*/ 137 w 163"/>
                  <a:gd name="T77" fmla="*/ 63 h 113"/>
                  <a:gd name="T78" fmla="*/ 131 w 163"/>
                  <a:gd name="T79" fmla="*/ 69 h 113"/>
                  <a:gd name="T80" fmla="*/ 131 w 163"/>
                  <a:gd name="T81" fmla="*/ 75 h 113"/>
                  <a:gd name="T82" fmla="*/ 125 w 163"/>
                  <a:gd name="T83" fmla="*/ 75 h 113"/>
                  <a:gd name="T84" fmla="*/ 125 w 163"/>
                  <a:gd name="T85" fmla="*/ 81 h 113"/>
                  <a:gd name="T86" fmla="*/ 112 w 163"/>
                  <a:gd name="T87" fmla="*/ 88 h 113"/>
                  <a:gd name="T88" fmla="*/ 94 w 163"/>
                  <a:gd name="T89" fmla="*/ 88 h 113"/>
                  <a:gd name="T90" fmla="*/ 94 w 163"/>
                  <a:gd name="T91" fmla="*/ 88 h 1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113">
                    <a:moveTo>
                      <a:pt x="94" y="88"/>
                    </a:moveTo>
                    <a:lnTo>
                      <a:pt x="87" y="94"/>
                    </a:lnTo>
                    <a:lnTo>
                      <a:pt x="81" y="94"/>
                    </a:lnTo>
                    <a:lnTo>
                      <a:pt x="75" y="100"/>
                    </a:lnTo>
                    <a:lnTo>
                      <a:pt x="75" y="107"/>
                    </a:lnTo>
                    <a:lnTo>
                      <a:pt x="75" y="113"/>
                    </a:lnTo>
                    <a:lnTo>
                      <a:pt x="69" y="113"/>
                    </a:lnTo>
                    <a:lnTo>
                      <a:pt x="62" y="107"/>
                    </a:lnTo>
                    <a:lnTo>
                      <a:pt x="56" y="107"/>
                    </a:lnTo>
                    <a:lnTo>
                      <a:pt x="44" y="100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lnTo>
                      <a:pt x="163" y="31"/>
                    </a:lnTo>
                    <a:lnTo>
                      <a:pt x="163" y="38"/>
                    </a:lnTo>
                    <a:lnTo>
                      <a:pt x="163" y="44"/>
                    </a:lnTo>
                    <a:lnTo>
                      <a:pt x="156" y="50"/>
                    </a:lnTo>
                    <a:lnTo>
                      <a:pt x="150" y="56"/>
                    </a:lnTo>
                    <a:lnTo>
                      <a:pt x="137" y="63"/>
                    </a:lnTo>
                    <a:lnTo>
                      <a:pt x="131" y="69"/>
                    </a:lnTo>
                    <a:lnTo>
                      <a:pt x="131" y="75"/>
                    </a:lnTo>
                    <a:lnTo>
                      <a:pt x="125" y="75"/>
                    </a:lnTo>
                    <a:lnTo>
                      <a:pt x="125" y="81"/>
                    </a:lnTo>
                    <a:lnTo>
                      <a:pt x="112" y="88"/>
                    </a:lnTo>
                    <a:lnTo>
                      <a:pt x="94" y="88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7" name="Freeform 47">
                <a:extLst>
                  <a:ext uri="{FF2B5EF4-FFF2-40B4-BE49-F238E27FC236}">
                    <a16:creationId xmlns:a16="http://schemas.microsoft.com/office/drawing/2014/main" id="{37721F78-13D0-6D2E-172C-2C1A834C1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63" cy="107"/>
              </a:xfrm>
              <a:custGeom>
                <a:avLst/>
                <a:gdLst>
                  <a:gd name="T0" fmla="*/ 156 w 163"/>
                  <a:gd name="T1" fmla="*/ 25 h 107"/>
                  <a:gd name="T2" fmla="*/ 163 w 163"/>
                  <a:gd name="T3" fmla="*/ 31 h 107"/>
                  <a:gd name="T4" fmla="*/ 163 w 163"/>
                  <a:gd name="T5" fmla="*/ 38 h 107"/>
                  <a:gd name="T6" fmla="*/ 163 w 163"/>
                  <a:gd name="T7" fmla="*/ 38 h 107"/>
                  <a:gd name="T8" fmla="*/ 163 w 163"/>
                  <a:gd name="T9" fmla="*/ 44 h 107"/>
                  <a:gd name="T10" fmla="*/ 156 w 163"/>
                  <a:gd name="T11" fmla="*/ 50 h 107"/>
                  <a:gd name="T12" fmla="*/ 150 w 163"/>
                  <a:gd name="T13" fmla="*/ 56 h 107"/>
                  <a:gd name="T14" fmla="*/ 137 w 163"/>
                  <a:gd name="T15" fmla="*/ 63 h 107"/>
                  <a:gd name="T16" fmla="*/ 131 w 163"/>
                  <a:gd name="T17" fmla="*/ 63 h 107"/>
                  <a:gd name="T18" fmla="*/ 131 w 163"/>
                  <a:gd name="T19" fmla="*/ 69 h 107"/>
                  <a:gd name="T20" fmla="*/ 131 w 163"/>
                  <a:gd name="T21" fmla="*/ 75 h 107"/>
                  <a:gd name="T22" fmla="*/ 125 w 163"/>
                  <a:gd name="T23" fmla="*/ 75 h 107"/>
                  <a:gd name="T24" fmla="*/ 119 w 163"/>
                  <a:gd name="T25" fmla="*/ 81 h 107"/>
                  <a:gd name="T26" fmla="*/ 106 w 163"/>
                  <a:gd name="T27" fmla="*/ 81 h 107"/>
                  <a:gd name="T28" fmla="*/ 94 w 163"/>
                  <a:gd name="T29" fmla="*/ 88 h 107"/>
                  <a:gd name="T30" fmla="*/ 87 w 163"/>
                  <a:gd name="T31" fmla="*/ 88 h 107"/>
                  <a:gd name="T32" fmla="*/ 81 w 163"/>
                  <a:gd name="T33" fmla="*/ 94 h 107"/>
                  <a:gd name="T34" fmla="*/ 75 w 163"/>
                  <a:gd name="T35" fmla="*/ 100 h 107"/>
                  <a:gd name="T36" fmla="*/ 75 w 163"/>
                  <a:gd name="T37" fmla="*/ 100 h 107"/>
                  <a:gd name="T38" fmla="*/ 75 w 163"/>
                  <a:gd name="T39" fmla="*/ 107 h 107"/>
                  <a:gd name="T40" fmla="*/ 75 w 163"/>
                  <a:gd name="T41" fmla="*/ 107 h 107"/>
                  <a:gd name="T42" fmla="*/ 69 w 163"/>
                  <a:gd name="T43" fmla="*/ 107 h 107"/>
                  <a:gd name="T44" fmla="*/ 62 w 163"/>
                  <a:gd name="T45" fmla="*/ 107 h 107"/>
                  <a:gd name="T46" fmla="*/ 50 w 163"/>
                  <a:gd name="T47" fmla="*/ 107 h 107"/>
                  <a:gd name="T48" fmla="*/ 44 w 163"/>
                  <a:gd name="T49" fmla="*/ 100 h 107"/>
                  <a:gd name="T50" fmla="*/ 31 w 163"/>
                  <a:gd name="T51" fmla="*/ 94 h 107"/>
                  <a:gd name="T52" fmla="*/ 19 w 163"/>
                  <a:gd name="T53" fmla="*/ 81 h 107"/>
                  <a:gd name="T54" fmla="*/ 6 w 163"/>
                  <a:gd name="T55" fmla="*/ 63 h 107"/>
                  <a:gd name="T56" fmla="*/ 6 w 163"/>
                  <a:gd name="T57" fmla="*/ 56 h 107"/>
                  <a:gd name="T58" fmla="*/ 0 w 163"/>
                  <a:gd name="T59" fmla="*/ 50 h 107"/>
                  <a:gd name="T60" fmla="*/ 0 w 163"/>
                  <a:gd name="T61" fmla="*/ 44 h 107"/>
                  <a:gd name="T62" fmla="*/ 0 w 163"/>
                  <a:gd name="T63" fmla="*/ 38 h 107"/>
                  <a:gd name="T64" fmla="*/ 6 w 163"/>
                  <a:gd name="T65" fmla="*/ 31 h 107"/>
                  <a:gd name="T66" fmla="*/ 6 w 163"/>
                  <a:gd name="T67" fmla="*/ 25 h 107"/>
                  <a:gd name="T68" fmla="*/ 12 w 163"/>
                  <a:gd name="T69" fmla="*/ 13 h 107"/>
                  <a:gd name="T70" fmla="*/ 25 w 163"/>
                  <a:gd name="T71" fmla="*/ 6 h 107"/>
                  <a:gd name="T72" fmla="*/ 31 w 163"/>
                  <a:gd name="T73" fmla="*/ 6 h 107"/>
                  <a:gd name="T74" fmla="*/ 50 w 163"/>
                  <a:gd name="T75" fmla="*/ 0 h 107"/>
                  <a:gd name="T76" fmla="*/ 62 w 163"/>
                  <a:gd name="T77" fmla="*/ 0 h 107"/>
                  <a:gd name="T78" fmla="*/ 75 w 163"/>
                  <a:gd name="T79" fmla="*/ 0 h 107"/>
                  <a:gd name="T80" fmla="*/ 94 w 163"/>
                  <a:gd name="T81" fmla="*/ 0 h 107"/>
                  <a:gd name="T82" fmla="*/ 106 w 163"/>
                  <a:gd name="T83" fmla="*/ 0 h 107"/>
                  <a:gd name="T84" fmla="*/ 125 w 163"/>
                  <a:gd name="T85" fmla="*/ 6 h 107"/>
                  <a:gd name="T86" fmla="*/ 144 w 163"/>
                  <a:gd name="T87" fmla="*/ 13 h 107"/>
                  <a:gd name="T88" fmla="*/ 156 w 163"/>
                  <a:gd name="T89" fmla="*/ 25 h 107"/>
                  <a:gd name="T90" fmla="*/ 156 w 163"/>
                  <a:gd name="T91" fmla="*/ 25 h 1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107">
                    <a:moveTo>
                      <a:pt x="156" y="25"/>
                    </a:moveTo>
                    <a:lnTo>
                      <a:pt x="163" y="31"/>
                    </a:lnTo>
                    <a:lnTo>
                      <a:pt x="163" y="38"/>
                    </a:lnTo>
                    <a:lnTo>
                      <a:pt x="163" y="44"/>
                    </a:lnTo>
                    <a:lnTo>
                      <a:pt x="156" y="50"/>
                    </a:lnTo>
                    <a:lnTo>
                      <a:pt x="150" y="56"/>
                    </a:lnTo>
                    <a:lnTo>
                      <a:pt x="137" y="63"/>
                    </a:lnTo>
                    <a:lnTo>
                      <a:pt x="131" y="63"/>
                    </a:lnTo>
                    <a:lnTo>
                      <a:pt x="131" y="69"/>
                    </a:lnTo>
                    <a:lnTo>
                      <a:pt x="131" y="75"/>
                    </a:lnTo>
                    <a:lnTo>
                      <a:pt x="125" y="75"/>
                    </a:lnTo>
                    <a:lnTo>
                      <a:pt x="119" y="81"/>
                    </a:lnTo>
                    <a:lnTo>
                      <a:pt x="106" y="81"/>
                    </a:lnTo>
                    <a:lnTo>
                      <a:pt x="94" y="88"/>
                    </a:lnTo>
                    <a:lnTo>
                      <a:pt x="87" y="88"/>
                    </a:lnTo>
                    <a:lnTo>
                      <a:pt x="81" y="94"/>
                    </a:lnTo>
                    <a:lnTo>
                      <a:pt x="75" y="100"/>
                    </a:lnTo>
                    <a:lnTo>
                      <a:pt x="75" y="107"/>
                    </a:lnTo>
                    <a:lnTo>
                      <a:pt x="69" y="107"/>
                    </a:lnTo>
                    <a:lnTo>
                      <a:pt x="62" y="107"/>
                    </a:lnTo>
                    <a:lnTo>
                      <a:pt x="50" y="107"/>
                    </a:lnTo>
                    <a:lnTo>
                      <a:pt x="44" y="100"/>
                    </a:lnTo>
                    <a:lnTo>
                      <a:pt x="31" y="94"/>
                    </a:lnTo>
                    <a:lnTo>
                      <a:pt x="19" y="81"/>
                    </a:lnTo>
                    <a:lnTo>
                      <a:pt x="6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06" y="0"/>
                    </a:lnTo>
                    <a:lnTo>
                      <a:pt x="125" y="6"/>
                    </a:lnTo>
                    <a:lnTo>
                      <a:pt x="144" y="13"/>
                    </a:lnTo>
                    <a:lnTo>
                      <a:pt x="156" y="2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8" name="Freeform 48">
                <a:extLst>
                  <a:ext uri="{FF2B5EF4-FFF2-40B4-BE49-F238E27FC236}">
                    <a16:creationId xmlns:a16="http://schemas.microsoft.com/office/drawing/2014/main" id="{6BDA7EAD-3FEB-602C-08A0-A1BAF0AE0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85"/>
                <a:ext cx="112" cy="113"/>
              </a:xfrm>
              <a:custGeom>
                <a:avLst/>
                <a:gdLst>
                  <a:gd name="T0" fmla="*/ 50 w 112"/>
                  <a:gd name="T1" fmla="*/ 94 h 113"/>
                  <a:gd name="T2" fmla="*/ 44 w 112"/>
                  <a:gd name="T3" fmla="*/ 75 h 113"/>
                  <a:gd name="T4" fmla="*/ 44 w 112"/>
                  <a:gd name="T5" fmla="*/ 63 h 113"/>
                  <a:gd name="T6" fmla="*/ 37 w 112"/>
                  <a:gd name="T7" fmla="*/ 56 h 113"/>
                  <a:gd name="T8" fmla="*/ 31 w 112"/>
                  <a:gd name="T9" fmla="*/ 56 h 113"/>
                  <a:gd name="T10" fmla="*/ 31 w 112"/>
                  <a:gd name="T11" fmla="*/ 63 h 113"/>
                  <a:gd name="T12" fmla="*/ 31 w 112"/>
                  <a:gd name="T13" fmla="*/ 56 h 113"/>
                  <a:gd name="T14" fmla="*/ 31 w 112"/>
                  <a:gd name="T15" fmla="*/ 50 h 113"/>
                  <a:gd name="T16" fmla="*/ 25 w 112"/>
                  <a:gd name="T17" fmla="*/ 38 h 113"/>
                  <a:gd name="T18" fmla="*/ 19 w 112"/>
                  <a:gd name="T19" fmla="*/ 44 h 113"/>
                  <a:gd name="T20" fmla="*/ 19 w 112"/>
                  <a:gd name="T21" fmla="*/ 50 h 113"/>
                  <a:gd name="T22" fmla="*/ 12 w 112"/>
                  <a:gd name="T23" fmla="*/ 50 h 113"/>
                  <a:gd name="T24" fmla="*/ 19 w 112"/>
                  <a:gd name="T25" fmla="*/ 31 h 113"/>
                  <a:gd name="T26" fmla="*/ 25 w 112"/>
                  <a:gd name="T27" fmla="*/ 25 h 113"/>
                  <a:gd name="T28" fmla="*/ 44 w 112"/>
                  <a:gd name="T29" fmla="*/ 13 h 113"/>
                  <a:gd name="T30" fmla="*/ 62 w 112"/>
                  <a:gd name="T31" fmla="*/ 13 h 113"/>
                  <a:gd name="T32" fmla="*/ 75 w 112"/>
                  <a:gd name="T33" fmla="*/ 19 h 113"/>
                  <a:gd name="T34" fmla="*/ 75 w 112"/>
                  <a:gd name="T35" fmla="*/ 13 h 113"/>
                  <a:gd name="T36" fmla="*/ 75 w 112"/>
                  <a:gd name="T37" fmla="*/ 6 h 113"/>
                  <a:gd name="T38" fmla="*/ 75 w 112"/>
                  <a:gd name="T39" fmla="*/ 6 h 113"/>
                  <a:gd name="T40" fmla="*/ 75 w 112"/>
                  <a:gd name="T41" fmla="*/ 6 h 113"/>
                  <a:gd name="T42" fmla="*/ 100 w 112"/>
                  <a:gd name="T43" fmla="*/ 6 h 113"/>
                  <a:gd name="T44" fmla="*/ 94 w 112"/>
                  <a:gd name="T45" fmla="*/ 6 h 113"/>
                  <a:gd name="T46" fmla="*/ 62 w 112"/>
                  <a:gd name="T47" fmla="*/ 0 h 113"/>
                  <a:gd name="T48" fmla="*/ 31 w 112"/>
                  <a:gd name="T49" fmla="*/ 0 h 113"/>
                  <a:gd name="T50" fmla="*/ 12 w 112"/>
                  <a:gd name="T51" fmla="*/ 13 h 113"/>
                  <a:gd name="T52" fmla="*/ 6 w 112"/>
                  <a:gd name="T53" fmla="*/ 25 h 113"/>
                  <a:gd name="T54" fmla="*/ 0 w 112"/>
                  <a:gd name="T55" fmla="*/ 44 h 113"/>
                  <a:gd name="T56" fmla="*/ 6 w 112"/>
                  <a:gd name="T57" fmla="*/ 56 h 113"/>
                  <a:gd name="T58" fmla="*/ 12 w 112"/>
                  <a:gd name="T59" fmla="*/ 75 h 113"/>
                  <a:gd name="T60" fmla="*/ 37 w 112"/>
                  <a:gd name="T61" fmla="*/ 94 h 113"/>
                  <a:gd name="T62" fmla="*/ 69 w 112"/>
                  <a:gd name="T63" fmla="*/ 113 h 113"/>
                  <a:gd name="T64" fmla="*/ 62 w 112"/>
                  <a:gd name="T65" fmla="*/ 10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2" h="113">
                    <a:moveTo>
                      <a:pt x="62" y="100"/>
                    </a:moveTo>
                    <a:lnTo>
                      <a:pt x="50" y="94"/>
                    </a:lnTo>
                    <a:lnTo>
                      <a:pt x="44" y="81"/>
                    </a:lnTo>
                    <a:lnTo>
                      <a:pt x="44" y="75"/>
                    </a:lnTo>
                    <a:lnTo>
                      <a:pt x="44" y="63"/>
                    </a:lnTo>
                    <a:lnTo>
                      <a:pt x="44" y="56"/>
                    </a:lnTo>
                    <a:lnTo>
                      <a:pt x="37" y="56"/>
                    </a:lnTo>
                    <a:lnTo>
                      <a:pt x="31" y="56"/>
                    </a:lnTo>
                    <a:lnTo>
                      <a:pt x="31" y="63"/>
                    </a:lnTo>
                    <a:lnTo>
                      <a:pt x="31" y="56"/>
                    </a:lnTo>
                    <a:lnTo>
                      <a:pt x="37" y="50"/>
                    </a:lnTo>
                    <a:lnTo>
                      <a:pt x="31" y="50"/>
                    </a:lnTo>
                    <a:lnTo>
                      <a:pt x="31" y="44"/>
                    </a:lnTo>
                    <a:lnTo>
                      <a:pt x="25" y="38"/>
                    </a:lnTo>
                    <a:lnTo>
                      <a:pt x="19" y="44"/>
                    </a:lnTo>
                    <a:lnTo>
                      <a:pt x="19" y="50"/>
                    </a:lnTo>
                    <a:lnTo>
                      <a:pt x="12" y="50"/>
                    </a:lnTo>
                    <a:lnTo>
                      <a:pt x="12" y="44"/>
                    </a:lnTo>
                    <a:lnTo>
                      <a:pt x="19" y="31"/>
                    </a:lnTo>
                    <a:lnTo>
                      <a:pt x="25" y="25"/>
                    </a:lnTo>
                    <a:lnTo>
                      <a:pt x="37" y="19"/>
                    </a:lnTo>
                    <a:lnTo>
                      <a:pt x="44" y="13"/>
                    </a:lnTo>
                    <a:lnTo>
                      <a:pt x="56" y="13"/>
                    </a:lnTo>
                    <a:lnTo>
                      <a:pt x="62" y="13"/>
                    </a:lnTo>
                    <a:lnTo>
                      <a:pt x="69" y="13"/>
                    </a:lnTo>
                    <a:lnTo>
                      <a:pt x="75" y="19"/>
                    </a:lnTo>
                    <a:lnTo>
                      <a:pt x="75" y="13"/>
                    </a:lnTo>
                    <a:lnTo>
                      <a:pt x="75" y="6"/>
                    </a:lnTo>
                    <a:lnTo>
                      <a:pt x="87" y="6"/>
                    </a:lnTo>
                    <a:lnTo>
                      <a:pt x="100" y="6"/>
                    </a:lnTo>
                    <a:lnTo>
                      <a:pt x="112" y="6"/>
                    </a:lnTo>
                    <a:lnTo>
                      <a:pt x="94" y="6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19" y="6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6" y="56"/>
                    </a:lnTo>
                    <a:lnTo>
                      <a:pt x="6" y="63"/>
                    </a:lnTo>
                    <a:lnTo>
                      <a:pt x="12" y="75"/>
                    </a:lnTo>
                    <a:lnTo>
                      <a:pt x="25" y="88"/>
                    </a:lnTo>
                    <a:lnTo>
                      <a:pt x="37" y="94"/>
                    </a:lnTo>
                    <a:lnTo>
                      <a:pt x="50" y="107"/>
                    </a:lnTo>
                    <a:lnTo>
                      <a:pt x="69" y="113"/>
                    </a:lnTo>
                    <a:lnTo>
                      <a:pt x="62" y="10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9" name="Freeform 49">
                <a:extLst>
                  <a:ext uri="{FF2B5EF4-FFF2-40B4-BE49-F238E27FC236}">
                    <a16:creationId xmlns:a16="http://schemas.microsoft.com/office/drawing/2014/main" id="{DD58163B-C37D-FCE0-6AD1-A2A58F3E5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2041"/>
                <a:ext cx="994" cy="269"/>
              </a:xfrm>
              <a:custGeom>
                <a:avLst/>
                <a:gdLst>
                  <a:gd name="T0" fmla="*/ 994 w 994"/>
                  <a:gd name="T1" fmla="*/ 0 h 269"/>
                  <a:gd name="T2" fmla="*/ 988 w 994"/>
                  <a:gd name="T3" fmla="*/ 0 h 269"/>
                  <a:gd name="T4" fmla="*/ 976 w 994"/>
                  <a:gd name="T5" fmla="*/ 0 h 269"/>
                  <a:gd name="T6" fmla="*/ 957 w 994"/>
                  <a:gd name="T7" fmla="*/ 0 h 269"/>
                  <a:gd name="T8" fmla="*/ 938 w 994"/>
                  <a:gd name="T9" fmla="*/ 0 h 269"/>
                  <a:gd name="T10" fmla="*/ 919 w 994"/>
                  <a:gd name="T11" fmla="*/ 0 h 269"/>
                  <a:gd name="T12" fmla="*/ 900 w 994"/>
                  <a:gd name="T13" fmla="*/ 0 h 269"/>
                  <a:gd name="T14" fmla="*/ 875 w 994"/>
                  <a:gd name="T15" fmla="*/ 7 h 269"/>
                  <a:gd name="T16" fmla="*/ 875 w 994"/>
                  <a:gd name="T17" fmla="*/ 0 h 269"/>
                  <a:gd name="T18" fmla="*/ 469 w 994"/>
                  <a:gd name="T19" fmla="*/ 107 h 269"/>
                  <a:gd name="T20" fmla="*/ 69 w 994"/>
                  <a:gd name="T21" fmla="*/ 213 h 269"/>
                  <a:gd name="T22" fmla="*/ 75 w 994"/>
                  <a:gd name="T23" fmla="*/ 219 h 269"/>
                  <a:gd name="T24" fmla="*/ 56 w 994"/>
                  <a:gd name="T25" fmla="*/ 225 h 269"/>
                  <a:gd name="T26" fmla="*/ 37 w 994"/>
                  <a:gd name="T27" fmla="*/ 232 h 269"/>
                  <a:gd name="T28" fmla="*/ 31 w 994"/>
                  <a:gd name="T29" fmla="*/ 244 h 269"/>
                  <a:gd name="T30" fmla="*/ 19 w 994"/>
                  <a:gd name="T31" fmla="*/ 250 h 269"/>
                  <a:gd name="T32" fmla="*/ 6 w 994"/>
                  <a:gd name="T33" fmla="*/ 263 h 269"/>
                  <a:gd name="T34" fmla="*/ 6 w 994"/>
                  <a:gd name="T35" fmla="*/ 269 h 269"/>
                  <a:gd name="T36" fmla="*/ 0 w 994"/>
                  <a:gd name="T37" fmla="*/ 263 h 2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94" h="269">
                    <a:moveTo>
                      <a:pt x="994" y="0"/>
                    </a:moveTo>
                    <a:lnTo>
                      <a:pt x="988" y="0"/>
                    </a:lnTo>
                    <a:lnTo>
                      <a:pt x="976" y="0"/>
                    </a:lnTo>
                    <a:lnTo>
                      <a:pt x="957" y="0"/>
                    </a:lnTo>
                    <a:lnTo>
                      <a:pt x="938" y="0"/>
                    </a:lnTo>
                    <a:lnTo>
                      <a:pt x="919" y="0"/>
                    </a:lnTo>
                    <a:lnTo>
                      <a:pt x="900" y="0"/>
                    </a:lnTo>
                    <a:lnTo>
                      <a:pt x="875" y="7"/>
                    </a:lnTo>
                    <a:lnTo>
                      <a:pt x="875" y="0"/>
                    </a:lnTo>
                    <a:lnTo>
                      <a:pt x="469" y="107"/>
                    </a:lnTo>
                    <a:lnTo>
                      <a:pt x="69" y="213"/>
                    </a:lnTo>
                    <a:lnTo>
                      <a:pt x="75" y="219"/>
                    </a:lnTo>
                    <a:lnTo>
                      <a:pt x="56" y="225"/>
                    </a:lnTo>
                    <a:lnTo>
                      <a:pt x="37" y="232"/>
                    </a:lnTo>
                    <a:lnTo>
                      <a:pt x="31" y="244"/>
                    </a:lnTo>
                    <a:lnTo>
                      <a:pt x="19" y="250"/>
                    </a:lnTo>
                    <a:lnTo>
                      <a:pt x="6" y="263"/>
                    </a:lnTo>
                    <a:lnTo>
                      <a:pt x="6" y="269"/>
                    </a:lnTo>
                    <a:lnTo>
                      <a:pt x="0" y="263"/>
                    </a:lnTo>
                  </a:path>
                </a:pathLst>
              </a:custGeom>
              <a:noFill/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0" name="Freeform 50">
                <a:extLst>
                  <a:ext uri="{FF2B5EF4-FFF2-40B4-BE49-F238E27FC236}">
                    <a16:creationId xmlns:a16="http://schemas.microsoft.com/office/drawing/2014/main" id="{7AB86D60-3F2F-185E-B68C-2D158BE71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023"/>
                <a:ext cx="775" cy="225"/>
              </a:xfrm>
              <a:custGeom>
                <a:avLst/>
                <a:gdLst>
                  <a:gd name="T0" fmla="*/ 775 w 775"/>
                  <a:gd name="T1" fmla="*/ 25 h 225"/>
                  <a:gd name="T2" fmla="*/ 756 w 775"/>
                  <a:gd name="T3" fmla="*/ 0 h 225"/>
                  <a:gd name="T4" fmla="*/ 0 w 775"/>
                  <a:gd name="T5" fmla="*/ 206 h 225"/>
                  <a:gd name="T6" fmla="*/ 18 w 775"/>
                  <a:gd name="T7" fmla="*/ 225 h 225"/>
                  <a:gd name="T8" fmla="*/ 775 w 775"/>
                  <a:gd name="T9" fmla="*/ 25 h 225"/>
                  <a:gd name="T10" fmla="*/ 775 w 775"/>
                  <a:gd name="T11" fmla="*/ 25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5" h="225">
                    <a:moveTo>
                      <a:pt x="775" y="25"/>
                    </a:moveTo>
                    <a:lnTo>
                      <a:pt x="756" y="0"/>
                    </a:lnTo>
                    <a:lnTo>
                      <a:pt x="0" y="206"/>
                    </a:lnTo>
                    <a:lnTo>
                      <a:pt x="18" y="225"/>
                    </a:lnTo>
                    <a:lnTo>
                      <a:pt x="775" y="25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1" name="Freeform 51">
                <a:extLst>
                  <a:ext uri="{FF2B5EF4-FFF2-40B4-BE49-F238E27FC236}">
                    <a16:creationId xmlns:a16="http://schemas.microsoft.com/office/drawing/2014/main" id="{565DC3AB-320C-FC6F-B5CE-AC2D7D94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273"/>
                <a:ext cx="1151" cy="306"/>
              </a:xfrm>
              <a:custGeom>
                <a:avLst/>
                <a:gdLst>
                  <a:gd name="T0" fmla="*/ 1151 w 1151"/>
                  <a:gd name="T1" fmla="*/ 0 h 306"/>
                  <a:gd name="T2" fmla="*/ 869 w 1151"/>
                  <a:gd name="T3" fmla="*/ 75 h 306"/>
                  <a:gd name="T4" fmla="*/ 863 w 1151"/>
                  <a:gd name="T5" fmla="*/ 81 h 306"/>
                  <a:gd name="T6" fmla="*/ 857 w 1151"/>
                  <a:gd name="T7" fmla="*/ 81 h 306"/>
                  <a:gd name="T8" fmla="*/ 850 w 1151"/>
                  <a:gd name="T9" fmla="*/ 75 h 306"/>
                  <a:gd name="T10" fmla="*/ 844 w 1151"/>
                  <a:gd name="T11" fmla="*/ 75 h 306"/>
                  <a:gd name="T12" fmla="*/ 844 w 1151"/>
                  <a:gd name="T13" fmla="*/ 75 h 306"/>
                  <a:gd name="T14" fmla="*/ 844 w 1151"/>
                  <a:gd name="T15" fmla="*/ 68 h 306"/>
                  <a:gd name="T16" fmla="*/ 844 w 1151"/>
                  <a:gd name="T17" fmla="*/ 68 h 306"/>
                  <a:gd name="T18" fmla="*/ 844 w 1151"/>
                  <a:gd name="T19" fmla="*/ 62 h 306"/>
                  <a:gd name="T20" fmla="*/ 838 w 1151"/>
                  <a:gd name="T21" fmla="*/ 62 h 306"/>
                  <a:gd name="T22" fmla="*/ 556 w 1151"/>
                  <a:gd name="T23" fmla="*/ 137 h 306"/>
                  <a:gd name="T24" fmla="*/ 287 w 1151"/>
                  <a:gd name="T25" fmla="*/ 206 h 306"/>
                  <a:gd name="T26" fmla="*/ 287 w 1151"/>
                  <a:gd name="T27" fmla="*/ 219 h 306"/>
                  <a:gd name="T28" fmla="*/ 294 w 1151"/>
                  <a:gd name="T29" fmla="*/ 219 h 306"/>
                  <a:gd name="T30" fmla="*/ 294 w 1151"/>
                  <a:gd name="T31" fmla="*/ 219 h 306"/>
                  <a:gd name="T32" fmla="*/ 300 w 1151"/>
                  <a:gd name="T33" fmla="*/ 219 h 306"/>
                  <a:gd name="T34" fmla="*/ 300 w 1151"/>
                  <a:gd name="T35" fmla="*/ 219 h 306"/>
                  <a:gd name="T36" fmla="*/ 300 w 1151"/>
                  <a:gd name="T37" fmla="*/ 225 h 306"/>
                  <a:gd name="T38" fmla="*/ 300 w 1151"/>
                  <a:gd name="T39" fmla="*/ 225 h 306"/>
                  <a:gd name="T40" fmla="*/ 294 w 1151"/>
                  <a:gd name="T41" fmla="*/ 231 h 306"/>
                  <a:gd name="T42" fmla="*/ 287 w 1151"/>
                  <a:gd name="T43" fmla="*/ 231 h 306"/>
                  <a:gd name="T44" fmla="*/ 0 w 1151"/>
                  <a:gd name="T45" fmla="*/ 306 h 3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51" h="306">
                    <a:moveTo>
                      <a:pt x="1151" y="0"/>
                    </a:moveTo>
                    <a:lnTo>
                      <a:pt x="869" y="75"/>
                    </a:lnTo>
                    <a:lnTo>
                      <a:pt x="863" y="81"/>
                    </a:lnTo>
                    <a:lnTo>
                      <a:pt x="857" y="81"/>
                    </a:lnTo>
                    <a:lnTo>
                      <a:pt x="850" y="75"/>
                    </a:lnTo>
                    <a:lnTo>
                      <a:pt x="844" y="75"/>
                    </a:lnTo>
                    <a:lnTo>
                      <a:pt x="844" y="68"/>
                    </a:lnTo>
                    <a:lnTo>
                      <a:pt x="844" y="62"/>
                    </a:lnTo>
                    <a:lnTo>
                      <a:pt x="838" y="62"/>
                    </a:lnTo>
                    <a:lnTo>
                      <a:pt x="556" y="137"/>
                    </a:lnTo>
                    <a:lnTo>
                      <a:pt x="287" y="206"/>
                    </a:lnTo>
                    <a:lnTo>
                      <a:pt x="287" y="219"/>
                    </a:lnTo>
                    <a:lnTo>
                      <a:pt x="294" y="219"/>
                    </a:lnTo>
                    <a:lnTo>
                      <a:pt x="300" y="219"/>
                    </a:lnTo>
                    <a:lnTo>
                      <a:pt x="300" y="225"/>
                    </a:lnTo>
                    <a:lnTo>
                      <a:pt x="294" y="231"/>
                    </a:lnTo>
                    <a:lnTo>
                      <a:pt x="287" y="231"/>
                    </a:lnTo>
                    <a:lnTo>
                      <a:pt x="0" y="306"/>
                    </a:lnTo>
                  </a:path>
                </a:pathLst>
              </a:custGeom>
              <a:noFill/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2" name="Freeform 52">
                <a:extLst>
                  <a:ext uri="{FF2B5EF4-FFF2-40B4-BE49-F238E27FC236}">
                    <a16:creationId xmlns:a16="http://schemas.microsoft.com/office/drawing/2014/main" id="{FE805EF8-0BBB-B53A-8FE7-39274D1E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2360"/>
                <a:ext cx="69" cy="63"/>
              </a:xfrm>
              <a:custGeom>
                <a:avLst/>
                <a:gdLst>
                  <a:gd name="T0" fmla="*/ 13 w 69"/>
                  <a:gd name="T1" fmla="*/ 38 h 63"/>
                  <a:gd name="T2" fmla="*/ 6 w 69"/>
                  <a:gd name="T3" fmla="*/ 38 h 63"/>
                  <a:gd name="T4" fmla="*/ 0 w 69"/>
                  <a:gd name="T5" fmla="*/ 25 h 63"/>
                  <a:gd name="T6" fmla="*/ 0 w 69"/>
                  <a:gd name="T7" fmla="*/ 19 h 63"/>
                  <a:gd name="T8" fmla="*/ 0 w 69"/>
                  <a:gd name="T9" fmla="*/ 13 h 63"/>
                  <a:gd name="T10" fmla="*/ 0 w 69"/>
                  <a:gd name="T11" fmla="*/ 13 h 63"/>
                  <a:gd name="T12" fmla="*/ 6 w 69"/>
                  <a:gd name="T13" fmla="*/ 6 h 63"/>
                  <a:gd name="T14" fmla="*/ 13 w 69"/>
                  <a:gd name="T15" fmla="*/ 6 h 63"/>
                  <a:gd name="T16" fmla="*/ 13 w 69"/>
                  <a:gd name="T17" fmla="*/ 6 h 63"/>
                  <a:gd name="T18" fmla="*/ 19 w 69"/>
                  <a:gd name="T19" fmla="*/ 6 h 63"/>
                  <a:gd name="T20" fmla="*/ 19 w 69"/>
                  <a:gd name="T21" fmla="*/ 6 h 63"/>
                  <a:gd name="T22" fmla="*/ 19 w 69"/>
                  <a:gd name="T23" fmla="*/ 6 h 63"/>
                  <a:gd name="T24" fmla="*/ 19 w 69"/>
                  <a:gd name="T25" fmla="*/ 6 h 63"/>
                  <a:gd name="T26" fmla="*/ 31 w 69"/>
                  <a:gd name="T27" fmla="*/ 0 h 63"/>
                  <a:gd name="T28" fmla="*/ 38 w 69"/>
                  <a:gd name="T29" fmla="*/ 0 h 63"/>
                  <a:gd name="T30" fmla="*/ 38 w 69"/>
                  <a:gd name="T31" fmla="*/ 0 h 63"/>
                  <a:gd name="T32" fmla="*/ 44 w 69"/>
                  <a:gd name="T33" fmla="*/ 0 h 63"/>
                  <a:gd name="T34" fmla="*/ 50 w 69"/>
                  <a:gd name="T35" fmla="*/ 0 h 63"/>
                  <a:gd name="T36" fmla="*/ 56 w 69"/>
                  <a:gd name="T37" fmla="*/ 0 h 63"/>
                  <a:gd name="T38" fmla="*/ 69 w 69"/>
                  <a:gd name="T39" fmla="*/ 0 h 63"/>
                  <a:gd name="T40" fmla="*/ 69 w 69"/>
                  <a:gd name="T41" fmla="*/ 0 h 63"/>
                  <a:gd name="T42" fmla="*/ 69 w 69"/>
                  <a:gd name="T43" fmla="*/ 0 h 63"/>
                  <a:gd name="T44" fmla="*/ 63 w 69"/>
                  <a:gd name="T45" fmla="*/ 6 h 63"/>
                  <a:gd name="T46" fmla="*/ 56 w 69"/>
                  <a:gd name="T47" fmla="*/ 6 h 63"/>
                  <a:gd name="T48" fmla="*/ 50 w 69"/>
                  <a:gd name="T49" fmla="*/ 13 h 63"/>
                  <a:gd name="T50" fmla="*/ 50 w 69"/>
                  <a:gd name="T51" fmla="*/ 13 h 63"/>
                  <a:gd name="T52" fmla="*/ 44 w 69"/>
                  <a:gd name="T53" fmla="*/ 13 h 63"/>
                  <a:gd name="T54" fmla="*/ 50 w 69"/>
                  <a:gd name="T55" fmla="*/ 13 h 63"/>
                  <a:gd name="T56" fmla="*/ 56 w 69"/>
                  <a:gd name="T57" fmla="*/ 13 h 63"/>
                  <a:gd name="T58" fmla="*/ 56 w 69"/>
                  <a:gd name="T59" fmla="*/ 13 h 63"/>
                  <a:gd name="T60" fmla="*/ 56 w 69"/>
                  <a:gd name="T61" fmla="*/ 13 h 63"/>
                  <a:gd name="T62" fmla="*/ 50 w 69"/>
                  <a:gd name="T63" fmla="*/ 19 h 63"/>
                  <a:gd name="T64" fmla="*/ 44 w 69"/>
                  <a:gd name="T65" fmla="*/ 19 h 63"/>
                  <a:gd name="T66" fmla="*/ 44 w 69"/>
                  <a:gd name="T67" fmla="*/ 19 h 63"/>
                  <a:gd name="T68" fmla="*/ 50 w 69"/>
                  <a:gd name="T69" fmla="*/ 19 h 63"/>
                  <a:gd name="T70" fmla="*/ 56 w 69"/>
                  <a:gd name="T71" fmla="*/ 19 h 63"/>
                  <a:gd name="T72" fmla="*/ 50 w 69"/>
                  <a:gd name="T73" fmla="*/ 19 h 63"/>
                  <a:gd name="T74" fmla="*/ 44 w 69"/>
                  <a:gd name="T75" fmla="*/ 25 h 63"/>
                  <a:gd name="T76" fmla="*/ 38 w 69"/>
                  <a:gd name="T77" fmla="*/ 25 h 63"/>
                  <a:gd name="T78" fmla="*/ 38 w 69"/>
                  <a:gd name="T79" fmla="*/ 32 h 63"/>
                  <a:gd name="T80" fmla="*/ 31 w 69"/>
                  <a:gd name="T81" fmla="*/ 38 h 63"/>
                  <a:gd name="T82" fmla="*/ 31 w 69"/>
                  <a:gd name="T83" fmla="*/ 44 h 63"/>
                  <a:gd name="T84" fmla="*/ 38 w 69"/>
                  <a:gd name="T85" fmla="*/ 50 h 63"/>
                  <a:gd name="T86" fmla="*/ 50 w 69"/>
                  <a:gd name="T87" fmla="*/ 57 h 63"/>
                  <a:gd name="T88" fmla="*/ 56 w 69"/>
                  <a:gd name="T89" fmla="*/ 63 h 63"/>
                  <a:gd name="T90" fmla="*/ 56 w 69"/>
                  <a:gd name="T91" fmla="*/ 63 h 63"/>
                  <a:gd name="T92" fmla="*/ 56 w 69"/>
                  <a:gd name="T93" fmla="*/ 63 h 63"/>
                  <a:gd name="T94" fmla="*/ 38 w 69"/>
                  <a:gd name="T95" fmla="*/ 57 h 63"/>
                  <a:gd name="T96" fmla="*/ 13 w 69"/>
                  <a:gd name="T97" fmla="*/ 38 h 63"/>
                  <a:gd name="T98" fmla="*/ 13 w 69"/>
                  <a:gd name="T99" fmla="*/ 38 h 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" h="63">
                    <a:moveTo>
                      <a:pt x="13" y="38"/>
                    </a:moveTo>
                    <a:lnTo>
                      <a:pt x="6" y="3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3" y="6"/>
                    </a:lnTo>
                    <a:lnTo>
                      <a:pt x="56" y="6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6" y="13"/>
                    </a:lnTo>
                    <a:lnTo>
                      <a:pt x="50" y="19"/>
                    </a:lnTo>
                    <a:lnTo>
                      <a:pt x="44" y="19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50" y="19"/>
                    </a:lnTo>
                    <a:lnTo>
                      <a:pt x="44" y="25"/>
                    </a:lnTo>
                    <a:lnTo>
                      <a:pt x="38" y="25"/>
                    </a:lnTo>
                    <a:lnTo>
                      <a:pt x="38" y="32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38" y="50"/>
                    </a:lnTo>
                    <a:lnTo>
                      <a:pt x="50" y="57"/>
                    </a:lnTo>
                    <a:lnTo>
                      <a:pt x="56" y="63"/>
                    </a:lnTo>
                    <a:lnTo>
                      <a:pt x="38" y="5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3" name="Freeform 53">
                <a:extLst>
                  <a:ext uri="{FF2B5EF4-FFF2-40B4-BE49-F238E27FC236}">
                    <a16:creationId xmlns:a16="http://schemas.microsoft.com/office/drawing/2014/main" id="{14CCA2D4-4846-106C-744C-CFB18D14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366"/>
                <a:ext cx="25" cy="38"/>
              </a:xfrm>
              <a:custGeom>
                <a:avLst/>
                <a:gdLst>
                  <a:gd name="T0" fmla="*/ 25 w 25"/>
                  <a:gd name="T1" fmla="*/ 0 h 38"/>
                  <a:gd name="T2" fmla="*/ 18 w 25"/>
                  <a:gd name="T3" fmla="*/ 0 h 38"/>
                  <a:gd name="T4" fmla="*/ 6 w 25"/>
                  <a:gd name="T5" fmla="*/ 7 h 38"/>
                  <a:gd name="T6" fmla="*/ 6 w 25"/>
                  <a:gd name="T7" fmla="*/ 13 h 38"/>
                  <a:gd name="T8" fmla="*/ 0 w 25"/>
                  <a:gd name="T9" fmla="*/ 13 h 38"/>
                  <a:gd name="T10" fmla="*/ 0 w 25"/>
                  <a:gd name="T11" fmla="*/ 19 h 38"/>
                  <a:gd name="T12" fmla="*/ 0 w 25"/>
                  <a:gd name="T13" fmla="*/ 26 h 38"/>
                  <a:gd name="T14" fmla="*/ 6 w 25"/>
                  <a:gd name="T15" fmla="*/ 32 h 38"/>
                  <a:gd name="T16" fmla="*/ 12 w 25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8">
                    <a:moveTo>
                      <a:pt x="25" y="0"/>
                    </a:moveTo>
                    <a:lnTo>
                      <a:pt x="18" y="0"/>
                    </a:lnTo>
                    <a:lnTo>
                      <a:pt x="6" y="7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6" y="32"/>
                    </a:lnTo>
                    <a:lnTo>
                      <a:pt x="12" y="3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4" name="Freeform 54">
                <a:extLst>
                  <a:ext uri="{FF2B5EF4-FFF2-40B4-BE49-F238E27FC236}">
                    <a16:creationId xmlns:a16="http://schemas.microsoft.com/office/drawing/2014/main" id="{A9BD93B1-FFE1-124B-D5DC-757CD9296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366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3 w 25"/>
                  <a:gd name="T3" fmla="*/ 0 h 32"/>
                  <a:gd name="T4" fmla="*/ 7 w 25"/>
                  <a:gd name="T5" fmla="*/ 7 h 32"/>
                  <a:gd name="T6" fmla="*/ 7 w 25"/>
                  <a:gd name="T7" fmla="*/ 13 h 32"/>
                  <a:gd name="T8" fmla="*/ 0 w 25"/>
                  <a:gd name="T9" fmla="*/ 19 h 32"/>
                  <a:gd name="T10" fmla="*/ 0 w 25"/>
                  <a:gd name="T11" fmla="*/ 19 h 32"/>
                  <a:gd name="T12" fmla="*/ 7 w 25"/>
                  <a:gd name="T13" fmla="*/ 26 h 32"/>
                  <a:gd name="T14" fmla="*/ 13 w 25"/>
                  <a:gd name="T15" fmla="*/ 32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3" y="0"/>
                    </a:lnTo>
                    <a:lnTo>
                      <a:pt x="7" y="7"/>
                    </a:lnTo>
                    <a:lnTo>
                      <a:pt x="7" y="13"/>
                    </a:lnTo>
                    <a:lnTo>
                      <a:pt x="0" y="19"/>
                    </a:lnTo>
                    <a:lnTo>
                      <a:pt x="7" y="26"/>
                    </a:lnTo>
                    <a:lnTo>
                      <a:pt x="13" y="3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5" name="Freeform 55">
                <a:extLst>
                  <a:ext uri="{FF2B5EF4-FFF2-40B4-BE49-F238E27FC236}">
                    <a16:creationId xmlns:a16="http://schemas.microsoft.com/office/drawing/2014/main" id="{3DFC2E1F-ACC5-EDED-2161-E113AAF50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373"/>
                <a:ext cx="7" cy="19"/>
              </a:xfrm>
              <a:custGeom>
                <a:avLst/>
                <a:gdLst>
                  <a:gd name="T0" fmla="*/ 7 w 7"/>
                  <a:gd name="T1" fmla="*/ 0 h 19"/>
                  <a:gd name="T2" fmla="*/ 0 w 7"/>
                  <a:gd name="T3" fmla="*/ 0 h 19"/>
                  <a:gd name="T4" fmla="*/ 0 w 7"/>
                  <a:gd name="T5" fmla="*/ 6 h 19"/>
                  <a:gd name="T6" fmla="*/ 0 w 7"/>
                  <a:gd name="T7" fmla="*/ 12 h 19"/>
                  <a:gd name="T8" fmla="*/ 0 w 7"/>
                  <a:gd name="T9" fmla="*/ 12 h 19"/>
                  <a:gd name="T10" fmla="*/ 7 w 7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7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6" name="Freeform 56">
                <a:extLst>
                  <a:ext uri="{FF2B5EF4-FFF2-40B4-BE49-F238E27FC236}">
                    <a16:creationId xmlns:a16="http://schemas.microsoft.com/office/drawing/2014/main" id="{6ECDFEDC-41B6-08BA-AED4-96DA01AD1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2366"/>
                <a:ext cx="6" cy="19"/>
              </a:xfrm>
              <a:custGeom>
                <a:avLst/>
                <a:gdLst>
                  <a:gd name="T0" fmla="*/ 6 w 6"/>
                  <a:gd name="T1" fmla="*/ 0 h 19"/>
                  <a:gd name="T2" fmla="*/ 6 w 6"/>
                  <a:gd name="T3" fmla="*/ 7 h 19"/>
                  <a:gd name="T4" fmla="*/ 0 w 6"/>
                  <a:gd name="T5" fmla="*/ 13 h 19"/>
                  <a:gd name="T6" fmla="*/ 6 w 6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lnTo>
                      <a:pt x="6" y="7"/>
                    </a:lnTo>
                    <a:lnTo>
                      <a:pt x="0" y="13"/>
                    </a:lnTo>
                    <a:lnTo>
                      <a:pt x="6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7" name="Freeform 57">
                <a:extLst>
                  <a:ext uri="{FF2B5EF4-FFF2-40B4-BE49-F238E27FC236}">
                    <a16:creationId xmlns:a16="http://schemas.microsoft.com/office/drawing/2014/main" id="{D10CB2A8-4CF8-1B80-B0FC-C8B9A6F23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366"/>
                <a:ext cx="37" cy="44"/>
              </a:xfrm>
              <a:custGeom>
                <a:avLst/>
                <a:gdLst>
                  <a:gd name="T0" fmla="*/ 37 w 37"/>
                  <a:gd name="T1" fmla="*/ 0 h 44"/>
                  <a:gd name="T2" fmla="*/ 31 w 37"/>
                  <a:gd name="T3" fmla="*/ 0 h 44"/>
                  <a:gd name="T4" fmla="*/ 19 w 37"/>
                  <a:gd name="T5" fmla="*/ 0 h 44"/>
                  <a:gd name="T6" fmla="*/ 6 w 37"/>
                  <a:gd name="T7" fmla="*/ 13 h 44"/>
                  <a:gd name="T8" fmla="*/ 0 w 37"/>
                  <a:gd name="T9" fmla="*/ 13 h 44"/>
                  <a:gd name="T10" fmla="*/ 0 w 37"/>
                  <a:gd name="T11" fmla="*/ 19 h 44"/>
                  <a:gd name="T12" fmla="*/ 0 w 37"/>
                  <a:gd name="T13" fmla="*/ 19 h 44"/>
                  <a:gd name="T14" fmla="*/ 0 w 37"/>
                  <a:gd name="T15" fmla="*/ 26 h 44"/>
                  <a:gd name="T16" fmla="*/ 6 w 37"/>
                  <a:gd name="T17" fmla="*/ 32 h 44"/>
                  <a:gd name="T18" fmla="*/ 12 w 37"/>
                  <a:gd name="T19" fmla="*/ 44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6" y="32"/>
                    </a:lnTo>
                    <a:lnTo>
                      <a:pt x="12" y="44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8" name="Freeform 58">
                <a:extLst>
                  <a:ext uri="{FF2B5EF4-FFF2-40B4-BE49-F238E27FC236}">
                    <a16:creationId xmlns:a16="http://schemas.microsoft.com/office/drawing/2014/main" id="{EBF548ED-2388-37B6-1602-361B6EC00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373"/>
                <a:ext cx="25" cy="44"/>
              </a:xfrm>
              <a:custGeom>
                <a:avLst/>
                <a:gdLst>
                  <a:gd name="T0" fmla="*/ 25 w 25"/>
                  <a:gd name="T1" fmla="*/ 0 h 44"/>
                  <a:gd name="T2" fmla="*/ 19 w 25"/>
                  <a:gd name="T3" fmla="*/ 6 h 44"/>
                  <a:gd name="T4" fmla="*/ 6 w 25"/>
                  <a:gd name="T5" fmla="*/ 6 h 44"/>
                  <a:gd name="T6" fmla="*/ 6 w 25"/>
                  <a:gd name="T7" fmla="*/ 12 h 44"/>
                  <a:gd name="T8" fmla="*/ 0 w 25"/>
                  <a:gd name="T9" fmla="*/ 19 h 44"/>
                  <a:gd name="T10" fmla="*/ 6 w 25"/>
                  <a:gd name="T11" fmla="*/ 25 h 44"/>
                  <a:gd name="T12" fmla="*/ 6 w 25"/>
                  <a:gd name="T13" fmla="*/ 31 h 44"/>
                  <a:gd name="T14" fmla="*/ 19 w 25"/>
                  <a:gd name="T15" fmla="*/ 44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4">
                    <a:moveTo>
                      <a:pt x="25" y="0"/>
                    </a:moveTo>
                    <a:lnTo>
                      <a:pt x="19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19" y="44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9" name="Freeform 59">
                <a:extLst>
                  <a:ext uri="{FF2B5EF4-FFF2-40B4-BE49-F238E27FC236}">
                    <a16:creationId xmlns:a16="http://schemas.microsoft.com/office/drawing/2014/main" id="{E67F6909-22EA-DB67-3B65-CA26D4511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373"/>
                <a:ext cx="25" cy="31"/>
              </a:xfrm>
              <a:custGeom>
                <a:avLst/>
                <a:gdLst>
                  <a:gd name="T0" fmla="*/ 25 w 25"/>
                  <a:gd name="T1" fmla="*/ 0 h 31"/>
                  <a:gd name="T2" fmla="*/ 19 w 25"/>
                  <a:gd name="T3" fmla="*/ 6 h 31"/>
                  <a:gd name="T4" fmla="*/ 13 w 25"/>
                  <a:gd name="T5" fmla="*/ 6 h 31"/>
                  <a:gd name="T6" fmla="*/ 6 w 25"/>
                  <a:gd name="T7" fmla="*/ 12 h 31"/>
                  <a:gd name="T8" fmla="*/ 0 w 25"/>
                  <a:gd name="T9" fmla="*/ 19 h 31"/>
                  <a:gd name="T10" fmla="*/ 0 w 25"/>
                  <a:gd name="T11" fmla="*/ 25 h 31"/>
                  <a:gd name="T12" fmla="*/ 0 w 25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1">
                    <a:moveTo>
                      <a:pt x="25" y="0"/>
                    </a:moveTo>
                    <a:lnTo>
                      <a:pt x="19" y="6"/>
                    </a:lnTo>
                    <a:lnTo>
                      <a:pt x="13" y="6"/>
                    </a:lnTo>
                    <a:lnTo>
                      <a:pt x="6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0" name="Freeform 60">
                <a:extLst>
                  <a:ext uri="{FF2B5EF4-FFF2-40B4-BE49-F238E27FC236}">
                    <a16:creationId xmlns:a16="http://schemas.microsoft.com/office/drawing/2014/main" id="{856208C3-A10F-3867-8732-D42B11D8B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385"/>
                <a:ext cx="19" cy="13"/>
              </a:xfrm>
              <a:custGeom>
                <a:avLst/>
                <a:gdLst>
                  <a:gd name="T0" fmla="*/ 19 w 19"/>
                  <a:gd name="T1" fmla="*/ 0 h 13"/>
                  <a:gd name="T2" fmla="*/ 6 w 19"/>
                  <a:gd name="T3" fmla="*/ 0 h 13"/>
                  <a:gd name="T4" fmla="*/ 6 w 19"/>
                  <a:gd name="T5" fmla="*/ 7 h 13"/>
                  <a:gd name="T6" fmla="*/ 0 w 19"/>
                  <a:gd name="T7" fmla="*/ 7 h 13"/>
                  <a:gd name="T8" fmla="*/ 0 w 19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1" name="Freeform 61">
                <a:extLst>
                  <a:ext uri="{FF2B5EF4-FFF2-40B4-BE49-F238E27FC236}">
                    <a16:creationId xmlns:a16="http://schemas.microsoft.com/office/drawing/2014/main" id="{ECE2BC4F-FCD4-52B6-DBB3-89514C97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66"/>
                <a:ext cx="232" cy="201"/>
              </a:xfrm>
              <a:custGeom>
                <a:avLst/>
                <a:gdLst>
                  <a:gd name="T0" fmla="*/ 194 w 232"/>
                  <a:gd name="T1" fmla="*/ 82 h 201"/>
                  <a:gd name="T2" fmla="*/ 207 w 232"/>
                  <a:gd name="T3" fmla="*/ 63 h 201"/>
                  <a:gd name="T4" fmla="*/ 201 w 232"/>
                  <a:gd name="T5" fmla="*/ 38 h 201"/>
                  <a:gd name="T6" fmla="*/ 175 w 232"/>
                  <a:gd name="T7" fmla="*/ 25 h 201"/>
                  <a:gd name="T8" fmla="*/ 188 w 232"/>
                  <a:gd name="T9" fmla="*/ 25 h 201"/>
                  <a:gd name="T10" fmla="*/ 182 w 232"/>
                  <a:gd name="T11" fmla="*/ 19 h 201"/>
                  <a:gd name="T12" fmla="*/ 194 w 232"/>
                  <a:gd name="T13" fmla="*/ 19 h 201"/>
                  <a:gd name="T14" fmla="*/ 194 w 232"/>
                  <a:gd name="T15" fmla="*/ 7 h 201"/>
                  <a:gd name="T16" fmla="*/ 188 w 232"/>
                  <a:gd name="T17" fmla="*/ 0 h 201"/>
                  <a:gd name="T18" fmla="*/ 188 w 232"/>
                  <a:gd name="T19" fmla="*/ 13 h 201"/>
                  <a:gd name="T20" fmla="*/ 150 w 232"/>
                  <a:gd name="T21" fmla="*/ 13 h 201"/>
                  <a:gd name="T22" fmla="*/ 94 w 232"/>
                  <a:gd name="T23" fmla="*/ 13 h 201"/>
                  <a:gd name="T24" fmla="*/ 69 w 232"/>
                  <a:gd name="T25" fmla="*/ 19 h 201"/>
                  <a:gd name="T26" fmla="*/ 38 w 232"/>
                  <a:gd name="T27" fmla="*/ 38 h 201"/>
                  <a:gd name="T28" fmla="*/ 32 w 232"/>
                  <a:gd name="T29" fmla="*/ 38 h 201"/>
                  <a:gd name="T30" fmla="*/ 19 w 232"/>
                  <a:gd name="T31" fmla="*/ 44 h 201"/>
                  <a:gd name="T32" fmla="*/ 19 w 232"/>
                  <a:gd name="T33" fmla="*/ 44 h 201"/>
                  <a:gd name="T34" fmla="*/ 7 w 232"/>
                  <a:gd name="T35" fmla="*/ 38 h 201"/>
                  <a:gd name="T36" fmla="*/ 0 w 232"/>
                  <a:gd name="T37" fmla="*/ 44 h 201"/>
                  <a:gd name="T38" fmla="*/ 0 w 232"/>
                  <a:gd name="T39" fmla="*/ 50 h 201"/>
                  <a:gd name="T40" fmla="*/ 7 w 232"/>
                  <a:gd name="T41" fmla="*/ 44 h 201"/>
                  <a:gd name="T42" fmla="*/ 19 w 232"/>
                  <a:gd name="T43" fmla="*/ 50 h 201"/>
                  <a:gd name="T44" fmla="*/ 32 w 232"/>
                  <a:gd name="T45" fmla="*/ 94 h 201"/>
                  <a:gd name="T46" fmla="*/ 82 w 232"/>
                  <a:gd name="T47" fmla="*/ 138 h 201"/>
                  <a:gd name="T48" fmla="*/ 182 w 232"/>
                  <a:gd name="T49" fmla="*/ 182 h 201"/>
                  <a:gd name="T50" fmla="*/ 232 w 232"/>
                  <a:gd name="T51" fmla="*/ 201 h 201"/>
                  <a:gd name="T52" fmla="*/ 226 w 232"/>
                  <a:gd name="T53" fmla="*/ 194 h 201"/>
                  <a:gd name="T54" fmla="*/ 119 w 232"/>
                  <a:gd name="T55" fmla="*/ 138 h 201"/>
                  <a:gd name="T56" fmla="*/ 82 w 232"/>
                  <a:gd name="T57" fmla="*/ 107 h 201"/>
                  <a:gd name="T58" fmla="*/ 75 w 232"/>
                  <a:gd name="T59" fmla="*/ 88 h 201"/>
                  <a:gd name="T60" fmla="*/ 75 w 232"/>
                  <a:gd name="T61" fmla="*/ 75 h 201"/>
                  <a:gd name="T62" fmla="*/ 69 w 232"/>
                  <a:gd name="T63" fmla="*/ 75 h 201"/>
                  <a:gd name="T64" fmla="*/ 63 w 232"/>
                  <a:gd name="T65" fmla="*/ 75 h 201"/>
                  <a:gd name="T66" fmla="*/ 69 w 232"/>
                  <a:gd name="T67" fmla="*/ 69 h 201"/>
                  <a:gd name="T68" fmla="*/ 57 w 232"/>
                  <a:gd name="T69" fmla="*/ 57 h 201"/>
                  <a:gd name="T70" fmla="*/ 50 w 232"/>
                  <a:gd name="T71" fmla="*/ 69 h 201"/>
                  <a:gd name="T72" fmla="*/ 44 w 232"/>
                  <a:gd name="T73" fmla="*/ 57 h 201"/>
                  <a:gd name="T74" fmla="*/ 63 w 232"/>
                  <a:gd name="T75" fmla="*/ 38 h 201"/>
                  <a:gd name="T76" fmla="*/ 88 w 232"/>
                  <a:gd name="T77" fmla="*/ 32 h 201"/>
                  <a:gd name="T78" fmla="*/ 107 w 232"/>
                  <a:gd name="T79" fmla="*/ 32 h 201"/>
                  <a:gd name="T80" fmla="*/ 107 w 232"/>
                  <a:gd name="T81" fmla="*/ 32 h 201"/>
                  <a:gd name="T82" fmla="*/ 107 w 232"/>
                  <a:gd name="T83" fmla="*/ 25 h 201"/>
                  <a:gd name="T84" fmla="*/ 119 w 232"/>
                  <a:gd name="T85" fmla="*/ 25 h 201"/>
                  <a:gd name="T86" fmla="*/ 150 w 232"/>
                  <a:gd name="T87" fmla="*/ 32 h 201"/>
                  <a:gd name="T88" fmla="*/ 169 w 232"/>
                  <a:gd name="T89" fmla="*/ 44 h 201"/>
                  <a:gd name="T90" fmla="*/ 175 w 232"/>
                  <a:gd name="T91" fmla="*/ 50 h 201"/>
                  <a:gd name="T92" fmla="*/ 188 w 232"/>
                  <a:gd name="T93" fmla="*/ 50 h 201"/>
                  <a:gd name="T94" fmla="*/ 188 w 232"/>
                  <a:gd name="T95" fmla="*/ 50 h 201"/>
                  <a:gd name="T96" fmla="*/ 188 w 232"/>
                  <a:gd name="T97" fmla="*/ 50 h 201"/>
                  <a:gd name="T98" fmla="*/ 201 w 232"/>
                  <a:gd name="T99" fmla="*/ 57 h 201"/>
                  <a:gd name="T100" fmla="*/ 194 w 232"/>
                  <a:gd name="T101" fmla="*/ 69 h 201"/>
                  <a:gd name="T102" fmla="*/ 175 w 232"/>
                  <a:gd name="T103" fmla="*/ 69 h 201"/>
                  <a:gd name="T104" fmla="*/ 169 w 232"/>
                  <a:gd name="T105" fmla="*/ 75 h 201"/>
                  <a:gd name="T106" fmla="*/ 175 w 232"/>
                  <a:gd name="T107" fmla="*/ 75 h 201"/>
                  <a:gd name="T108" fmla="*/ 163 w 232"/>
                  <a:gd name="T109" fmla="*/ 82 h 201"/>
                  <a:gd name="T110" fmla="*/ 157 w 232"/>
                  <a:gd name="T111" fmla="*/ 88 h 201"/>
                  <a:gd name="T112" fmla="*/ 150 w 232"/>
                  <a:gd name="T113" fmla="*/ 88 h 2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2" h="201">
                    <a:moveTo>
                      <a:pt x="169" y="88"/>
                    </a:moveTo>
                    <a:lnTo>
                      <a:pt x="188" y="82"/>
                    </a:lnTo>
                    <a:lnTo>
                      <a:pt x="194" y="82"/>
                    </a:lnTo>
                    <a:lnTo>
                      <a:pt x="201" y="75"/>
                    </a:lnTo>
                    <a:lnTo>
                      <a:pt x="207" y="69"/>
                    </a:lnTo>
                    <a:lnTo>
                      <a:pt x="207" y="63"/>
                    </a:lnTo>
                    <a:lnTo>
                      <a:pt x="213" y="57"/>
                    </a:lnTo>
                    <a:lnTo>
                      <a:pt x="207" y="50"/>
                    </a:lnTo>
                    <a:lnTo>
                      <a:pt x="201" y="38"/>
                    </a:lnTo>
                    <a:lnTo>
                      <a:pt x="188" y="32"/>
                    </a:lnTo>
                    <a:lnTo>
                      <a:pt x="182" y="25"/>
                    </a:lnTo>
                    <a:lnTo>
                      <a:pt x="175" y="25"/>
                    </a:lnTo>
                    <a:lnTo>
                      <a:pt x="182" y="25"/>
                    </a:lnTo>
                    <a:lnTo>
                      <a:pt x="188" y="25"/>
                    </a:lnTo>
                    <a:lnTo>
                      <a:pt x="188" y="19"/>
                    </a:lnTo>
                    <a:lnTo>
                      <a:pt x="182" y="19"/>
                    </a:lnTo>
                    <a:lnTo>
                      <a:pt x="188" y="19"/>
                    </a:lnTo>
                    <a:lnTo>
                      <a:pt x="194" y="19"/>
                    </a:lnTo>
                    <a:lnTo>
                      <a:pt x="194" y="13"/>
                    </a:lnTo>
                    <a:lnTo>
                      <a:pt x="194" y="7"/>
                    </a:lnTo>
                    <a:lnTo>
                      <a:pt x="188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4" y="7"/>
                    </a:lnTo>
                    <a:lnTo>
                      <a:pt x="188" y="13"/>
                    </a:lnTo>
                    <a:lnTo>
                      <a:pt x="169" y="13"/>
                    </a:lnTo>
                    <a:lnTo>
                      <a:pt x="163" y="13"/>
                    </a:lnTo>
                    <a:lnTo>
                      <a:pt x="150" y="13"/>
                    </a:lnTo>
                    <a:lnTo>
                      <a:pt x="138" y="13"/>
                    </a:lnTo>
                    <a:lnTo>
                      <a:pt x="119" y="7"/>
                    </a:lnTo>
                    <a:lnTo>
                      <a:pt x="94" y="13"/>
                    </a:lnTo>
                    <a:lnTo>
                      <a:pt x="82" y="13"/>
                    </a:lnTo>
                    <a:lnTo>
                      <a:pt x="75" y="13"/>
                    </a:lnTo>
                    <a:lnTo>
                      <a:pt x="69" y="19"/>
                    </a:lnTo>
                    <a:lnTo>
                      <a:pt x="57" y="25"/>
                    </a:lnTo>
                    <a:lnTo>
                      <a:pt x="44" y="32"/>
                    </a:lnTo>
                    <a:lnTo>
                      <a:pt x="38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19" y="44"/>
                    </a:lnTo>
                    <a:lnTo>
                      <a:pt x="13" y="44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7" y="44"/>
                    </a:lnTo>
                    <a:lnTo>
                      <a:pt x="13" y="50"/>
                    </a:lnTo>
                    <a:lnTo>
                      <a:pt x="19" y="50"/>
                    </a:lnTo>
                    <a:lnTo>
                      <a:pt x="19" y="57"/>
                    </a:lnTo>
                    <a:lnTo>
                      <a:pt x="25" y="75"/>
                    </a:lnTo>
                    <a:lnTo>
                      <a:pt x="32" y="94"/>
                    </a:lnTo>
                    <a:lnTo>
                      <a:pt x="44" y="107"/>
                    </a:lnTo>
                    <a:lnTo>
                      <a:pt x="63" y="126"/>
                    </a:lnTo>
                    <a:lnTo>
                      <a:pt x="82" y="138"/>
                    </a:lnTo>
                    <a:lnTo>
                      <a:pt x="100" y="151"/>
                    </a:lnTo>
                    <a:lnTo>
                      <a:pt x="138" y="163"/>
                    </a:lnTo>
                    <a:lnTo>
                      <a:pt x="182" y="182"/>
                    </a:lnTo>
                    <a:lnTo>
                      <a:pt x="213" y="194"/>
                    </a:lnTo>
                    <a:lnTo>
                      <a:pt x="226" y="194"/>
                    </a:lnTo>
                    <a:lnTo>
                      <a:pt x="232" y="201"/>
                    </a:lnTo>
                    <a:lnTo>
                      <a:pt x="232" y="194"/>
                    </a:lnTo>
                    <a:lnTo>
                      <a:pt x="226" y="194"/>
                    </a:lnTo>
                    <a:lnTo>
                      <a:pt x="175" y="169"/>
                    </a:lnTo>
                    <a:lnTo>
                      <a:pt x="144" y="157"/>
                    </a:lnTo>
                    <a:lnTo>
                      <a:pt x="119" y="138"/>
                    </a:lnTo>
                    <a:lnTo>
                      <a:pt x="107" y="132"/>
                    </a:lnTo>
                    <a:lnTo>
                      <a:pt x="100" y="126"/>
                    </a:lnTo>
                    <a:lnTo>
                      <a:pt x="82" y="107"/>
                    </a:lnTo>
                    <a:lnTo>
                      <a:pt x="82" y="100"/>
                    </a:lnTo>
                    <a:lnTo>
                      <a:pt x="75" y="94"/>
                    </a:lnTo>
                    <a:lnTo>
                      <a:pt x="75" y="88"/>
                    </a:lnTo>
                    <a:lnTo>
                      <a:pt x="75" y="82"/>
                    </a:lnTo>
                    <a:lnTo>
                      <a:pt x="75" y="75"/>
                    </a:lnTo>
                    <a:lnTo>
                      <a:pt x="69" y="69"/>
                    </a:lnTo>
                    <a:lnTo>
                      <a:pt x="69" y="75"/>
                    </a:lnTo>
                    <a:lnTo>
                      <a:pt x="63" y="75"/>
                    </a:lnTo>
                    <a:lnTo>
                      <a:pt x="69" y="69"/>
                    </a:lnTo>
                    <a:lnTo>
                      <a:pt x="63" y="63"/>
                    </a:lnTo>
                    <a:lnTo>
                      <a:pt x="57" y="57"/>
                    </a:lnTo>
                    <a:lnTo>
                      <a:pt x="50" y="63"/>
                    </a:lnTo>
                    <a:lnTo>
                      <a:pt x="50" y="69"/>
                    </a:lnTo>
                    <a:lnTo>
                      <a:pt x="44" y="69"/>
                    </a:lnTo>
                    <a:lnTo>
                      <a:pt x="44" y="63"/>
                    </a:lnTo>
                    <a:lnTo>
                      <a:pt x="44" y="57"/>
                    </a:lnTo>
                    <a:lnTo>
                      <a:pt x="50" y="50"/>
                    </a:lnTo>
                    <a:lnTo>
                      <a:pt x="57" y="44"/>
                    </a:lnTo>
                    <a:lnTo>
                      <a:pt x="63" y="38"/>
                    </a:lnTo>
                    <a:lnTo>
                      <a:pt x="69" y="38"/>
                    </a:lnTo>
                    <a:lnTo>
                      <a:pt x="75" y="32"/>
                    </a:lnTo>
                    <a:lnTo>
                      <a:pt x="88" y="32"/>
                    </a:lnTo>
                    <a:lnTo>
                      <a:pt x="94" y="32"/>
                    </a:lnTo>
                    <a:lnTo>
                      <a:pt x="100" y="32"/>
                    </a:lnTo>
                    <a:lnTo>
                      <a:pt x="107" y="32"/>
                    </a:lnTo>
                    <a:lnTo>
                      <a:pt x="107" y="25"/>
                    </a:lnTo>
                    <a:lnTo>
                      <a:pt x="119" y="25"/>
                    </a:lnTo>
                    <a:lnTo>
                      <a:pt x="132" y="25"/>
                    </a:lnTo>
                    <a:lnTo>
                      <a:pt x="144" y="25"/>
                    </a:lnTo>
                    <a:lnTo>
                      <a:pt x="150" y="32"/>
                    </a:lnTo>
                    <a:lnTo>
                      <a:pt x="163" y="38"/>
                    </a:lnTo>
                    <a:lnTo>
                      <a:pt x="163" y="44"/>
                    </a:lnTo>
                    <a:lnTo>
                      <a:pt x="169" y="44"/>
                    </a:lnTo>
                    <a:lnTo>
                      <a:pt x="169" y="50"/>
                    </a:lnTo>
                    <a:lnTo>
                      <a:pt x="175" y="50"/>
                    </a:lnTo>
                    <a:lnTo>
                      <a:pt x="182" y="50"/>
                    </a:lnTo>
                    <a:lnTo>
                      <a:pt x="188" y="50"/>
                    </a:lnTo>
                    <a:lnTo>
                      <a:pt x="188" y="44"/>
                    </a:lnTo>
                    <a:lnTo>
                      <a:pt x="188" y="50"/>
                    </a:lnTo>
                    <a:lnTo>
                      <a:pt x="194" y="57"/>
                    </a:lnTo>
                    <a:lnTo>
                      <a:pt x="201" y="57"/>
                    </a:lnTo>
                    <a:lnTo>
                      <a:pt x="194" y="63"/>
                    </a:lnTo>
                    <a:lnTo>
                      <a:pt x="194" y="69"/>
                    </a:lnTo>
                    <a:lnTo>
                      <a:pt x="188" y="69"/>
                    </a:lnTo>
                    <a:lnTo>
                      <a:pt x="182" y="69"/>
                    </a:lnTo>
                    <a:lnTo>
                      <a:pt x="175" y="69"/>
                    </a:lnTo>
                    <a:lnTo>
                      <a:pt x="169" y="69"/>
                    </a:lnTo>
                    <a:lnTo>
                      <a:pt x="169" y="75"/>
                    </a:lnTo>
                    <a:lnTo>
                      <a:pt x="175" y="75"/>
                    </a:lnTo>
                    <a:lnTo>
                      <a:pt x="175" y="82"/>
                    </a:lnTo>
                    <a:lnTo>
                      <a:pt x="169" y="82"/>
                    </a:lnTo>
                    <a:lnTo>
                      <a:pt x="163" y="82"/>
                    </a:lnTo>
                    <a:lnTo>
                      <a:pt x="157" y="88"/>
                    </a:lnTo>
                    <a:lnTo>
                      <a:pt x="150" y="88"/>
                    </a:lnTo>
                    <a:lnTo>
                      <a:pt x="169" y="88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2" name="Freeform 62">
                <a:extLst>
                  <a:ext uri="{FF2B5EF4-FFF2-40B4-BE49-F238E27FC236}">
                    <a16:creationId xmlns:a16="http://schemas.microsoft.com/office/drawing/2014/main" id="{EA451AD9-7559-E31F-A41E-2C8CE59CA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341"/>
                <a:ext cx="113" cy="88"/>
              </a:xfrm>
              <a:custGeom>
                <a:avLst/>
                <a:gdLst>
                  <a:gd name="T0" fmla="*/ 0 w 113"/>
                  <a:gd name="T1" fmla="*/ 0 h 88"/>
                  <a:gd name="T2" fmla="*/ 0 w 113"/>
                  <a:gd name="T3" fmla="*/ 0 h 88"/>
                  <a:gd name="T4" fmla="*/ 6 w 113"/>
                  <a:gd name="T5" fmla="*/ 13 h 88"/>
                  <a:gd name="T6" fmla="*/ 6 w 113"/>
                  <a:gd name="T7" fmla="*/ 19 h 88"/>
                  <a:gd name="T8" fmla="*/ 13 w 113"/>
                  <a:gd name="T9" fmla="*/ 25 h 88"/>
                  <a:gd name="T10" fmla="*/ 25 w 113"/>
                  <a:gd name="T11" fmla="*/ 38 h 88"/>
                  <a:gd name="T12" fmla="*/ 38 w 113"/>
                  <a:gd name="T13" fmla="*/ 44 h 88"/>
                  <a:gd name="T14" fmla="*/ 63 w 113"/>
                  <a:gd name="T15" fmla="*/ 63 h 88"/>
                  <a:gd name="T16" fmla="*/ 88 w 113"/>
                  <a:gd name="T17" fmla="*/ 76 h 88"/>
                  <a:gd name="T18" fmla="*/ 113 w 113"/>
                  <a:gd name="T19" fmla="*/ 88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" h="88">
                    <a:moveTo>
                      <a:pt x="0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13" y="25"/>
                    </a:lnTo>
                    <a:lnTo>
                      <a:pt x="25" y="38"/>
                    </a:lnTo>
                    <a:lnTo>
                      <a:pt x="38" y="44"/>
                    </a:lnTo>
                    <a:lnTo>
                      <a:pt x="63" y="63"/>
                    </a:lnTo>
                    <a:lnTo>
                      <a:pt x="88" y="76"/>
                    </a:lnTo>
                    <a:lnTo>
                      <a:pt x="113" y="8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3" name="Freeform 63">
                <a:extLst>
                  <a:ext uri="{FF2B5EF4-FFF2-40B4-BE49-F238E27FC236}">
                    <a16:creationId xmlns:a16="http://schemas.microsoft.com/office/drawing/2014/main" id="{CCC6B53C-3C6A-9D5F-86D8-0B015C8E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392"/>
                <a:ext cx="62" cy="37"/>
              </a:xfrm>
              <a:custGeom>
                <a:avLst/>
                <a:gdLst>
                  <a:gd name="T0" fmla="*/ 62 w 62"/>
                  <a:gd name="T1" fmla="*/ 37 h 37"/>
                  <a:gd name="T2" fmla="*/ 43 w 62"/>
                  <a:gd name="T3" fmla="*/ 31 h 37"/>
                  <a:gd name="T4" fmla="*/ 25 w 62"/>
                  <a:gd name="T5" fmla="*/ 18 h 37"/>
                  <a:gd name="T6" fmla="*/ 0 w 62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37">
                    <a:moveTo>
                      <a:pt x="62" y="37"/>
                    </a:moveTo>
                    <a:lnTo>
                      <a:pt x="43" y="31"/>
                    </a:lnTo>
                    <a:lnTo>
                      <a:pt x="25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4" name="Freeform 64">
                <a:extLst>
                  <a:ext uri="{FF2B5EF4-FFF2-40B4-BE49-F238E27FC236}">
                    <a16:creationId xmlns:a16="http://schemas.microsoft.com/office/drawing/2014/main" id="{BEC1A254-17B1-2F4F-2A08-005DD60B1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385"/>
                <a:ext cx="194" cy="175"/>
              </a:xfrm>
              <a:custGeom>
                <a:avLst/>
                <a:gdLst>
                  <a:gd name="T0" fmla="*/ 0 w 194"/>
                  <a:gd name="T1" fmla="*/ 13 h 175"/>
                  <a:gd name="T2" fmla="*/ 7 w 194"/>
                  <a:gd name="T3" fmla="*/ 32 h 175"/>
                  <a:gd name="T4" fmla="*/ 13 w 194"/>
                  <a:gd name="T5" fmla="*/ 44 h 175"/>
                  <a:gd name="T6" fmla="*/ 7 w 194"/>
                  <a:gd name="T7" fmla="*/ 44 h 175"/>
                  <a:gd name="T8" fmla="*/ 19 w 194"/>
                  <a:gd name="T9" fmla="*/ 50 h 175"/>
                  <a:gd name="T10" fmla="*/ 44 w 194"/>
                  <a:gd name="T11" fmla="*/ 63 h 175"/>
                  <a:gd name="T12" fmla="*/ 113 w 194"/>
                  <a:gd name="T13" fmla="*/ 88 h 175"/>
                  <a:gd name="T14" fmla="*/ 76 w 194"/>
                  <a:gd name="T15" fmla="*/ 75 h 175"/>
                  <a:gd name="T16" fmla="*/ 69 w 194"/>
                  <a:gd name="T17" fmla="*/ 75 h 175"/>
                  <a:gd name="T18" fmla="*/ 50 w 194"/>
                  <a:gd name="T19" fmla="*/ 75 h 175"/>
                  <a:gd name="T20" fmla="*/ 44 w 194"/>
                  <a:gd name="T21" fmla="*/ 75 h 175"/>
                  <a:gd name="T22" fmla="*/ 32 w 194"/>
                  <a:gd name="T23" fmla="*/ 82 h 175"/>
                  <a:gd name="T24" fmla="*/ 44 w 194"/>
                  <a:gd name="T25" fmla="*/ 88 h 175"/>
                  <a:gd name="T26" fmla="*/ 44 w 194"/>
                  <a:gd name="T27" fmla="*/ 88 h 175"/>
                  <a:gd name="T28" fmla="*/ 57 w 194"/>
                  <a:gd name="T29" fmla="*/ 94 h 175"/>
                  <a:gd name="T30" fmla="*/ 57 w 194"/>
                  <a:gd name="T31" fmla="*/ 94 h 175"/>
                  <a:gd name="T32" fmla="*/ 76 w 194"/>
                  <a:gd name="T33" fmla="*/ 94 h 175"/>
                  <a:gd name="T34" fmla="*/ 69 w 194"/>
                  <a:gd name="T35" fmla="*/ 100 h 175"/>
                  <a:gd name="T36" fmla="*/ 101 w 194"/>
                  <a:gd name="T37" fmla="*/ 100 h 175"/>
                  <a:gd name="T38" fmla="*/ 132 w 194"/>
                  <a:gd name="T39" fmla="*/ 107 h 175"/>
                  <a:gd name="T40" fmla="*/ 151 w 194"/>
                  <a:gd name="T41" fmla="*/ 113 h 175"/>
                  <a:gd name="T42" fmla="*/ 144 w 194"/>
                  <a:gd name="T43" fmla="*/ 113 h 175"/>
                  <a:gd name="T44" fmla="*/ 126 w 194"/>
                  <a:gd name="T45" fmla="*/ 107 h 175"/>
                  <a:gd name="T46" fmla="*/ 113 w 194"/>
                  <a:gd name="T47" fmla="*/ 107 h 175"/>
                  <a:gd name="T48" fmla="*/ 107 w 194"/>
                  <a:gd name="T49" fmla="*/ 107 h 175"/>
                  <a:gd name="T50" fmla="*/ 94 w 194"/>
                  <a:gd name="T51" fmla="*/ 113 h 175"/>
                  <a:gd name="T52" fmla="*/ 113 w 194"/>
                  <a:gd name="T53" fmla="*/ 119 h 175"/>
                  <a:gd name="T54" fmla="*/ 119 w 194"/>
                  <a:gd name="T55" fmla="*/ 125 h 175"/>
                  <a:gd name="T56" fmla="*/ 144 w 194"/>
                  <a:gd name="T57" fmla="*/ 132 h 175"/>
                  <a:gd name="T58" fmla="*/ 176 w 194"/>
                  <a:gd name="T59" fmla="*/ 144 h 175"/>
                  <a:gd name="T60" fmla="*/ 182 w 194"/>
                  <a:gd name="T61" fmla="*/ 163 h 175"/>
                  <a:gd name="T62" fmla="*/ 169 w 194"/>
                  <a:gd name="T63" fmla="*/ 175 h 175"/>
                  <a:gd name="T64" fmla="*/ 188 w 194"/>
                  <a:gd name="T65" fmla="*/ 169 h 175"/>
                  <a:gd name="T66" fmla="*/ 194 w 194"/>
                  <a:gd name="T67" fmla="*/ 150 h 175"/>
                  <a:gd name="T68" fmla="*/ 176 w 194"/>
                  <a:gd name="T69" fmla="*/ 119 h 175"/>
                  <a:gd name="T70" fmla="*/ 126 w 194"/>
                  <a:gd name="T71" fmla="*/ 75 h 175"/>
                  <a:gd name="T72" fmla="*/ 107 w 194"/>
                  <a:gd name="T73" fmla="*/ 63 h 175"/>
                  <a:gd name="T74" fmla="*/ 94 w 194"/>
                  <a:gd name="T75" fmla="*/ 63 h 175"/>
                  <a:gd name="T76" fmla="*/ 82 w 194"/>
                  <a:gd name="T77" fmla="*/ 63 h 175"/>
                  <a:gd name="T78" fmla="*/ 88 w 194"/>
                  <a:gd name="T79" fmla="*/ 63 h 175"/>
                  <a:gd name="T80" fmla="*/ 19 w 194"/>
                  <a:gd name="T81" fmla="*/ 32 h 175"/>
                  <a:gd name="T82" fmla="*/ 7 w 194"/>
                  <a:gd name="T83" fmla="*/ 13 h 175"/>
                  <a:gd name="T84" fmla="*/ 7 w 19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4" h="175">
                    <a:moveTo>
                      <a:pt x="7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7" y="32"/>
                    </a:lnTo>
                    <a:lnTo>
                      <a:pt x="13" y="38"/>
                    </a:lnTo>
                    <a:lnTo>
                      <a:pt x="25" y="44"/>
                    </a:lnTo>
                    <a:lnTo>
                      <a:pt x="13" y="44"/>
                    </a:lnTo>
                    <a:lnTo>
                      <a:pt x="7" y="44"/>
                    </a:lnTo>
                    <a:lnTo>
                      <a:pt x="25" y="50"/>
                    </a:lnTo>
                    <a:lnTo>
                      <a:pt x="19" y="50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4" y="63"/>
                    </a:lnTo>
                    <a:lnTo>
                      <a:pt x="82" y="75"/>
                    </a:lnTo>
                    <a:lnTo>
                      <a:pt x="101" y="82"/>
                    </a:lnTo>
                    <a:lnTo>
                      <a:pt x="113" y="88"/>
                    </a:lnTo>
                    <a:lnTo>
                      <a:pt x="101" y="88"/>
                    </a:lnTo>
                    <a:lnTo>
                      <a:pt x="88" y="82"/>
                    </a:lnTo>
                    <a:lnTo>
                      <a:pt x="76" y="75"/>
                    </a:lnTo>
                    <a:lnTo>
                      <a:pt x="69" y="75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63" y="75"/>
                    </a:lnTo>
                    <a:lnTo>
                      <a:pt x="50" y="75"/>
                    </a:lnTo>
                    <a:lnTo>
                      <a:pt x="44" y="75"/>
                    </a:lnTo>
                    <a:lnTo>
                      <a:pt x="44" y="82"/>
                    </a:lnTo>
                    <a:lnTo>
                      <a:pt x="32" y="82"/>
                    </a:lnTo>
                    <a:lnTo>
                      <a:pt x="44" y="82"/>
                    </a:lnTo>
                    <a:lnTo>
                      <a:pt x="44" y="88"/>
                    </a:lnTo>
                    <a:lnTo>
                      <a:pt x="50" y="88"/>
                    </a:lnTo>
                    <a:lnTo>
                      <a:pt x="57" y="88"/>
                    </a:lnTo>
                    <a:lnTo>
                      <a:pt x="57" y="94"/>
                    </a:lnTo>
                    <a:lnTo>
                      <a:pt x="63" y="94"/>
                    </a:lnTo>
                    <a:lnTo>
                      <a:pt x="76" y="94"/>
                    </a:lnTo>
                    <a:lnTo>
                      <a:pt x="76" y="100"/>
                    </a:lnTo>
                    <a:lnTo>
                      <a:pt x="69" y="100"/>
                    </a:lnTo>
                    <a:lnTo>
                      <a:pt x="76" y="100"/>
                    </a:lnTo>
                    <a:lnTo>
                      <a:pt x="101" y="100"/>
                    </a:lnTo>
                    <a:lnTo>
                      <a:pt x="119" y="100"/>
                    </a:lnTo>
                    <a:lnTo>
                      <a:pt x="126" y="107"/>
                    </a:lnTo>
                    <a:lnTo>
                      <a:pt x="132" y="107"/>
                    </a:lnTo>
                    <a:lnTo>
                      <a:pt x="138" y="107"/>
                    </a:lnTo>
                    <a:lnTo>
                      <a:pt x="144" y="113"/>
                    </a:lnTo>
                    <a:lnTo>
                      <a:pt x="151" y="113"/>
                    </a:lnTo>
                    <a:lnTo>
                      <a:pt x="144" y="113"/>
                    </a:lnTo>
                    <a:lnTo>
                      <a:pt x="138" y="107"/>
                    </a:lnTo>
                    <a:lnTo>
                      <a:pt x="132" y="107"/>
                    </a:lnTo>
                    <a:lnTo>
                      <a:pt x="126" y="107"/>
                    </a:lnTo>
                    <a:lnTo>
                      <a:pt x="119" y="107"/>
                    </a:lnTo>
                    <a:lnTo>
                      <a:pt x="113" y="107"/>
                    </a:lnTo>
                    <a:lnTo>
                      <a:pt x="107" y="107"/>
                    </a:lnTo>
                    <a:lnTo>
                      <a:pt x="107" y="113"/>
                    </a:lnTo>
                    <a:lnTo>
                      <a:pt x="101" y="113"/>
                    </a:lnTo>
                    <a:lnTo>
                      <a:pt x="94" y="113"/>
                    </a:lnTo>
                    <a:lnTo>
                      <a:pt x="101" y="113"/>
                    </a:lnTo>
                    <a:lnTo>
                      <a:pt x="113" y="119"/>
                    </a:lnTo>
                    <a:lnTo>
                      <a:pt x="119" y="125"/>
                    </a:lnTo>
                    <a:lnTo>
                      <a:pt x="144" y="132"/>
                    </a:lnTo>
                    <a:lnTo>
                      <a:pt x="163" y="132"/>
                    </a:lnTo>
                    <a:lnTo>
                      <a:pt x="169" y="138"/>
                    </a:lnTo>
                    <a:lnTo>
                      <a:pt x="176" y="144"/>
                    </a:lnTo>
                    <a:lnTo>
                      <a:pt x="182" y="150"/>
                    </a:lnTo>
                    <a:lnTo>
                      <a:pt x="182" y="163"/>
                    </a:lnTo>
                    <a:lnTo>
                      <a:pt x="176" y="169"/>
                    </a:lnTo>
                    <a:lnTo>
                      <a:pt x="169" y="175"/>
                    </a:lnTo>
                    <a:lnTo>
                      <a:pt x="182" y="175"/>
                    </a:lnTo>
                    <a:lnTo>
                      <a:pt x="188" y="169"/>
                    </a:lnTo>
                    <a:lnTo>
                      <a:pt x="188" y="163"/>
                    </a:lnTo>
                    <a:lnTo>
                      <a:pt x="188" y="157"/>
                    </a:lnTo>
                    <a:lnTo>
                      <a:pt x="194" y="150"/>
                    </a:lnTo>
                    <a:lnTo>
                      <a:pt x="194" y="144"/>
                    </a:lnTo>
                    <a:lnTo>
                      <a:pt x="188" y="132"/>
                    </a:lnTo>
                    <a:lnTo>
                      <a:pt x="176" y="119"/>
                    </a:lnTo>
                    <a:lnTo>
                      <a:pt x="157" y="100"/>
                    </a:lnTo>
                    <a:lnTo>
                      <a:pt x="138" y="88"/>
                    </a:lnTo>
                    <a:lnTo>
                      <a:pt x="126" y="75"/>
                    </a:lnTo>
                    <a:lnTo>
                      <a:pt x="113" y="69"/>
                    </a:lnTo>
                    <a:lnTo>
                      <a:pt x="107" y="69"/>
                    </a:lnTo>
                    <a:lnTo>
                      <a:pt x="107" y="63"/>
                    </a:lnTo>
                    <a:lnTo>
                      <a:pt x="101" y="63"/>
                    </a:lnTo>
                    <a:lnTo>
                      <a:pt x="94" y="63"/>
                    </a:lnTo>
                    <a:lnTo>
                      <a:pt x="88" y="63"/>
                    </a:lnTo>
                    <a:lnTo>
                      <a:pt x="82" y="63"/>
                    </a:lnTo>
                    <a:lnTo>
                      <a:pt x="88" y="63"/>
                    </a:lnTo>
                    <a:lnTo>
                      <a:pt x="69" y="57"/>
                    </a:lnTo>
                    <a:lnTo>
                      <a:pt x="38" y="44"/>
                    </a:lnTo>
                    <a:lnTo>
                      <a:pt x="19" y="32"/>
                    </a:lnTo>
                    <a:lnTo>
                      <a:pt x="13" y="25"/>
                    </a:lnTo>
                    <a:lnTo>
                      <a:pt x="7" y="19"/>
                    </a:lnTo>
                    <a:lnTo>
                      <a:pt x="7" y="13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5" name="Freeform 65">
                <a:extLst>
                  <a:ext uri="{FF2B5EF4-FFF2-40B4-BE49-F238E27FC236}">
                    <a16:creationId xmlns:a16="http://schemas.microsoft.com/office/drawing/2014/main" id="{C008B226-7EB6-ED6F-B0CF-D054DE9EA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266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9 w 19"/>
                  <a:gd name="T3" fmla="*/ 7 h 7"/>
                  <a:gd name="T4" fmla="*/ 19 w 19"/>
                  <a:gd name="T5" fmla="*/ 0 h 7"/>
                  <a:gd name="T6" fmla="*/ 13 w 19"/>
                  <a:gd name="T7" fmla="*/ 0 h 7"/>
                  <a:gd name="T8" fmla="*/ 7 w 19"/>
                  <a:gd name="T9" fmla="*/ 0 h 7"/>
                  <a:gd name="T10" fmla="*/ 0 w 19"/>
                  <a:gd name="T11" fmla="*/ 0 h 7"/>
                  <a:gd name="T12" fmla="*/ 0 w 19"/>
                  <a:gd name="T13" fmla="*/ 0 h 7"/>
                  <a:gd name="T14" fmla="*/ 0 w 19"/>
                  <a:gd name="T15" fmla="*/ 7 h 7"/>
                  <a:gd name="T16" fmla="*/ 0 w 19"/>
                  <a:gd name="T17" fmla="*/ 7 h 7"/>
                  <a:gd name="T18" fmla="*/ 7 w 19"/>
                  <a:gd name="T19" fmla="*/ 0 h 7"/>
                  <a:gd name="T20" fmla="*/ 13 w 19"/>
                  <a:gd name="T21" fmla="*/ 0 h 7"/>
                  <a:gd name="T22" fmla="*/ 13 w 19"/>
                  <a:gd name="T23" fmla="*/ 7 h 7"/>
                  <a:gd name="T24" fmla="*/ 19 w 19"/>
                  <a:gd name="T25" fmla="*/ 7 h 7"/>
                  <a:gd name="T26" fmla="*/ 19 w 19"/>
                  <a:gd name="T27" fmla="*/ 7 h 7"/>
                  <a:gd name="T28" fmla="*/ 19 w 19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9" y="7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6" name="Freeform 66">
                <a:extLst>
                  <a:ext uri="{FF2B5EF4-FFF2-40B4-BE49-F238E27FC236}">
                    <a16:creationId xmlns:a16="http://schemas.microsoft.com/office/drawing/2014/main" id="{FF848695-C4E4-3608-2028-358381774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304"/>
                <a:ext cx="25" cy="12"/>
              </a:xfrm>
              <a:custGeom>
                <a:avLst/>
                <a:gdLst>
                  <a:gd name="T0" fmla="*/ 25 w 25"/>
                  <a:gd name="T1" fmla="*/ 6 h 12"/>
                  <a:gd name="T2" fmla="*/ 19 w 25"/>
                  <a:gd name="T3" fmla="*/ 0 h 12"/>
                  <a:gd name="T4" fmla="*/ 12 w 25"/>
                  <a:gd name="T5" fmla="*/ 0 h 12"/>
                  <a:gd name="T6" fmla="*/ 12 w 25"/>
                  <a:gd name="T7" fmla="*/ 0 h 12"/>
                  <a:gd name="T8" fmla="*/ 6 w 25"/>
                  <a:gd name="T9" fmla="*/ 6 h 12"/>
                  <a:gd name="T10" fmla="*/ 0 w 25"/>
                  <a:gd name="T11" fmla="*/ 6 h 12"/>
                  <a:gd name="T12" fmla="*/ 0 w 25"/>
                  <a:gd name="T13" fmla="*/ 12 h 12"/>
                  <a:gd name="T14" fmla="*/ 6 w 25"/>
                  <a:gd name="T15" fmla="*/ 12 h 12"/>
                  <a:gd name="T16" fmla="*/ 12 w 25"/>
                  <a:gd name="T17" fmla="*/ 12 h 12"/>
                  <a:gd name="T18" fmla="*/ 12 w 25"/>
                  <a:gd name="T19" fmla="*/ 12 h 12"/>
                  <a:gd name="T20" fmla="*/ 12 w 25"/>
                  <a:gd name="T21" fmla="*/ 12 h 12"/>
                  <a:gd name="T22" fmla="*/ 12 w 25"/>
                  <a:gd name="T23" fmla="*/ 6 h 12"/>
                  <a:gd name="T24" fmla="*/ 12 w 25"/>
                  <a:gd name="T25" fmla="*/ 6 h 12"/>
                  <a:gd name="T26" fmla="*/ 19 w 25"/>
                  <a:gd name="T27" fmla="*/ 0 h 12"/>
                  <a:gd name="T28" fmla="*/ 19 w 25"/>
                  <a:gd name="T29" fmla="*/ 6 h 12"/>
                  <a:gd name="T30" fmla="*/ 25 w 25"/>
                  <a:gd name="T31" fmla="*/ 6 h 12"/>
                  <a:gd name="T32" fmla="*/ 25 w 25"/>
                  <a:gd name="T33" fmla="*/ 6 h 12"/>
                  <a:gd name="T34" fmla="*/ 25 w 25"/>
                  <a:gd name="T35" fmla="*/ 6 h 12"/>
                  <a:gd name="T36" fmla="*/ 25 w 25"/>
                  <a:gd name="T37" fmla="*/ 6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12">
                    <a:moveTo>
                      <a:pt x="25" y="6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7" name="Freeform 67">
                <a:extLst>
                  <a:ext uri="{FF2B5EF4-FFF2-40B4-BE49-F238E27FC236}">
                    <a16:creationId xmlns:a16="http://schemas.microsoft.com/office/drawing/2014/main" id="{9F6F0196-ED92-A561-77FA-C89DF9F69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49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8" name="Freeform 68">
                <a:extLst>
                  <a:ext uri="{FF2B5EF4-FFF2-40B4-BE49-F238E27FC236}">
                    <a16:creationId xmlns:a16="http://schemas.microsoft.com/office/drawing/2014/main" id="{C43E7DB0-210B-711D-06F5-634AAA2E3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492"/>
                <a:ext cx="19" cy="12"/>
              </a:xfrm>
              <a:custGeom>
                <a:avLst/>
                <a:gdLst>
                  <a:gd name="T0" fmla="*/ 19 w 19"/>
                  <a:gd name="T1" fmla="*/ 12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  <a:gd name="T8" fmla="*/ 6 w 19"/>
                  <a:gd name="T9" fmla="*/ 0 h 12"/>
                  <a:gd name="T10" fmla="*/ 0 w 19"/>
                  <a:gd name="T11" fmla="*/ 0 h 12"/>
                  <a:gd name="T12" fmla="*/ 0 w 19"/>
                  <a:gd name="T13" fmla="*/ 0 h 12"/>
                  <a:gd name="T14" fmla="*/ 6 w 19"/>
                  <a:gd name="T15" fmla="*/ 6 h 12"/>
                  <a:gd name="T16" fmla="*/ 13 w 19"/>
                  <a:gd name="T17" fmla="*/ 6 h 12"/>
                  <a:gd name="T18" fmla="*/ 19 w 19"/>
                  <a:gd name="T19" fmla="*/ 12 h 12"/>
                  <a:gd name="T20" fmla="*/ 19 w 19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2">
                    <a:moveTo>
                      <a:pt x="19" y="12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9" name="Freeform 69">
                <a:extLst>
                  <a:ext uri="{FF2B5EF4-FFF2-40B4-BE49-F238E27FC236}">
                    <a16:creationId xmlns:a16="http://schemas.microsoft.com/office/drawing/2014/main" id="{D1C97507-D835-8933-B81A-C3479062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291"/>
                <a:ext cx="44" cy="50"/>
              </a:xfrm>
              <a:custGeom>
                <a:avLst/>
                <a:gdLst>
                  <a:gd name="T0" fmla="*/ 12 w 44"/>
                  <a:gd name="T1" fmla="*/ 50 h 50"/>
                  <a:gd name="T2" fmla="*/ 25 w 44"/>
                  <a:gd name="T3" fmla="*/ 50 h 50"/>
                  <a:gd name="T4" fmla="*/ 31 w 44"/>
                  <a:gd name="T5" fmla="*/ 44 h 50"/>
                  <a:gd name="T6" fmla="*/ 38 w 44"/>
                  <a:gd name="T7" fmla="*/ 44 h 50"/>
                  <a:gd name="T8" fmla="*/ 38 w 44"/>
                  <a:gd name="T9" fmla="*/ 38 h 50"/>
                  <a:gd name="T10" fmla="*/ 44 w 44"/>
                  <a:gd name="T11" fmla="*/ 32 h 50"/>
                  <a:gd name="T12" fmla="*/ 38 w 44"/>
                  <a:gd name="T13" fmla="*/ 25 h 50"/>
                  <a:gd name="T14" fmla="*/ 31 w 44"/>
                  <a:gd name="T15" fmla="*/ 13 h 50"/>
                  <a:gd name="T16" fmla="*/ 25 w 44"/>
                  <a:gd name="T17" fmla="*/ 7 h 50"/>
                  <a:gd name="T18" fmla="*/ 19 w 44"/>
                  <a:gd name="T19" fmla="*/ 7 h 50"/>
                  <a:gd name="T20" fmla="*/ 12 w 44"/>
                  <a:gd name="T21" fmla="*/ 0 h 50"/>
                  <a:gd name="T22" fmla="*/ 0 w 44"/>
                  <a:gd name="T23" fmla="*/ 0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50">
                    <a:moveTo>
                      <a:pt x="12" y="50"/>
                    </a:moveTo>
                    <a:lnTo>
                      <a:pt x="25" y="50"/>
                    </a:lnTo>
                    <a:lnTo>
                      <a:pt x="31" y="44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38" y="25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0" name="Freeform 70">
                <a:extLst>
                  <a:ext uri="{FF2B5EF4-FFF2-40B4-BE49-F238E27FC236}">
                    <a16:creationId xmlns:a16="http://schemas.microsoft.com/office/drawing/2014/main" id="{D025A187-7D55-FED9-47AA-612F3D4D2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291"/>
                <a:ext cx="38" cy="38"/>
              </a:xfrm>
              <a:custGeom>
                <a:avLst/>
                <a:gdLst>
                  <a:gd name="T0" fmla="*/ 38 w 38"/>
                  <a:gd name="T1" fmla="*/ 38 h 38"/>
                  <a:gd name="T2" fmla="*/ 38 w 38"/>
                  <a:gd name="T3" fmla="*/ 38 h 38"/>
                  <a:gd name="T4" fmla="*/ 38 w 38"/>
                  <a:gd name="T5" fmla="*/ 32 h 38"/>
                  <a:gd name="T6" fmla="*/ 38 w 38"/>
                  <a:gd name="T7" fmla="*/ 25 h 38"/>
                  <a:gd name="T8" fmla="*/ 31 w 38"/>
                  <a:gd name="T9" fmla="*/ 19 h 38"/>
                  <a:gd name="T10" fmla="*/ 25 w 38"/>
                  <a:gd name="T11" fmla="*/ 13 h 38"/>
                  <a:gd name="T12" fmla="*/ 12 w 38"/>
                  <a:gd name="T13" fmla="*/ 7 h 38"/>
                  <a:gd name="T14" fmla="*/ 0 w 38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" h="38">
                    <a:moveTo>
                      <a:pt x="38" y="38"/>
                    </a:moveTo>
                    <a:lnTo>
                      <a:pt x="38" y="38"/>
                    </a:lnTo>
                    <a:lnTo>
                      <a:pt x="38" y="32"/>
                    </a:lnTo>
                    <a:lnTo>
                      <a:pt x="38" y="25"/>
                    </a:lnTo>
                    <a:lnTo>
                      <a:pt x="31" y="19"/>
                    </a:lnTo>
                    <a:lnTo>
                      <a:pt x="25" y="13"/>
                    </a:lnTo>
                    <a:lnTo>
                      <a:pt x="12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1" name="Freeform 71">
                <a:extLst>
                  <a:ext uri="{FF2B5EF4-FFF2-40B4-BE49-F238E27FC236}">
                    <a16:creationId xmlns:a16="http://schemas.microsoft.com/office/drawing/2014/main" id="{D68E9D6B-BD51-E96D-86A6-0FF84B7CE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291"/>
                <a:ext cx="38" cy="57"/>
              </a:xfrm>
              <a:custGeom>
                <a:avLst/>
                <a:gdLst>
                  <a:gd name="T0" fmla="*/ 0 w 38"/>
                  <a:gd name="T1" fmla="*/ 57 h 57"/>
                  <a:gd name="T2" fmla="*/ 13 w 38"/>
                  <a:gd name="T3" fmla="*/ 50 h 57"/>
                  <a:gd name="T4" fmla="*/ 25 w 38"/>
                  <a:gd name="T5" fmla="*/ 50 h 57"/>
                  <a:gd name="T6" fmla="*/ 32 w 38"/>
                  <a:gd name="T7" fmla="*/ 44 h 57"/>
                  <a:gd name="T8" fmla="*/ 38 w 38"/>
                  <a:gd name="T9" fmla="*/ 38 h 57"/>
                  <a:gd name="T10" fmla="*/ 38 w 38"/>
                  <a:gd name="T11" fmla="*/ 32 h 57"/>
                  <a:gd name="T12" fmla="*/ 38 w 38"/>
                  <a:gd name="T13" fmla="*/ 25 h 57"/>
                  <a:gd name="T14" fmla="*/ 32 w 38"/>
                  <a:gd name="T15" fmla="*/ 19 h 57"/>
                  <a:gd name="T16" fmla="*/ 25 w 38"/>
                  <a:gd name="T17" fmla="*/ 13 h 57"/>
                  <a:gd name="T18" fmla="*/ 19 w 38"/>
                  <a:gd name="T19" fmla="*/ 7 h 57"/>
                  <a:gd name="T20" fmla="*/ 6 w 38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57">
                    <a:moveTo>
                      <a:pt x="0" y="57"/>
                    </a:moveTo>
                    <a:lnTo>
                      <a:pt x="13" y="50"/>
                    </a:lnTo>
                    <a:lnTo>
                      <a:pt x="25" y="50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38" y="32"/>
                    </a:lnTo>
                    <a:lnTo>
                      <a:pt x="38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9" y="7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2" name="Freeform 72">
                <a:extLst>
                  <a:ext uri="{FF2B5EF4-FFF2-40B4-BE49-F238E27FC236}">
                    <a16:creationId xmlns:a16="http://schemas.microsoft.com/office/drawing/2014/main" id="{91E70807-76A6-F0C4-7CC1-DF5EC73EE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335"/>
                <a:ext cx="44" cy="19"/>
              </a:xfrm>
              <a:custGeom>
                <a:avLst/>
                <a:gdLst>
                  <a:gd name="T0" fmla="*/ 0 w 44"/>
                  <a:gd name="T1" fmla="*/ 19 h 19"/>
                  <a:gd name="T2" fmla="*/ 19 w 44"/>
                  <a:gd name="T3" fmla="*/ 13 h 19"/>
                  <a:gd name="T4" fmla="*/ 31 w 44"/>
                  <a:gd name="T5" fmla="*/ 6 h 19"/>
                  <a:gd name="T6" fmla="*/ 38 w 44"/>
                  <a:gd name="T7" fmla="*/ 0 h 19"/>
                  <a:gd name="T8" fmla="*/ 44 w 4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0" y="19"/>
                    </a:moveTo>
                    <a:lnTo>
                      <a:pt x="19" y="13"/>
                    </a:lnTo>
                    <a:lnTo>
                      <a:pt x="31" y="6"/>
                    </a:lnTo>
                    <a:lnTo>
                      <a:pt x="38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3" name="Freeform 73">
                <a:extLst>
                  <a:ext uri="{FF2B5EF4-FFF2-40B4-BE49-F238E27FC236}">
                    <a16:creationId xmlns:a16="http://schemas.microsoft.com/office/drawing/2014/main" id="{A4B15585-948E-1180-E3E8-680D4E6F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2341"/>
                <a:ext cx="44" cy="13"/>
              </a:xfrm>
              <a:custGeom>
                <a:avLst/>
                <a:gdLst>
                  <a:gd name="T0" fmla="*/ 44 w 44"/>
                  <a:gd name="T1" fmla="*/ 0 h 13"/>
                  <a:gd name="T2" fmla="*/ 31 w 44"/>
                  <a:gd name="T3" fmla="*/ 7 h 13"/>
                  <a:gd name="T4" fmla="*/ 18 w 44"/>
                  <a:gd name="T5" fmla="*/ 13 h 13"/>
                  <a:gd name="T6" fmla="*/ 0 w 44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3">
                    <a:moveTo>
                      <a:pt x="44" y="0"/>
                    </a:moveTo>
                    <a:lnTo>
                      <a:pt x="31" y="7"/>
                    </a:lnTo>
                    <a:lnTo>
                      <a:pt x="18" y="13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4" name="Freeform 74">
                <a:extLst>
                  <a:ext uri="{FF2B5EF4-FFF2-40B4-BE49-F238E27FC236}">
                    <a16:creationId xmlns:a16="http://schemas.microsoft.com/office/drawing/2014/main" id="{469ECD1D-F8E1-6D0F-8DEC-48D95EEEF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285"/>
                <a:ext cx="150" cy="38"/>
              </a:xfrm>
              <a:custGeom>
                <a:avLst/>
                <a:gdLst>
                  <a:gd name="T0" fmla="*/ 150 w 150"/>
                  <a:gd name="T1" fmla="*/ 31 h 38"/>
                  <a:gd name="T2" fmla="*/ 150 w 150"/>
                  <a:gd name="T3" fmla="*/ 31 h 38"/>
                  <a:gd name="T4" fmla="*/ 150 w 150"/>
                  <a:gd name="T5" fmla="*/ 31 h 38"/>
                  <a:gd name="T6" fmla="*/ 144 w 150"/>
                  <a:gd name="T7" fmla="*/ 19 h 38"/>
                  <a:gd name="T8" fmla="*/ 125 w 150"/>
                  <a:gd name="T9" fmla="*/ 13 h 38"/>
                  <a:gd name="T10" fmla="*/ 119 w 150"/>
                  <a:gd name="T11" fmla="*/ 6 h 38"/>
                  <a:gd name="T12" fmla="*/ 106 w 150"/>
                  <a:gd name="T13" fmla="*/ 6 h 38"/>
                  <a:gd name="T14" fmla="*/ 94 w 150"/>
                  <a:gd name="T15" fmla="*/ 0 h 38"/>
                  <a:gd name="T16" fmla="*/ 81 w 150"/>
                  <a:gd name="T17" fmla="*/ 0 h 38"/>
                  <a:gd name="T18" fmla="*/ 69 w 150"/>
                  <a:gd name="T19" fmla="*/ 0 h 38"/>
                  <a:gd name="T20" fmla="*/ 56 w 150"/>
                  <a:gd name="T21" fmla="*/ 0 h 38"/>
                  <a:gd name="T22" fmla="*/ 44 w 150"/>
                  <a:gd name="T23" fmla="*/ 0 h 38"/>
                  <a:gd name="T24" fmla="*/ 31 w 150"/>
                  <a:gd name="T25" fmla="*/ 6 h 38"/>
                  <a:gd name="T26" fmla="*/ 19 w 150"/>
                  <a:gd name="T27" fmla="*/ 13 h 38"/>
                  <a:gd name="T28" fmla="*/ 13 w 150"/>
                  <a:gd name="T29" fmla="*/ 19 h 38"/>
                  <a:gd name="T30" fmla="*/ 6 w 150"/>
                  <a:gd name="T31" fmla="*/ 25 h 38"/>
                  <a:gd name="T32" fmla="*/ 0 w 150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0" h="38">
                    <a:moveTo>
                      <a:pt x="150" y="31"/>
                    </a:moveTo>
                    <a:lnTo>
                      <a:pt x="150" y="31"/>
                    </a:lnTo>
                    <a:lnTo>
                      <a:pt x="144" y="19"/>
                    </a:lnTo>
                    <a:lnTo>
                      <a:pt x="125" y="13"/>
                    </a:lnTo>
                    <a:lnTo>
                      <a:pt x="119" y="6"/>
                    </a:lnTo>
                    <a:lnTo>
                      <a:pt x="106" y="6"/>
                    </a:lnTo>
                    <a:lnTo>
                      <a:pt x="94" y="0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44" y="0"/>
                    </a:lnTo>
                    <a:lnTo>
                      <a:pt x="31" y="6"/>
                    </a:lnTo>
                    <a:lnTo>
                      <a:pt x="19" y="13"/>
                    </a:lnTo>
                    <a:lnTo>
                      <a:pt x="13" y="19"/>
                    </a:lnTo>
                    <a:lnTo>
                      <a:pt x="6" y="25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5" name="Freeform 75">
                <a:extLst>
                  <a:ext uri="{FF2B5EF4-FFF2-40B4-BE49-F238E27FC236}">
                    <a16:creationId xmlns:a16="http://schemas.microsoft.com/office/drawing/2014/main" id="{A03A093D-99F8-EB10-9E37-46DD30189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285"/>
                <a:ext cx="63" cy="25"/>
              </a:xfrm>
              <a:custGeom>
                <a:avLst/>
                <a:gdLst>
                  <a:gd name="T0" fmla="*/ 63 w 63"/>
                  <a:gd name="T1" fmla="*/ 25 h 25"/>
                  <a:gd name="T2" fmla="*/ 56 w 63"/>
                  <a:gd name="T3" fmla="*/ 19 h 25"/>
                  <a:gd name="T4" fmla="*/ 50 w 63"/>
                  <a:gd name="T5" fmla="*/ 13 h 25"/>
                  <a:gd name="T6" fmla="*/ 38 w 63"/>
                  <a:gd name="T7" fmla="*/ 6 h 25"/>
                  <a:gd name="T8" fmla="*/ 25 w 63"/>
                  <a:gd name="T9" fmla="*/ 0 h 25"/>
                  <a:gd name="T10" fmla="*/ 13 w 63"/>
                  <a:gd name="T11" fmla="*/ 0 h 25"/>
                  <a:gd name="T12" fmla="*/ 0 w 6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25">
                    <a:moveTo>
                      <a:pt x="63" y="25"/>
                    </a:moveTo>
                    <a:lnTo>
                      <a:pt x="56" y="19"/>
                    </a:lnTo>
                    <a:lnTo>
                      <a:pt x="50" y="13"/>
                    </a:lnTo>
                    <a:lnTo>
                      <a:pt x="38" y="6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6" name="Freeform 76">
                <a:extLst>
                  <a:ext uri="{FF2B5EF4-FFF2-40B4-BE49-F238E27FC236}">
                    <a16:creationId xmlns:a16="http://schemas.microsoft.com/office/drawing/2014/main" id="{9EEA48D1-2898-6F7A-079D-3A37E2E52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285"/>
                <a:ext cx="50" cy="31"/>
              </a:xfrm>
              <a:custGeom>
                <a:avLst/>
                <a:gdLst>
                  <a:gd name="T0" fmla="*/ 0 w 50"/>
                  <a:gd name="T1" fmla="*/ 0 h 31"/>
                  <a:gd name="T2" fmla="*/ 13 w 50"/>
                  <a:gd name="T3" fmla="*/ 0 h 31"/>
                  <a:gd name="T4" fmla="*/ 19 w 50"/>
                  <a:gd name="T5" fmla="*/ 6 h 31"/>
                  <a:gd name="T6" fmla="*/ 32 w 50"/>
                  <a:gd name="T7" fmla="*/ 6 h 31"/>
                  <a:gd name="T8" fmla="*/ 38 w 50"/>
                  <a:gd name="T9" fmla="*/ 13 h 31"/>
                  <a:gd name="T10" fmla="*/ 44 w 50"/>
                  <a:gd name="T11" fmla="*/ 19 h 31"/>
                  <a:gd name="T12" fmla="*/ 44 w 50"/>
                  <a:gd name="T13" fmla="*/ 25 h 31"/>
                  <a:gd name="T14" fmla="*/ 50 w 50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3" y="0"/>
                    </a:lnTo>
                    <a:lnTo>
                      <a:pt x="19" y="6"/>
                    </a:lnTo>
                    <a:lnTo>
                      <a:pt x="32" y="6"/>
                    </a:lnTo>
                    <a:lnTo>
                      <a:pt x="38" y="13"/>
                    </a:lnTo>
                    <a:lnTo>
                      <a:pt x="44" y="19"/>
                    </a:lnTo>
                    <a:lnTo>
                      <a:pt x="44" y="25"/>
                    </a:lnTo>
                    <a:lnTo>
                      <a:pt x="50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" name="Freeform 77">
                <a:extLst>
                  <a:ext uri="{FF2B5EF4-FFF2-40B4-BE49-F238E27FC236}">
                    <a16:creationId xmlns:a16="http://schemas.microsoft.com/office/drawing/2014/main" id="{2FD65692-D6FE-968C-215A-2AFF67FAB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291"/>
                <a:ext cx="37" cy="7"/>
              </a:xfrm>
              <a:custGeom>
                <a:avLst/>
                <a:gdLst>
                  <a:gd name="T0" fmla="*/ 37 w 37"/>
                  <a:gd name="T1" fmla="*/ 7 h 7"/>
                  <a:gd name="T2" fmla="*/ 25 w 37"/>
                  <a:gd name="T3" fmla="*/ 0 h 7"/>
                  <a:gd name="T4" fmla="*/ 12 w 37"/>
                  <a:gd name="T5" fmla="*/ 0 h 7"/>
                  <a:gd name="T6" fmla="*/ 6 w 37"/>
                  <a:gd name="T7" fmla="*/ 7 h 7"/>
                  <a:gd name="T8" fmla="*/ 0 w 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7">
                    <a:moveTo>
                      <a:pt x="37" y="7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8" name="Freeform 78">
                <a:extLst>
                  <a:ext uri="{FF2B5EF4-FFF2-40B4-BE49-F238E27FC236}">
                    <a16:creationId xmlns:a16="http://schemas.microsoft.com/office/drawing/2014/main" id="{40C6655A-7C7E-52EE-8D27-79E7FA872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291"/>
                <a:ext cx="25" cy="1"/>
              </a:xfrm>
              <a:custGeom>
                <a:avLst/>
                <a:gdLst>
                  <a:gd name="T0" fmla="*/ 25 w 25"/>
                  <a:gd name="T1" fmla="*/ 0 h 1"/>
                  <a:gd name="T2" fmla="*/ 13 w 25"/>
                  <a:gd name="T3" fmla="*/ 0 h 1"/>
                  <a:gd name="T4" fmla="*/ 7 w 25"/>
                  <a:gd name="T5" fmla="*/ 0 h 1"/>
                  <a:gd name="T6" fmla="*/ 0 w 2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25" y="0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" name="Freeform 79">
                <a:extLst>
                  <a:ext uri="{FF2B5EF4-FFF2-40B4-BE49-F238E27FC236}">
                    <a16:creationId xmlns:a16="http://schemas.microsoft.com/office/drawing/2014/main" id="{ACBA7CDB-E94E-935F-F479-EEF9E8DF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85"/>
                <a:ext cx="19" cy="1"/>
              </a:xfrm>
              <a:custGeom>
                <a:avLst/>
                <a:gdLst>
                  <a:gd name="T0" fmla="*/ 19 w 19"/>
                  <a:gd name="T1" fmla="*/ 0 h 1"/>
                  <a:gd name="T2" fmla="*/ 12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">
                    <a:moveTo>
                      <a:pt x="19" y="0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" name="Freeform 80">
                <a:extLst>
                  <a:ext uri="{FF2B5EF4-FFF2-40B4-BE49-F238E27FC236}">
                    <a16:creationId xmlns:a16="http://schemas.microsoft.com/office/drawing/2014/main" id="{DB702795-FA37-9B05-3736-C6B43947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279"/>
                <a:ext cx="156" cy="31"/>
              </a:xfrm>
              <a:custGeom>
                <a:avLst/>
                <a:gdLst>
                  <a:gd name="T0" fmla="*/ 156 w 156"/>
                  <a:gd name="T1" fmla="*/ 0 h 31"/>
                  <a:gd name="T2" fmla="*/ 143 w 156"/>
                  <a:gd name="T3" fmla="*/ 0 h 31"/>
                  <a:gd name="T4" fmla="*/ 137 w 156"/>
                  <a:gd name="T5" fmla="*/ 0 h 31"/>
                  <a:gd name="T6" fmla="*/ 118 w 156"/>
                  <a:gd name="T7" fmla="*/ 0 h 31"/>
                  <a:gd name="T8" fmla="*/ 106 w 156"/>
                  <a:gd name="T9" fmla="*/ 0 h 31"/>
                  <a:gd name="T10" fmla="*/ 87 w 156"/>
                  <a:gd name="T11" fmla="*/ 0 h 31"/>
                  <a:gd name="T12" fmla="*/ 68 w 156"/>
                  <a:gd name="T13" fmla="*/ 0 h 31"/>
                  <a:gd name="T14" fmla="*/ 43 w 156"/>
                  <a:gd name="T15" fmla="*/ 0 h 31"/>
                  <a:gd name="T16" fmla="*/ 31 w 156"/>
                  <a:gd name="T17" fmla="*/ 6 h 31"/>
                  <a:gd name="T18" fmla="*/ 25 w 156"/>
                  <a:gd name="T19" fmla="*/ 12 h 31"/>
                  <a:gd name="T20" fmla="*/ 12 w 156"/>
                  <a:gd name="T21" fmla="*/ 19 h 31"/>
                  <a:gd name="T22" fmla="*/ 6 w 156"/>
                  <a:gd name="T23" fmla="*/ 31 h 31"/>
                  <a:gd name="T24" fmla="*/ 0 w 156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31">
                    <a:moveTo>
                      <a:pt x="156" y="0"/>
                    </a:moveTo>
                    <a:lnTo>
                      <a:pt x="143" y="0"/>
                    </a:lnTo>
                    <a:lnTo>
                      <a:pt x="137" y="0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31" y="6"/>
                    </a:lnTo>
                    <a:lnTo>
                      <a:pt x="25" y="12"/>
                    </a:lnTo>
                    <a:lnTo>
                      <a:pt x="12" y="19"/>
                    </a:lnTo>
                    <a:lnTo>
                      <a:pt x="6" y="31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1" name="Freeform 81">
                <a:extLst>
                  <a:ext uri="{FF2B5EF4-FFF2-40B4-BE49-F238E27FC236}">
                    <a16:creationId xmlns:a16="http://schemas.microsoft.com/office/drawing/2014/main" id="{A489B89D-D232-05AD-1089-854D8897B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310"/>
                <a:ext cx="12" cy="56"/>
              </a:xfrm>
              <a:custGeom>
                <a:avLst/>
                <a:gdLst>
                  <a:gd name="T0" fmla="*/ 0 w 12"/>
                  <a:gd name="T1" fmla="*/ 0 h 56"/>
                  <a:gd name="T2" fmla="*/ 0 w 12"/>
                  <a:gd name="T3" fmla="*/ 0 h 56"/>
                  <a:gd name="T4" fmla="*/ 0 w 12"/>
                  <a:gd name="T5" fmla="*/ 6 h 56"/>
                  <a:gd name="T6" fmla="*/ 0 w 12"/>
                  <a:gd name="T7" fmla="*/ 13 h 56"/>
                  <a:gd name="T8" fmla="*/ 0 w 12"/>
                  <a:gd name="T9" fmla="*/ 19 h 56"/>
                  <a:gd name="T10" fmla="*/ 0 w 12"/>
                  <a:gd name="T11" fmla="*/ 31 h 56"/>
                  <a:gd name="T12" fmla="*/ 0 w 12"/>
                  <a:gd name="T13" fmla="*/ 38 h 56"/>
                  <a:gd name="T14" fmla="*/ 6 w 12"/>
                  <a:gd name="T15" fmla="*/ 50 h 56"/>
                  <a:gd name="T16" fmla="*/ 12 w 12"/>
                  <a:gd name="T17" fmla="*/ 56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6" y="50"/>
                    </a:lnTo>
                    <a:lnTo>
                      <a:pt x="12" y="5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2" name="Freeform 82">
                <a:extLst>
                  <a:ext uri="{FF2B5EF4-FFF2-40B4-BE49-F238E27FC236}">
                    <a16:creationId xmlns:a16="http://schemas.microsoft.com/office/drawing/2014/main" id="{2E327A90-F0DF-5663-0D86-C23A692F6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310"/>
                <a:ext cx="1" cy="31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0 h 31"/>
                  <a:gd name="T4" fmla="*/ 0 w 1"/>
                  <a:gd name="T5" fmla="*/ 6 h 31"/>
                  <a:gd name="T6" fmla="*/ 0 w 1"/>
                  <a:gd name="T7" fmla="*/ 19 h 31"/>
                  <a:gd name="T8" fmla="*/ 0 w 1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3" name="Freeform 83">
                <a:extLst>
                  <a:ext uri="{FF2B5EF4-FFF2-40B4-BE49-F238E27FC236}">
                    <a16:creationId xmlns:a16="http://schemas.microsoft.com/office/drawing/2014/main" id="{0D227F80-0D6E-769A-14B5-FE95AC2C0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310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6 w 6"/>
                  <a:gd name="T3" fmla="*/ 0 h 19"/>
                  <a:gd name="T4" fmla="*/ 6 w 6"/>
                  <a:gd name="T5" fmla="*/ 6 h 19"/>
                  <a:gd name="T6" fmla="*/ 6 w 6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4" name="Line 84">
                <a:extLst>
                  <a:ext uri="{FF2B5EF4-FFF2-40B4-BE49-F238E27FC236}">
                    <a16:creationId xmlns:a16="http://schemas.microsoft.com/office/drawing/2014/main" id="{1ED2CFBB-5F1F-67D3-BBB4-0A4193712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5" y="2310"/>
                <a:ext cx="6" cy="19"/>
              </a:xfrm>
              <a:prstGeom prst="line">
                <a:avLst/>
              </a:prstGeom>
              <a:noFill/>
              <a:ln w="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5" name="Freeform 85">
                <a:extLst>
                  <a:ext uri="{FF2B5EF4-FFF2-40B4-BE49-F238E27FC236}">
                    <a16:creationId xmlns:a16="http://schemas.microsoft.com/office/drawing/2014/main" id="{E8217259-56FA-EAFC-9122-CE175B424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35"/>
                <a:ext cx="25" cy="44"/>
              </a:xfrm>
              <a:custGeom>
                <a:avLst/>
                <a:gdLst>
                  <a:gd name="T0" fmla="*/ 0 w 25"/>
                  <a:gd name="T1" fmla="*/ 0 h 44"/>
                  <a:gd name="T2" fmla="*/ 0 w 25"/>
                  <a:gd name="T3" fmla="*/ 6 h 44"/>
                  <a:gd name="T4" fmla="*/ 7 w 25"/>
                  <a:gd name="T5" fmla="*/ 6 h 44"/>
                  <a:gd name="T6" fmla="*/ 7 w 25"/>
                  <a:gd name="T7" fmla="*/ 13 h 44"/>
                  <a:gd name="T8" fmla="*/ 7 w 25"/>
                  <a:gd name="T9" fmla="*/ 19 h 44"/>
                  <a:gd name="T10" fmla="*/ 13 w 25"/>
                  <a:gd name="T11" fmla="*/ 25 h 44"/>
                  <a:gd name="T12" fmla="*/ 25 w 25"/>
                  <a:gd name="T13" fmla="*/ 4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4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13"/>
                    </a:lnTo>
                    <a:lnTo>
                      <a:pt x="7" y="19"/>
                    </a:lnTo>
                    <a:lnTo>
                      <a:pt x="13" y="25"/>
                    </a:lnTo>
                    <a:lnTo>
                      <a:pt x="25" y="44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6" name="Freeform 86">
                <a:extLst>
                  <a:ext uri="{FF2B5EF4-FFF2-40B4-BE49-F238E27FC236}">
                    <a16:creationId xmlns:a16="http://schemas.microsoft.com/office/drawing/2014/main" id="{33B009B2-15A9-19C6-6E75-7FE9A5616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2323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6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7" name="Freeform 87">
                <a:extLst>
                  <a:ext uri="{FF2B5EF4-FFF2-40B4-BE49-F238E27FC236}">
                    <a16:creationId xmlns:a16="http://schemas.microsoft.com/office/drawing/2014/main" id="{E0A689FB-5B33-44DF-6ECA-9EFC57F27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2329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6 h 31"/>
                  <a:gd name="T4" fmla="*/ 0 w 6"/>
                  <a:gd name="T5" fmla="*/ 19 h 31"/>
                  <a:gd name="T6" fmla="*/ 6 w 6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8" name="Freeform 88">
                <a:extLst>
                  <a:ext uri="{FF2B5EF4-FFF2-40B4-BE49-F238E27FC236}">
                    <a16:creationId xmlns:a16="http://schemas.microsoft.com/office/drawing/2014/main" id="{C151C667-5E0C-5350-0BBE-4B510A228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2335"/>
                <a:ext cx="6" cy="31"/>
              </a:xfrm>
              <a:custGeom>
                <a:avLst/>
                <a:gdLst>
                  <a:gd name="T0" fmla="*/ 6 w 6"/>
                  <a:gd name="T1" fmla="*/ 0 h 31"/>
                  <a:gd name="T2" fmla="*/ 6 w 6"/>
                  <a:gd name="T3" fmla="*/ 0 h 31"/>
                  <a:gd name="T4" fmla="*/ 0 w 6"/>
                  <a:gd name="T5" fmla="*/ 6 h 31"/>
                  <a:gd name="T6" fmla="*/ 0 w 6"/>
                  <a:gd name="T7" fmla="*/ 19 h 31"/>
                  <a:gd name="T8" fmla="*/ 6 w 6"/>
                  <a:gd name="T9" fmla="*/ 25 h 31"/>
                  <a:gd name="T10" fmla="*/ 6 w 6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1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6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9" name="Line 89">
                <a:extLst>
                  <a:ext uri="{FF2B5EF4-FFF2-40B4-BE49-F238E27FC236}">
                    <a16:creationId xmlns:a16="http://schemas.microsoft.com/office/drawing/2014/main" id="{DFD501C6-0143-3011-64D6-94837F78F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23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0" name="Freeform 90">
                <a:extLst>
                  <a:ext uri="{FF2B5EF4-FFF2-40B4-BE49-F238E27FC236}">
                    <a16:creationId xmlns:a16="http://schemas.microsoft.com/office/drawing/2014/main" id="{EB6203C7-CCC1-A43F-8FA9-206B7134F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2348"/>
                <a:ext cx="13" cy="37"/>
              </a:xfrm>
              <a:custGeom>
                <a:avLst/>
                <a:gdLst>
                  <a:gd name="T0" fmla="*/ 0 w 13"/>
                  <a:gd name="T1" fmla="*/ 0 h 37"/>
                  <a:gd name="T2" fmla="*/ 0 w 13"/>
                  <a:gd name="T3" fmla="*/ 0 h 37"/>
                  <a:gd name="T4" fmla="*/ 0 w 13"/>
                  <a:gd name="T5" fmla="*/ 12 h 37"/>
                  <a:gd name="T6" fmla="*/ 0 w 13"/>
                  <a:gd name="T7" fmla="*/ 12 h 37"/>
                  <a:gd name="T8" fmla="*/ 0 w 13"/>
                  <a:gd name="T9" fmla="*/ 18 h 37"/>
                  <a:gd name="T10" fmla="*/ 6 w 13"/>
                  <a:gd name="T11" fmla="*/ 25 h 37"/>
                  <a:gd name="T12" fmla="*/ 13 w 13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5"/>
                    </a:lnTo>
                    <a:lnTo>
                      <a:pt x="13" y="3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1" name="Freeform 91">
                <a:extLst>
                  <a:ext uri="{FF2B5EF4-FFF2-40B4-BE49-F238E27FC236}">
                    <a16:creationId xmlns:a16="http://schemas.microsoft.com/office/drawing/2014/main" id="{0A7D5B7A-03F8-9581-2F03-77D515F0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379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6 w 18"/>
                  <a:gd name="T3" fmla="*/ 6 h 19"/>
                  <a:gd name="T4" fmla="*/ 18 w 18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6" y="6"/>
                    </a:lnTo>
                    <a:lnTo>
                      <a:pt x="18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2" name="Freeform 92">
                <a:extLst>
                  <a:ext uri="{FF2B5EF4-FFF2-40B4-BE49-F238E27FC236}">
                    <a16:creationId xmlns:a16="http://schemas.microsoft.com/office/drawing/2014/main" id="{A06C680F-0108-978F-F047-5563D5910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279"/>
                <a:ext cx="43" cy="6"/>
              </a:xfrm>
              <a:custGeom>
                <a:avLst/>
                <a:gdLst>
                  <a:gd name="T0" fmla="*/ 43 w 43"/>
                  <a:gd name="T1" fmla="*/ 6 h 6"/>
                  <a:gd name="T2" fmla="*/ 25 w 43"/>
                  <a:gd name="T3" fmla="*/ 6 h 6"/>
                  <a:gd name="T4" fmla="*/ 0 w 4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6">
                    <a:moveTo>
                      <a:pt x="43" y="6"/>
                    </a:moveTo>
                    <a:lnTo>
                      <a:pt x="25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3" name="Freeform 93">
                <a:extLst>
                  <a:ext uri="{FF2B5EF4-FFF2-40B4-BE49-F238E27FC236}">
                    <a16:creationId xmlns:a16="http://schemas.microsoft.com/office/drawing/2014/main" id="{AE6AA470-5BAB-C356-B488-843E74DA8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398"/>
                <a:ext cx="94" cy="56"/>
              </a:xfrm>
              <a:custGeom>
                <a:avLst/>
                <a:gdLst>
                  <a:gd name="T0" fmla="*/ 0 w 94"/>
                  <a:gd name="T1" fmla="*/ 0 h 56"/>
                  <a:gd name="T2" fmla="*/ 7 w 94"/>
                  <a:gd name="T3" fmla="*/ 6 h 56"/>
                  <a:gd name="T4" fmla="*/ 7 w 94"/>
                  <a:gd name="T5" fmla="*/ 12 h 56"/>
                  <a:gd name="T6" fmla="*/ 19 w 94"/>
                  <a:gd name="T7" fmla="*/ 19 h 56"/>
                  <a:gd name="T8" fmla="*/ 38 w 94"/>
                  <a:gd name="T9" fmla="*/ 31 h 56"/>
                  <a:gd name="T10" fmla="*/ 94 w 94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" h="56">
                    <a:moveTo>
                      <a:pt x="0" y="0"/>
                    </a:moveTo>
                    <a:lnTo>
                      <a:pt x="7" y="6"/>
                    </a:lnTo>
                    <a:lnTo>
                      <a:pt x="7" y="12"/>
                    </a:lnTo>
                    <a:lnTo>
                      <a:pt x="19" y="19"/>
                    </a:lnTo>
                    <a:lnTo>
                      <a:pt x="38" y="31"/>
                    </a:lnTo>
                    <a:lnTo>
                      <a:pt x="94" y="5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4" name="Freeform 94">
                <a:extLst>
                  <a:ext uri="{FF2B5EF4-FFF2-40B4-BE49-F238E27FC236}">
                    <a16:creationId xmlns:a16="http://schemas.microsoft.com/office/drawing/2014/main" id="{E67D0BE9-84B0-5E47-50AA-0D74C267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410"/>
                <a:ext cx="94" cy="50"/>
              </a:xfrm>
              <a:custGeom>
                <a:avLst/>
                <a:gdLst>
                  <a:gd name="T0" fmla="*/ 0 w 94"/>
                  <a:gd name="T1" fmla="*/ 0 h 50"/>
                  <a:gd name="T2" fmla="*/ 6 w 94"/>
                  <a:gd name="T3" fmla="*/ 7 h 50"/>
                  <a:gd name="T4" fmla="*/ 18 w 94"/>
                  <a:gd name="T5" fmla="*/ 13 h 50"/>
                  <a:gd name="T6" fmla="*/ 31 w 94"/>
                  <a:gd name="T7" fmla="*/ 19 h 50"/>
                  <a:gd name="T8" fmla="*/ 94 w 94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0">
                    <a:moveTo>
                      <a:pt x="0" y="0"/>
                    </a:moveTo>
                    <a:lnTo>
                      <a:pt x="6" y="7"/>
                    </a:lnTo>
                    <a:lnTo>
                      <a:pt x="18" y="13"/>
                    </a:lnTo>
                    <a:lnTo>
                      <a:pt x="31" y="19"/>
                    </a:lnTo>
                    <a:lnTo>
                      <a:pt x="94" y="5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5" name="Freeform 95">
                <a:extLst>
                  <a:ext uri="{FF2B5EF4-FFF2-40B4-BE49-F238E27FC236}">
                    <a16:creationId xmlns:a16="http://schemas.microsoft.com/office/drawing/2014/main" id="{A4589C46-8560-F570-7037-164186ED9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2429"/>
                <a:ext cx="88" cy="38"/>
              </a:xfrm>
              <a:custGeom>
                <a:avLst/>
                <a:gdLst>
                  <a:gd name="T0" fmla="*/ 0 w 88"/>
                  <a:gd name="T1" fmla="*/ 0 h 38"/>
                  <a:gd name="T2" fmla="*/ 32 w 88"/>
                  <a:gd name="T3" fmla="*/ 13 h 38"/>
                  <a:gd name="T4" fmla="*/ 88 w 88"/>
                  <a:gd name="T5" fmla="*/ 3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38">
                    <a:moveTo>
                      <a:pt x="0" y="0"/>
                    </a:moveTo>
                    <a:lnTo>
                      <a:pt x="32" y="13"/>
                    </a:lnTo>
                    <a:lnTo>
                      <a:pt x="88" y="3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6" name="Freeform 96">
                <a:extLst>
                  <a:ext uri="{FF2B5EF4-FFF2-40B4-BE49-F238E27FC236}">
                    <a16:creationId xmlns:a16="http://schemas.microsoft.com/office/drawing/2014/main" id="{4CB552AD-C4BD-88B6-0B69-3054A6E8B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429"/>
                <a:ext cx="100" cy="38"/>
              </a:xfrm>
              <a:custGeom>
                <a:avLst/>
                <a:gdLst>
                  <a:gd name="T0" fmla="*/ 0 w 100"/>
                  <a:gd name="T1" fmla="*/ 0 h 38"/>
                  <a:gd name="T2" fmla="*/ 19 w 100"/>
                  <a:gd name="T3" fmla="*/ 6 h 38"/>
                  <a:gd name="T4" fmla="*/ 50 w 100"/>
                  <a:gd name="T5" fmla="*/ 19 h 38"/>
                  <a:gd name="T6" fmla="*/ 75 w 100"/>
                  <a:gd name="T7" fmla="*/ 31 h 38"/>
                  <a:gd name="T8" fmla="*/ 100 w 100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38">
                    <a:moveTo>
                      <a:pt x="0" y="0"/>
                    </a:moveTo>
                    <a:lnTo>
                      <a:pt x="19" y="6"/>
                    </a:lnTo>
                    <a:lnTo>
                      <a:pt x="50" y="19"/>
                    </a:lnTo>
                    <a:lnTo>
                      <a:pt x="75" y="31"/>
                    </a:lnTo>
                    <a:lnTo>
                      <a:pt x="100" y="3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7" name="Freeform 97">
                <a:extLst>
                  <a:ext uri="{FF2B5EF4-FFF2-40B4-BE49-F238E27FC236}">
                    <a16:creationId xmlns:a16="http://schemas.microsoft.com/office/drawing/2014/main" id="{83CD3D77-EC75-D783-641F-729B56783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2442"/>
                <a:ext cx="69" cy="25"/>
              </a:xfrm>
              <a:custGeom>
                <a:avLst/>
                <a:gdLst>
                  <a:gd name="T0" fmla="*/ 0 w 69"/>
                  <a:gd name="T1" fmla="*/ 0 h 25"/>
                  <a:gd name="T2" fmla="*/ 31 w 69"/>
                  <a:gd name="T3" fmla="*/ 6 h 25"/>
                  <a:gd name="T4" fmla="*/ 69 w 69"/>
                  <a:gd name="T5" fmla="*/ 25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25">
                    <a:moveTo>
                      <a:pt x="0" y="0"/>
                    </a:moveTo>
                    <a:lnTo>
                      <a:pt x="31" y="6"/>
                    </a:lnTo>
                    <a:lnTo>
                      <a:pt x="69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8" name="Freeform 98">
                <a:extLst>
                  <a:ext uri="{FF2B5EF4-FFF2-40B4-BE49-F238E27FC236}">
                    <a16:creationId xmlns:a16="http://schemas.microsoft.com/office/drawing/2014/main" id="{859C2CC7-5148-00EA-DBC6-DD1514E73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442"/>
                <a:ext cx="50" cy="18"/>
              </a:xfrm>
              <a:custGeom>
                <a:avLst/>
                <a:gdLst>
                  <a:gd name="T0" fmla="*/ 0 w 50"/>
                  <a:gd name="T1" fmla="*/ 0 h 18"/>
                  <a:gd name="T2" fmla="*/ 19 w 50"/>
                  <a:gd name="T3" fmla="*/ 6 h 18"/>
                  <a:gd name="T4" fmla="*/ 38 w 50"/>
                  <a:gd name="T5" fmla="*/ 12 h 18"/>
                  <a:gd name="T6" fmla="*/ 50 w 50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18">
                    <a:moveTo>
                      <a:pt x="0" y="0"/>
                    </a:moveTo>
                    <a:lnTo>
                      <a:pt x="19" y="6"/>
                    </a:lnTo>
                    <a:lnTo>
                      <a:pt x="38" y="12"/>
                    </a:lnTo>
                    <a:lnTo>
                      <a:pt x="50" y="1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9" name="Freeform 99">
                <a:extLst>
                  <a:ext uri="{FF2B5EF4-FFF2-40B4-BE49-F238E27FC236}">
                    <a16:creationId xmlns:a16="http://schemas.microsoft.com/office/drawing/2014/main" id="{A3B32832-D6BA-12F8-8DB9-C1E867E38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2460"/>
                <a:ext cx="50" cy="19"/>
              </a:xfrm>
              <a:custGeom>
                <a:avLst/>
                <a:gdLst>
                  <a:gd name="T0" fmla="*/ 0 w 50"/>
                  <a:gd name="T1" fmla="*/ 0 h 19"/>
                  <a:gd name="T2" fmla="*/ 13 w 50"/>
                  <a:gd name="T3" fmla="*/ 7 h 19"/>
                  <a:gd name="T4" fmla="*/ 25 w 50"/>
                  <a:gd name="T5" fmla="*/ 13 h 19"/>
                  <a:gd name="T6" fmla="*/ 32 w 50"/>
                  <a:gd name="T7" fmla="*/ 13 h 19"/>
                  <a:gd name="T8" fmla="*/ 50 w 50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lnTo>
                      <a:pt x="13" y="7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50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0" name="Freeform 100">
                <a:extLst>
                  <a:ext uri="{FF2B5EF4-FFF2-40B4-BE49-F238E27FC236}">
                    <a16:creationId xmlns:a16="http://schemas.microsoft.com/office/drawing/2014/main" id="{57B1219F-F79D-A1B8-4EA0-02718ACDB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460"/>
                <a:ext cx="38" cy="13"/>
              </a:xfrm>
              <a:custGeom>
                <a:avLst/>
                <a:gdLst>
                  <a:gd name="T0" fmla="*/ 0 w 38"/>
                  <a:gd name="T1" fmla="*/ 0 h 13"/>
                  <a:gd name="T2" fmla="*/ 19 w 38"/>
                  <a:gd name="T3" fmla="*/ 7 h 13"/>
                  <a:gd name="T4" fmla="*/ 38 w 38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3">
                    <a:moveTo>
                      <a:pt x="0" y="0"/>
                    </a:moveTo>
                    <a:lnTo>
                      <a:pt x="19" y="7"/>
                    </a:lnTo>
                    <a:lnTo>
                      <a:pt x="38" y="13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1" name="Freeform 101">
                <a:extLst>
                  <a:ext uri="{FF2B5EF4-FFF2-40B4-BE49-F238E27FC236}">
                    <a16:creationId xmlns:a16="http://schemas.microsoft.com/office/drawing/2014/main" id="{B9197FF0-4D31-A915-587C-7333210C7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467"/>
                <a:ext cx="44" cy="6"/>
              </a:xfrm>
              <a:custGeom>
                <a:avLst/>
                <a:gdLst>
                  <a:gd name="T0" fmla="*/ 0 w 44"/>
                  <a:gd name="T1" fmla="*/ 0 h 6"/>
                  <a:gd name="T2" fmla="*/ 6 w 44"/>
                  <a:gd name="T3" fmla="*/ 0 h 6"/>
                  <a:gd name="T4" fmla="*/ 19 w 44"/>
                  <a:gd name="T5" fmla="*/ 0 h 6"/>
                  <a:gd name="T6" fmla="*/ 44 w 44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6">
                    <a:moveTo>
                      <a:pt x="0" y="0"/>
                    </a:moveTo>
                    <a:lnTo>
                      <a:pt x="6" y="0"/>
                    </a:lnTo>
                    <a:lnTo>
                      <a:pt x="19" y="0"/>
                    </a:lnTo>
                    <a:lnTo>
                      <a:pt x="44" y="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2" name="Freeform 102">
                <a:extLst>
                  <a:ext uri="{FF2B5EF4-FFF2-40B4-BE49-F238E27FC236}">
                    <a16:creationId xmlns:a16="http://schemas.microsoft.com/office/drawing/2014/main" id="{B48271B7-008F-C138-FDE1-2AE516089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473"/>
                <a:ext cx="38" cy="1"/>
              </a:xfrm>
              <a:custGeom>
                <a:avLst/>
                <a:gdLst>
                  <a:gd name="T0" fmla="*/ 0 w 38"/>
                  <a:gd name="T1" fmla="*/ 0 h 1"/>
                  <a:gd name="T2" fmla="*/ 13 w 38"/>
                  <a:gd name="T3" fmla="*/ 0 h 1"/>
                  <a:gd name="T4" fmla="*/ 32 w 38"/>
                  <a:gd name="T5" fmla="*/ 0 h 1"/>
                  <a:gd name="T6" fmla="*/ 38 w 38"/>
                  <a:gd name="T7" fmla="*/ 0 h 1"/>
                  <a:gd name="T8" fmla="*/ 38 w 3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">
                    <a:moveTo>
                      <a:pt x="0" y="0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3" name="Freeform 103">
                <a:extLst>
                  <a:ext uri="{FF2B5EF4-FFF2-40B4-BE49-F238E27FC236}">
                    <a16:creationId xmlns:a16="http://schemas.microsoft.com/office/drawing/2014/main" id="{DC487EA0-EA91-31EF-D7EB-3B020ECDD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2473"/>
                <a:ext cx="63" cy="6"/>
              </a:xfrm>
              <a:custGeom>
                <a:avLst/>
                <a:gdLst>
                  <a:gd name="T0" fmla="*/ 0 w 63"/>
                  <a:gd name="T1" fmla="*/ 6 h 6"/>
                  <a:gd name="T2" fmla="*/ 13 w 63"/>
                  <a:gd name="T3" fmla="*/ 6 h 6"/>
                  <a:gd name="T4" fmla="*/ 25 w 63"/>
                  <a:gd name="T5" fmla="*/ 0 h 6"/>
                  <a:gd name="T6" fmla="*/ 31 w 63"/>
                  <a:gd name="T7" fmla="*/ 6 h 6"/>
                  <a:gd name="T8" fmla="*/ 63 w 6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13" y="6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63" y="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4" name="Freeform 104">
                <a:extLst>
                  <a:ext uri="{FF2B5EF4-FFF2-40B4-BE49-F238E27FC236}">
                    <a16:creationId xmlns:a16="http://schemas.microsoft.com/office/drawing/2014/main" id="{F531E10C-2330-7579-DB64-E51553B37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479"/>
                <a:ext cx="56" cy="6"/>
              </a:xfrm>
              <a:custGeom>
                <a:avLst/>
                <a:gdLst>
                  <a:gd name="T0" fmla="*/ 0 w 56"/>
                  <a:gd name="T1" fmla="*/ 6 h 6"/>
                  <a:gd name="T2" fmla="*/ 12 w 56"/>
                  <a:gd name="T3" fmla="*/ 0 h 6"/>
                  <a:gd name="T4" fmla="*/ 25 w 56"/>
                  <a:gd name="T5" fmla="*/ 0 h 6"/>
                  <a:gd name="T6" fmla="*/ 37 w 56"/>
                  <a:gd name="T7" fmla="*/ 0 h 6"/>
                  <a:gd name="T8" fmla="*/ 56 w 5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6">
                    <a:moveTo>
                      <a:pt x="0" y="6"/>
                    </a:moveTo>
                    <a:lnTo>
                      <a:pt x="12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56" y="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5" name="Freeform 105">
                <a:extLst>
                  <a:ext uri="{FF2B5EF4-FFF2-40B4-BE49-F238E27FC236}">
                    <a16:creationId xmlns:a16="http://schemas.microsoft.com/office/drawing/2014/main" id="{306DF7C9-8D9D-C214-FE56-3965E1E50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498"/>
                <a:ext cx="56" cy="19"/>
              </a:xfrm>
              <a:custGeom>
                <a:avLst/>
                <a:gdLst>
                  <a:gd name="T0" fmla="*/ 0 w 56"/>
                  <a:gd name="T1" fmla="*/ 0 h 19"/>
                  <a:gd name="T2" fmla="*/ 6 w 56"/>
                  <a:gd name="T3" fmla="*/ 6 h 19"/>
                  <a:gd name="T4" fmla="*/ 25 w 56"/>
                  <a:gd name="T5" fmla="*/ 6 h 19"/>
                  <a:gd name="T6" fmla="*/ 44 w 56"/>
                  <a:gd name="T7" fmla="*/ 12 h 19"/>
                  <a:gd name="T8" fmla="*/ 50 w 56"/>
                  <a:gd name="T9" fmla="*/ 12 h 19"/>
                  <a:gd name="T10" fmla="*/ 56 w 56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19">
                    <a:moveTo>
                      <a:pt x="0" y="0"/>
                    </a:moveTo>
                    <a:lnTo>
                      <a:pt x="6" y="6"/>
                    </a:lnTo>
                    <a:lnTo>
                      <a:pt x="25" y="6"/>
                    </a:lnTo>
                    <a:lnTo>
                      <a:pt x="44" y="12"/>
                    </a:lnTo>
                    <a:lnTo>
                      <a:pt x="50" y="12"/>
                    </a:lnTo>
                    <a:lnTo>
                      <a:pt x="56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6" name="Freeform 106">
                <a:extLst>
                  <a:ext uri="{FF2B5EF4-FFF2-40B4-BE49-F238E27FC236}">
                    <a16:creationId xmlns:a16="http://schemas.microsoft.com/office/drawing/2014/main" id="{C91186E8-A32F-08B3-9800-755990A3E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492"/>
                <a:ext cx="38" cy="18"/>
              </a:xfrm>
              <a:custGeom>
                <a:avLst/>
                <a:gdLst>
                  <a:gd name="T0" fmla="*/ 0 w 38"/>
                  <a:gd name="T1" fmla="*/ 0 h 18"/>
                  <a:gd name="T2" fmla="*/ 0 w 38"/>
                  <a:gd name="T3" fmla="*/ 6 h 18"/>
                  <a:gd name="T4" fmla="*/ 13 w 38"/>
                  <a:gd name="T5" fmla="*/ 6 h 18"/>
                  <a:gd name="T6" fmla="*/ 25 w 38"/>
                  <a:gd name="T7" fmla="*/ 12 h 18"/>
                  <a:gd name="T8" fmla="*/ 31 w 38"/>
                  <a:gd name="T9" fmla="*/ 12 h 18"/>
                  <a:gd name="T10" fmla="*/ 38 w 38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lnTo>
                      <a:pt x="0" y="6"/>
                    </a:lnTo>
                    <a:lnTo>
                      <a:pt x="13" y="6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8" y="1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7" name="Freeform 107">
                <a:extLst>
                  <a:ext uri="{FF2B5EF4-FFF2-40B4-BE49-F238E27FC236}">
                    <a16:creationId xmlns:a16="http://schemas.microsoft.com/office/drawing/2014/main" id="{22456067-9653-ADAC-578E-90F832655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498"/>
                <a:ext cx="31" cy="12"/>
              </a:xfrm>
              <a:custGeom>
                <a:avLst/>
                <a:gdLst>
                  <a:gd name="T0" fmla="*/ 0 w 31"/>
                  <a:gd name="T1" fmla="*/ 0 h 12"/>
                  <a:gd name="T2" fmla="*/ 6 w 31"/>
                  <a:gd name="T3" fmla="*/ 0 h 12"/>
                  <a:gd name="T4" fmla="*/ 19 w 31"/>
                  <a:gd name="T5" fmla="*/ 6 h 12"/>
                  <a:gd name="T6" fmla="*/ 25 w 31"/>
                  <a:gd name="T7" fmla="*/ 6 h 12"/>
                  <a:gd name="T8" fmla="*/ 31 w 31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2">
                    <a:moveTo>
                      <a:pt x="0" y="0"/>
                    </a:moveTo>
                    <a:lnTo>
                      <a:pt x="6" y="0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31" y="1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8" name="Freeform 108">
                <a:extLst>
                  <a:ext uri="{FF2B5EF4-FFF2-40B4-BE49-F238E27FC236}">
                    <a16:creationId xmlns:a16="http://schemas.microsoft.com/office/drawing/2014/main" id="{C6692D0B-FDD6-319C-207F-339E0B046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510"/>
                <a:ext cx="50" cy="13"/>
              </a:xfrm>
              <a:custGeom>
                <a:avLst/>
                <a:gdLst>
                  <a:gd name="T0" fmla="*/ 0 w 50"/>
                  <a:gd name="T1" fmla="*/ 0 h 13"/>
                  <a:gd name="T2" fmla="*/ 12 w 50"/>
                  <a:gd name="T3" fmla="*/ 0 h 13"/>
                  <a:gd name="T4" fmla="*/ 18 w 50"/>
                  <a:gd name="T5" fmla="*/ 0 h 13"/>
                  <a:gd name="T6" fmla="*/ 25 w 50"/>
                  <a:gd name="T7" fmla="*/ 0 h 13"/>
                  <a:gd name="T8" fmla="*/ 37 w 50"/>
                  <a:gd name="T9" fmla="*/ 7 h 13"/>
                  <a:gd name="T10" fmla="*/ 43 w 50"/>
                  <a:gd name="T11" fmla="*/ 7 h 13"/>
                  <a:gd name="T12" fmla="*/ 50 w 50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3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7" y="7"/>
                    </a:lnTo>
                    <a:lnTo>
                      <a:pt x="43" y="7"/>
                    </a:lnTo>
                    <a:lnTo>
                      <a:pt x="50" y="13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89" name="Freeform 109">
                <a:extLst>
                  <a:ext uri="{FF2B5EF4-FFF2-40B4-BE49-F238E27FC236}">
                    <a16:creationId xmlns:a16="http://schemas.microsoft.com/office/drawing/2014/main" id="{5DB82022-03B7-9EE4-A803-E96DF0B88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485"/>
                <a:ext cx="44" cy="19"/>
              </a:xfrm>
              <a:custGeom>
                <a:avLst/>
                <a:gdLst>
                  <a:gd name="T0" fmla="*/ 0 w 44"/>
                  <a:gd name="T1" fmla="*/ 0 h 19"/>
                  <a:gd name="T2" fmla="*/ 13 w 44"/>
                  <a:gd name="T3" fmla="*/ 0 h 19"/>
                  <a:gd name="T4" fmla="*/ 19 w 44"/>
                  <a:gd name="T5" fmla="*/ 0 h 19"/>
                  <a:gd name="T6" fmla="*/ 25 w 44"/>
                  <a:gd name="T7" fmla="*/ 0 h 19"/>
                  <a:gd name="T8" fmla="*/ 31 w 44"/>
                  <a:gd name="T9" fmla="*/ 7 h 19"/>
                  <a:gd name="T10" fmla="*/ 38 w 44"/>
                  <a:gd name="T11" fmla="*/ 13 h 19"/>
                  <a:gd name="T12" fmla="*/ 44 w 4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0" y="0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7"/>
                    </a:lnTo>
                    <a:lnTo>
                      <a:pt x="38" y="13"/>
                    </a:lnTo>
                    <a:lnTo>
                      <a:pt x="44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0" name="Freeform 110">
                <a:extLst>
                  <a:ext uri="{FF2B5EF4-FFF2-40B4-BE49-F238E27FC236}">
                    <a16:creationId xmlns:a16="http://schemas.microsoft.com/office/drawing/2014/main" id="{7A76F3A9-8365-7890-2318-3F6A5A2C8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454"/>
                <a:ext cx="94" cy="63"/>
              </a:xfrm>
              <a:custGeom>
                <a:avLst/>
                <a:gdLst>
                  <a:gd name="T0" fmla="*/ 0 w 94"/>
                  <a:gd name="T1" fmla="*/ 0 h 63"/>
                  <a:gd name="T2" fmla="*/ 13 w 94"/>
                  <a:gd name="T3" fmla="*/ 0 h 63"/>
                  <a:gd name="T4" fmla="*/ 38 w 94"/>
                  <a:gd name="T5" fmla="*/ 19 h 63"/>
                  <a:gd name="T6" fmla="*/ 50 w 94"/>
                  <a:gd name="T7" fmla="*/ 25 h 63"/>
                  <a:gd name="T8" fmla="*/ 69 w 94"/>
                  <a:gd name="T9" fmla="*/ 38 h 63"/>
                  <a:gd name="T10" fmla="*/ 82 w 94"/>
                  <a:gd name="T11" fmla="*/ 50 h 63"/>
                  <a:gd name="T12" fmla="*/ 94 w 94"/>
                  <a:gd name="T13" fmla="*/ 6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63">
                    <a:moveTo>
                      <a:pt x="0" y="0"/>
                    </a:moveTo>
                    <a:lnTo>
                      <a:pt x="13" y="0"/>
                    </a:lnTo>
                    <a:lnTo>
                      <a:pt x="38" y="19"/>
                    </a:lnTo>
                    <a:lnTo>
                      <a:pt x="50" y="25"/>
                    </a:lnTo>
                    <a:lnTo>
                      <a:pt x="69" y="38"/>
                    </a:lnTo>
                    <a:lnTo>
                      <a:pt x="82" y="50"/>
                    </a:lnTo>
                    <a:lnTo>
                      <a:pt x="94" y="63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1" name="Freeform 111">
                <a:extLst>
                  <a:ext uri="{FF2B5EF4-FFF2-40B4-BE49-F238E27FC236}">
                    <a16:creationId xmlns:a16="http://schemas.microsoft.com/office/drawing/2014/main" id="{BEF1049C-30FC-905F-442F-549CFDE3E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73"/>
                <a:ext cx="62" cy="69"/>
              </a:xfrm>
              <a:custGeom>
                <a:avLst/>
                <a:gdLst>
                  <a:gd name="T0" fmla="*/ 0 w 62"/>
                  <a:gd name="T1" fmla="*/ 0 h 69"/>
                  <a:gd name="T2" fmla="*/ 12 w 62"/>
                  <a:gd name="T3" fmla="*/ 6 h 69"/>
                  <a:gd name="T4" fmla="*/ 31 w 62"/>
                  <a:gd name="T5" fmla="*/ 19 h 69"/>
                  <a:gd name="T6" fmla="*/ 43 w 62"/>
                  <a:gd name="T7" fmla="*/ 31 h 69"/>
                  <a:gd name="T8" fmla="*/ 56 w 62"/>
                  <a:gd name="T9" fmla="*/ 44 h 69"/>
                  <a:gd name="T10" fmla="*/ 62 w 62"/>
                  <a:gd name="T11" fmla="*/ 56 h 69"/>
                  <a:gd name="T12" fmla="*/ 62 w 62"/>
                  <a:gd name="T13" fmla="*/ 69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69">
                    <a:moveTo>
                      <a:pt x="0" y="0"/>
                    </a:moveTo>
                    <a:lnTo>
                      <a:pt x="12" y="6"/>
                    </a:lnTo>
                    <a:lnTo>
                      <a:pt x="31" y="19"/>
                    </a:lnTo>
                    <a:lnTo>
                      <a:pt x="43" y="31"/>
                    </a:lnTo>
                    <a:lnTo>
                      <a:pt x="56" y="44"/>
                    </a:lnTo>
                    <a:lnTo>
                      <a:pt x="62" y="56"/>
                    </a:lnTo>
                    <a:lnTo>
                      <a:pt x="62" y="6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2" name="Freeform 112">
                <a:extLst>
                  <a:ext uri="{FF2B5EF4-FFF2-40B4-BE49-F238E27FC236}">
                    <a16:creationId xmlns:a16="http://schemas.microsoft.com/office/drawing/2014/main" id="{FDF203A4-6D7F-EE83-A96F-403053381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" y="2504"/>
                <a:ext cx="19" cy="50"/>
              </a:xfrm>
              <a:custGeom>
                <a:avLst/>
                <a:gdLst>
                  <a:gd name="T0" fmla="*/ 0 w 19"/>
                  <a:gd name="T1" fmla="*/ 0 h 50"/>
                  <a:gd name="T2" fmla="*/ 6 w 19"/>
                  <a:gd name="T3" fmla="*/ 6 h 50"/>
                  <a:gd name="T4" fmla="*/ 13 w 19"/>
                  <a:gd name="T5" fmla="*/ 19 h 50"/>
                  <a:gd name="T6" fmla="*/ 19 w 19"/>
                  <a:gd name="T7" fmla="*/ 25 h 50"/>
                  <a:gd name="T8" fmla="*/ 19 w 19"/>
                  <a:gd name="T9" fmla="*/ 31 h 50"/>
                  <a:gd name="T10" fmla="*/ 19 w 19"/>
                  <a:gd name="T11" fmla="*/ 38 h 50"/>
                  <a:gd name="T12" fmla="*/ 19 w 1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0" y="0"/>
                    </a:moveTo>
                    <a:lnTo>
                      <a:pt x="6" y="6"/>
                    </a:lnTo>
                    <a:lnTo>
                      <a:pt x="13" y="19"/>
                    </a:lnTo>
                    <a:lnTo>
                      <a:pt x="19" y="25"/>
                    </a:lnTo>
                    <a:lnTo>
                      <a:pt x="19" y="31"/>
                    </a:lnTo>
                    <a:lnTo>
                      <a:pt x="19" y="38"/>
                    </a:lnTo>
                    <a:lnTo>
                      <a:pt x="19" y="5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3" name="Freeform 113">
                <a:extLst>
                  <a:ext uri="{FF2B5EF4-FFF2-40B4-BE49-F238E27FC236}">
                    <a16:creationId xmlns:a16="http://schemas.microsoft.com/office/drawing/2014/main" id="{FE8A60FD-51C7-5590-AAB3-297FF468D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041"/>
                <a:ext cx="112" cy="57"/>
              </a:xfrm>
              <a:custGeom>
                <a:avLst/>
                <a:gdLst>
                  <a:gd name="T0" fmla="*/ 100 w 112"/>
                  <a:gd name="T1" fmla="*/ 25 h 57"/>
                  <a:gd name="T2" fmla="*/ 87 w 112"/>
                  <a:gd name="T3" fmla="*/ 13 h 57"/>
                  <a:gd name="T4" fmla="*/ 75 w 112"/>
                  <a:gd name="T5" fmla="*/ 7 h 57"/>
                  <a:gd name="T6" fmla="*/ 69 w 112"/>
                  <a:gd name="T7" fmla="*/ 0 h 57"/>
                  <a:gd name="T8" fmla="*/ 56 w 112"/>
                  <a:gd name="T9" fmla="*/ 0 h 57"/>
                  <a:gd name="T10" fmla="*/ 50 w 112"/>
                  <a:gd name="T11" fmla="*/ 0 h 57"/>
                  <a:gd name="T12" fmla="*/ 44 w 112"/>
                  <a:gd name="T13" fmla="*/ 0 h 57"/>
                  <a:gd name="T14" fmla="*/ 37 w 112"/>
                  <a:gd name="T15" fmla="*/ 7 h 57"/>
                  <a:gd name="T16" fmla="*/ 44 w 112"/>
                  <a:gd name="T17" fmla="*/ 7 h 57"/>
                  <a:gd name="T18" fmla="*/ 44 w 112"/>
                  <a:gd name="T19" fmla="*/ 7 h 57"/>
                  <a:gd name="T20" fmla="*/ 44 w 112"/>
                  <a:gd name="T21" fmla="*/ 7 h 57"/>
                  <a:gd name="T22" fmla="*/ 37 w 112"/>
                  <a:gd name="T23" fmla="*/ 7 h 57"/>
                  <a:gd name="T24" fmla="*/ 31 w 112"/>
                  <a:gd name="T25" fmla="*/ 7 h 57"/>
                  <a:gd name="T26" fmla="*/ 25 w 112"/>
                  <a:gd name="T27" fmla="*/ 13 h 57"/>
                  <a:gd name="T28" fmla="*/ 25 w 112"/>
                  <a:gd name="T29" fmla="*/ 13 h 57"/>
                  <a:gd name="T30" fmla="*/ 25 w 112"/>
                  <a:gd name="T31" fmla="*/ 13 h 57"/>
                  <a:gd name="T32" fmla="*/ 19 w 112"/>
                  <a:gd name="T33" fmla="*/ 19 h 57"/>
                  <a:gd name="T34" fmla="*/ 12 w 112"/>
                  <a:gd name="T35" fmla="*/ 19 h 57"/>
                  <a:gd name="T36" fmla="*/ 6 w 112"/>
                  <a:gd name="T37" fmla="*/ 25 h 57"/>
                  <a:gd name="T38" fmla="*/ 0 w 112"/>
                  <a:gd name="T39" fmla="*/ 25 h 57"/>
                  <a:gd name="T40" fmla="*/ 6 w 112"/>
                  <a:gd name="T41" fmla="*/ 25 h 57"/>
                  <a:gd name="T42" fmla="*/ 12 w 112"/>
                  <a:gd name="T43" fmla="*/ 25 h 57"/>
                  <a:gd name="T44" fmla="*/ 19 w 112"/>
                  <a:gd name="T45" fmla="*/ 25 h 57"/>
                  <a:gd name="T46" fmla="*/ 31 w 112"/>
                  <a:gd name="T47" fmla="*/ 25 h 57"/>
                  <a:gd name="T48" fmla="*/ 37 w 112"/>
                  <a:gd name="T49" fmla="*/ 25 h 57"/>
                  <a:gd name="T50" fmla="*/ 37 w 112"/>
                  <a:gd name="T51" fmla="*/ 25 h 57"/>
                  <a:gd name="T52" fmla="*/ 37 w 112"/>
                  <a:gd name="T53" fmla="*/ 25 h 57"/>
                  <a:gd name="T54" fmla="*/ 31 w 112"/>
                  <a:gd name="T55" fmla="*/ 25 h 57"/>
                  <a:gd name="T56" fmla="*/ 31 w 112"/>
                  <a:gd name="T57" fmla="*/ 25 h 57"/>
                  <a:gd name="T58" fmla="*/ 31 w 112"/>
                  <a:gd name="T59" fmla="*/ 25 h 57"/>
                  <a:gd name="T60" fmla="*/ 37 w 112"/>
                  <a:gd name="T61" fmla="*/ 25 h 57"/>
                  <a:gd name="T62" fmla="*/ 44 w 112"/>
                  <a:gd name="T63" fmla="*/ 25 h 57"/>
                  <a:gd name="T64" fmla="*/ 50 w 112"/>
                  <a:gd name="T65" fmla="*/ 25 h 57"/>
                  <a:gd name="T66" fmla="*/ 44 w 112"/>
                  <a:gd name="T67" fmla="*/ 25 h 57"/>
                  <a:gd name="T68" fmla="*/ 44 w 112"/>
                  <a:gd name="T69" fmla="*/ 25 h 57"/>
                  <a:gd name="T70" fmla="*/ 44 w 112"/>
                  <a:gd name="T71" fmla="*/ 32 h 57"/>
                  <a:gd name="T72" fmla="*/ 44 w 112"/>
                  <a:gd name="T73" fmla="*/ 32 h 57"/>
                  <a:gd name="T74" fmla="*/ 56 w 112"/>
                  <a:gd name="T75" fmla="*/ 25 h 57"/>
                  <a:gd name="T76" fmla="*/ 69 w 112"/>
                  <a:gd name="T77" fmla="*/ 25 h 57"/>
                  <a:gd name="T78" fmla="*/ 75 w 112"/>
                  <a:gd name="T79" fmla="*/ 32 h 57"/>
                  <a:gd name="T80" fmla="*/ 81 w 112"/>
                  <a:gd name="T81" fmla="*/ 32 h 57"/>
                  <a:gd name="T82" fmla="*/ 94 w 112"/>
                  <a:gd name="T83" fmla="*/ 32 h 57"/>
                  <a:gd name="T84" fmla="*/ 100 w 112"/>
                  <a:gd name="T85" fmla="*/ 38 h 57"/>
                  <a:gd name="T86" fmla="*/ 106 w 112"/>
                  <a:gd name="T87" fmla="*/ 50 h 57"/>
                  <a:gd name="T88" fmla="*/ 112 w 112"/>
                  <a:gd name="T89" fmla="*/ 57 h 57"/>
                  <a:gd name="T90" fmla="*/ 112 w 112"/>
                  <a:gd name="T91" fmla="*/ 57 h 57"/>
                  <a:gd name="T92" fmla="*/ 112 w 112"/>
                  <a:gd name="T93" fmla="*/ 57 h 57"/>
                  <a:gd name="T94" fmla="*/ 106 w 112"/>
                  <a:gd name="T95" fmla="*/ 44 h 57"/>
                  <a:gd name="T96" fmla="*/ 100 w 112"/>
                  <a:gd name="T97" fmla="*/ 25 h 57"/>
                  <a:gd name="T98" fmla="*/ 100 w 112"/>
                  <a:gd name="T99" fmla="*/ 25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2" h="57">
                    <a:moveTo>
                      <a:pt x="100" y="25"/>
                    </a:moveTo>
                    <a:lnTo>
                      <a:pt x="87" y="13"/>
                    </a:lnTo>
                    <a:lnTo>
                      <a:pt x="75" y="7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7"/>
                    </a:lnTo>
                    <a:lnTo>
                      <a:pt x="44" y="7"/>
                    </a:lnTo>
                    <a:lnTo>
                      <a:pt x="37" y="7"/>
                    </a:lnTo>
                    <a:lnTo>
                      <a:pt x="31" y="7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9" y="25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44" y="25"/>
                    </a:lnTo>
                    <a:lnTo>
                      <a:pt x="44" y="32"/>
                    </a:lnTo>
                    <a:lnTo>
                      <a:pt x="56" y="25"/>
                    </a:lnTo>
                    <a:lnTo>
                      <a:pt x="69" y="25"/>
                    </a:lnTo>
                    <a:lnTo>
                      <a:pt x="75" y="32"/>
                    </a:lnTo>
                    <a:lnTo>
                      <a:pt x="81" y="32"/>
                    </a:lnTo>
                    <a:lnTo>
                      <a:pt x="94" y="32"/>
                    </a:lnTo>
                    <a:lnTo>
                      <a:pt x="100" y="38"/>
                    </a:lnTo>
                    <a:lnTo>
                      <a:pt x="106" y="50"/>
                    </a:lnTo>
                    <a:lnTo>
                      <a:pt x="112" y="57"/>
                    </a:lnTo>
                    <a:lnTo>
                      <a:pt x="106" y="44"/>
                    </a:lnTo>
                    <a:lnTo>
                      <a:pt x="100" y="25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4" name="Freeform 114">
                <a:extLst>
                  <a:ext uri="{FF2B5EF4-FFF2-40B4-BE49-F238E27FC236}">
                    <a16:creationId xmlns:a16="http://schemas.microsoft.com/office/drawing/2014/main" id="{21151203-748F-1E34-930C-7C6CD86A8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054"/>
                <a:ext cx="75" cy="19"/>
              </a:xfrm>
              <a:custGeom>
                <a:avLst/>
                <a:gdLst>
                  <a:gd name="T0" fmla="*/ 0 w 75"/>
                  <a:gd name="T1" fmla="*/ 0 h 19"/>
                  <a:gd name="T2" fmla="*/ 12 w 75"/>
                  <a:gd name="T3" fmla="*/ 0 h 19"/>
                  <a:gd name="T4" fmla="*/ 25 w 75"/>
                  <a:gd name="T5" fmla="*/ 0 h 19"/>
                  <a:gd name="T6" fmla="*/ 44 w 75"/>
                  <a:gd name="T7" fmla="*/ 0 h 19"/>
                  <a:gd name="T8" fmla="*/ 56 w 75"/>
                  <a:gd name="T9" fmla="*/ 6 h 19"/>
                  <a:gd name="T10" fmla="*/ 62 w 75"/>
                  <a:gd name="T11" fmla="*/ 6 h 19"/>
                  <a:gd name="T12" fmla="*/ 69 w 75"/>
                  <a:gd name="T13" fmla="*/ 12 h 19"/>
                  <a:gd name="T14" fmla="*/ 75 w 75"/>
                  <a:gd name="T15" fmla="*/ 1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19">
                    <a:moveTo>
                      <a:pt x="0" y="0"/>
                    </a:moveTo>
                    <a:lnTo>
                      <a:pt x="12" y="0"/>
                    </a:lnTo>
                    <a:lnTo>
                      <a:pt x="25" y="0"/>
                    </a:lnTo>
                    <a:lnTo>
                      <a:pt x="44" y="0"/>
                    </a:lnTo>
                    <a:lnTo>
                      <a:pt x="56" y="6"/>
                    </a:lnTo>
                    <a:lnTo>
                      <a:pt x="62" y="6"/>
                    </a:lnTo>
                    <a:lnTo>
                      <a:pt x="69" y="12"/>
                    </a:lnTo>
                    <a:lnTo>
                      <a:pt x="75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5" name="Freeform 115">
                <a:extLst>
                  <a:ext uri="{FF2B5EF4-FFF2-40B4-BE49-F238E27FC236}">
                    <a16:creationId xmlns:a16="http://schemas.microsoft.com/office/drawing/2014/main" id="{851094C4-1DA6-2F7D-CC73-2ED2EFF8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048"/>
                <a:ext cx="63" cy="18"/>
              </a:xfrm>
              <a:custGeom>
                <a:avLst/>
                <a:gdLst>
                  <a:gd name="T0" fmla="*/ 0 w 63"/>
                  <a:gd name="T1" fmla="*/ 6 h 18"/>
                  <a:gd name="T2" fmla="*/ 13 w 63"/>
                  <a:gd name="T3" fmla="*/ 0 h 18"/>
                  <a:gd name="T4" fmla="*/ 31 w 63"/>
                  <a:gd name="T5" fmla="*/ 0 h 18"/>
                  <a:gd name="T6" fmla="*/ 44 w 63"/>
                  <a:gd name="T7" fmla="*/ 6 h 18"/>
                  <a:gd name="T8" fmla="*/ 56 w 63"/>
                  <a:gd name="T9" fmla="*/ 12 h 18"/>
                  <a:gd name="T10" fmla="*/ 63 w 63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8">
                    <a:moveTo>
                      <a:pt x="0" y="6"/>
                    </a:moveTo>
                    <a:lnTo>
                      <a:pt x="13" y="0"/>
                    </a:lnTo>
                    <a:lnTo>
                      <a:pt x="31" y="0"/>
                    </a:lnTo>
                    <a:lnTo>
                      <a:pt x="44" y="6"/>
                    </a:lnTo>
                    <a:lnTo>
                      <a:pt x="56" y="12"/>
                    </a:lnTo>
                    <a:lnTo>
                      <a:pt x="63" y="1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6" name="Freeform 116">
                <a:extLst>
                  <a:ext uri="{FF2B5EF4-FFF2-40B4-BE49-F238E27FC236}">
                    <a16:creationId xmlns:a16="http://schemas.microsoft.com/office/drawing/2014/main" id="{553D433D-E7E1-7DB7-6E00-548800ED3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2048"/>
                <a:ext cx="44" cy="12"/>
              </a:xfrm>
              <a:custGeom>
                <a:avLst/>
                <a:gdLst>
                  <a:gd name="T0" fmla="*/ 0 w 44"/>
                  <a:gd name="T1" fmla="*/ 0 h 12"/>
                  <a:gd name="T2" fmla="*/ 12 w 44"/>
                  <a:gd name="T3" fmla="*/ 0 h 12"/>
                  <a:gd name="T4" fmla="*/ 19 w 44"/>
                  <a:gd name="T5" fmla="*/ 0 h 12"/>
                  <a:gd name="T6" fmla="*/ 31 w 44"/>
                  <a:gd name="T7" fmla="*/ 6 h 12"/>
                  <a:gd name="T8" fmla="*/ 31 w 44"/>
                  <a:gd name="T9" fmla="*/ 6 h 12"/>
                  <a:gd name="T10" fmla="*/ 44 w 44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12">
                    <a:moveTo>
                      <a:pt x="0" y="0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31" y="6"/>
                    </a:lnTo>
                    <a:lnTo>
                      <a:pt x="44" y="1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7" name="Freeform 117">
                <a:extLst>
                  <a:ext uri="{FF2B5EF4-FFF2-40B4-BE49-F238E27FC236}">
                    <a16:creationId xmlns:a16="http://schemas.microsoft.com/office/drawing/2014/main" id="{666B0BE9-2D0E-52D2-2F5A-63EBD7F85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2041"/>
                <a:ext cx="25" cy="7"/>
              </a:xfrm>
              <a:custGeom>
                <a:avLst/>
                <a:gdLst>
                  <a:gd name="T0" fmla="*/ 0 w 25"/>
                  <a:gd name="T1" fmla="*/ 0 h 7"/>
                  <a:gd name="T2" fmla="*/ 12 w 25"/>
                  <a:gd name="T3" fmla="*/ 7 h 7"/>
                  <a:gd name="T4" fmla="*/ 19 w 25"/>
                  <a:gd name="T5" fmla="*/ 7 h 7"/>
                  <a:gd name="T6" fmla="*/ 25 w 2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7">
                    <a:moveTo>
                      <a:pt x="0" y="0"/>
                    </a:moveTo>
                    <a:lnTo>
                      <a:pt x="12" y="7"/>
                    </a:lnTo>
                    <a:lnTo>
                      <a:pt x="19" y="7"/>
                    </a:lnTo>
                    <a:lnTo>
                      <a:pt x="25" y="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8" name="Freeform 118">
                <a:extLst>
                  <a:ext uri="{FF2B5EF4-FFF2-40B4-BE49-F238E27FC236}">
                    <a16:creationId xmlns:a16="http://schemas.microsoft.com/office/drawing/2014/main" id="{09002127-A0EE-BF56-A4AF-C7A2CA612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54"/>
                <a:ext cx="87" cy="25"/>
              </a:xfrm>
              <a:custGeom>
                <a:avLst/>
                <a:gdLst>
                  <a:gd name="T0" fmla="*/ 0 w 87"/>
                  <a:gd name="T1" fmla="*/ 6 h 25"/>
                  <a:gd name="T2" fmla="*/ 6 w 87"/>
                  <a:gd name="T3" fmla="*/ 6 h 25"/>
                  <a:gd name="T4" fmla="*/ 18 w 87"/>
                  <a:gd name="T5" fmla="*/ 6 h 25"/>
                  <a:gd name="T6" fmla="*/ 37 w 87"/>
                  <a:gd name="T7" fmla="*/ 0 h 25"/>
                  <a:gd name="T8" fmla="*/ 43 w 87"/>
                  <a:gd name="T9" fmla="*/ 0 h 25"/>
                  <a:gd name="T10" fmla="*/ 56 w 87"/>
                  <a:gd name="T11" fmla="*/ 6 h 25"/>
                  <a:gd name="T12" fmla="*/ 56 w 87"/>
                  <a:gd name="T13" fmla="*/ 6 h 25"/>
                  <a:gd name="T14" fmla="*/ 62 w 87"/>
                  <a:gd name="T15" fmla="*/ 6 h 25"/>
                  <a:gd name="T16" fmla="*/ 75 w 87"/>
                  <a:gd name="T17" fmla="*/ 12 h 25"/>
                  <a:gd name="T18" fmla="*/ 87 w 87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25">
                    <a:moveTo>
                      <a:pt x="0" y="6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6" y="6"/>
                    </a:lnTo>
                    <a:lnTo>
                      <a:pt x="62" y="6"/>
                    </a:lnTo>
                    <a:lnTo>
                      <a:pt x="75" y="12"/>
                    </a:lnTo>
                    <a:lnTo>
                      <a:pt x="87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99" name="Freeform 119">
                <a:extLst>
                  <a:ext uri="{FF2B5EF4-FFF2-40B4-BE49-F238E27FC236}">
                    <a16:creationId xmlns:a16="http://schemas.microsoft.com/office/drawing/2014/main" id="{CB291F6D-F050-17C6-6722-A559935D6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060"/>
                <a:ext cx="69" cy="25"/>
              </a:xfrm>
              <a:custGeom>
                <a:avLst/>
                <a:gdLst>
                  <a:gd name="T0" fmla="*/ 0 w 69"/>
                  <a:gd name="T1" fmla="*/ 0 h 25"/>
                  <a:gd name="T2" fmla="*/ 13 w 69"/>
                  <a:gd name="T3" fmla="*/ 0 h 25"/>
                  <a:gd name="T4" fmla="*/ 25 w 69"/>
                  <a:gd name="T5" fmla="*/ 0 h 25"/>
                  <a:gd name="T6" fmla="*/ 38 w 69"/>
                  <a:gd name="T7" fmla="*/ 0 h 25"/>
                  <a:gd name="T8" fmla="*/ 50 w 69"/>
                  <a:gd name="T9" fmla="*/ 6 h 25"/>
                  <a:gd name="T10" fmla="*/ 57 w 69"/>
                  <a:gd name="T11" fmla="*/ 13 h 25"/>
                  <a:gd name="T12" fmla="*/ 63 w 69"/>
                  <a:gd name="T13" fmla="*/ 19 h 25"/>
                  <a:gd name="T14" fmla="*/ 69 w 69"/>
                  <a:gd name="T15" fmla="*/ 2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25">
                    <a:moveTo>
                      <a:pt x="0" y="0"/>
                    </a:moveTo>
                    <a:lnTo>
                      <a:pt x="13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0" y="6"/>
                    </a:lnTo>
                    <a:lnTo>
                      <a:pt x="57" y="13"/>
                    </a:lnTo>
                    <a:lnTo>
                      <a:pt x="63" y="19"/>
                    </a:lnTo>
                    <a:lnTo>
                      <a:pt x="69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0" name="Freeform 120">
                <a:extLst>
                  <a:ext uri="{FF2B5EF4-FFF2-40B4-BE49-F238E27FC236}">
                    <a16:creationId xmlns:a16="http://schemas.microsoft.com/office/drawing/2014/main" id="{A752A098-00E0-307B-BCE3-8D09BE159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066"/>
                <a:ext cx="57" cy="7"/>
              </a:xfrm>
              <a:custGeom>
                <a:avLst/>
                <a:gdLst>
                  <a:gd name="T0" fmla="*/ 0 w 57"/>
                  <a:gd name="T1" fmla="*/ 0 h 7"/>
                  <a:gd name="T2" fmla="*/ 7 w 57"/>
                  <a:gd name="T3" fmla="*/ 0 h 7"/>
                  <a:gd name="T4" fmla="*/ 19 w 57"/>
                  <a:gd name="T5" fmla="*/ 0 h 7"/>
                  <a:gd name="T6" fmla="*/ 38 w 57"/>
                  <a:gd name="T7" fmla="*/ 0 h 7"/>
                  <a:gd name="T8" fmla="*/ 44 w 57"/>
                  <a:gd name="T9" fmla="*/ 0 h 7"/>
                  <a:gd name="T10" fmla="*/ 57 w 5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">
                    <a:moveTo>
                      <a:pt x="0" y="0"/>
                    </a:moveTo>
                    <a:lnTo>
                      <a:pt x="7" y="0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7" y="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1" name="Freeform 121">
                <a:extLst>
                  <a:ext uri="{FF2B5EF4-FFF2-40B4-BE49-F238E27FC236}">
                    <a16:creationId xmlns:a16="http://schemas.microsoft.com/office/drawing/2014/main" id="{8B6BE92D-9FF2-8154-BD37-D884DC463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2066"/>
                <a:ext cx="31" cy="1"/>
              </a:xfrm>
              <a:custGeom>
                <a:avLst/>
                <a:gdLst>
                  <a:gd name="T0" fmla="*/ 0 w 31"/>
                  <a:gd name="T1" fmla="*/ 0 h 1"/>
                  <a:gd name="T2" fmla="*/ 6 w 31"/>
                  <a:gd name="T3" fmla="*/ 0 h 1"/>
                  <a:gd name="T4" fmla="*/ 19 w 31"/>
                  <a:gd name="T5" fmla="*/ 0 h 1"/>
                  <a:gd name="T6" fmla="*/ 31 w 3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">
                    <a:moveTo>
                      <a:pt x="0" y="0"/>
                    </a:moveTo>
                    <a:lnTo>
                      <a:pt x="6" y="0"/>
                    </a:lnTo>
                    <a:lnTo>
                      <a:pt x="19" y="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2" name="Freeform 122">
                <a:extLst>
                  <a:ext uri="{FF2B5EF4-FFF2-40B4-BE49-F238E27FC236}">
                    <a16:creationId xmlns:a16="http://schemas.microsoft.com/office/drawing/2014/main" id="{436BF1E2-011D-095D-A4B3-182F1C2E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1966"/>
                <a:ext cx="287" cy="188"/>
              </a:xfrm>
              <a:custGeom>
                <a:avLst/>
                <a:gdLst>
                  <a:gd name="T0" fmla="*/ 112 w 287"/>
                  <a:gd name="T1" fmla="*/ 107 h 188"/>
                  <a:gd name="T2" fmla="*/ 75 w 287"/>
                  <a:gd name="T3" fmla="*/ 100 h 188"/>
                  <a:gd name="T4" fmla="*/ 50 w 287"/>
                  <a:gd name="T5" fmla="*/ 75 h 188"/>
                  <a:gd name="T6" fmla="*/ 43 w 287"/>
                  <a:gd name="T7" fmla="*/ 69 h 188"/>
                  <a:gd name="T8" fmla="*/ 37 w 287"/>
                  <a:gd name="T9" fmla="*/ 69 h 188"/>
                  <a:gd name="T10" fmla="*/ 31 w 287"/>
                  <a:gd name="T11" fmla="*/ 63 h 188"/>
                  <a:gd name="T12" fmla="*/ 12 w 287"/>
                  <a:gd name="T13" fmla="*/ 69 h 188"/>
                  <a:gd name="T14" fmla="*/ 0 w 287"/>
                  <a:gd name="T15" fmla="*/ 57 h 188"/>
                  <a:gd name="T16" fmla="*/ 0 w 287"/>
                  <a:gd name="T17" fmla="*/ 57 h 188"/>
                  <a:gd name="T18" fmla="*/ 0 w 287"/>
                  <a:gd name="T19" fmla="*/ 63 h 188"/>
                  <a:gd name="T20" fmla="*/ 25 w 287"/>
                  <a:gd name="T21" fmla="*/ 57 h 188"/>
                  <a:gd name="T22" fmla="*/ 43 w 287"/>
                  <a:gd name="T23" fmla="*/ 38 h 188"/>
                  <a:gd name="T24" fmla="*/ 75 w 287"/>
                  <a:gd name="T25" fmla="*/ 19 h 188"/>
                  <a:gd name="T26" fmla="*/ 125 w 287"/>
                  <a:gd name="T27" fmla="*/ 13 h 188"/>
                  <a:gd name="T28" fmla="*/ 150 w 287"/>
                  <a:gd name="T29" fmla="*/ 13 h 188"/>
                  <a:gd name="T30" fmla="*/ 156 w 287"/>
                  <a:gd name="T31" fmla="*/ 13 h 188"/>
                  <a:gd name="T32" fmla="*/ 168 w 287"/>
                  <a:gd name="T33" fmla="*/ 7 h 188"/>
                  <a:gd name="T34" fmla="*/ 168 w 287"/>
                  <a:gd name="T35" fmla="*/ 0 h 188"/>
                  <a:gd name="T36" fmla="*/ 175 w 287"/>
                  <a:gd name="T37" fmla="*/ 0 h 188"/>
                  <a:gd name="T38" fmla="*/ 175 w 287"/>
                  <a:gd name="T39" fmla="*/ 0 h 188"/>
                  <a:gd name="T40" fmla="*/ 168 w 287"/>
                  <a:gd name="T41" fmla="*/ 7 h 188"/>
                  <a:gd name="T42" fmla="*/ 187 w 287"/>
                  <a:gd name="T43" fmla="*/ 19 h 188"/>
                  <a:gd name="T44" fmla="*/ 250 w 287"/>
                  <a:gd name="T45" fmla="*/ 57 h 188"/>
                  <a:gd name="T46" fmla="*/ 281 w 287"/>
                  <a:gd name="T47" fmla="*/ 100 h 188"/>
                  <a:gd name="T48" fmla="*/ 287 w 287"/>
                  <a:gd name="T49" fmla="*/ 157 h 188"/>
                  <a:gd name="T50" fmla="*/ 281 w 287"/>
                  <a:gd name="T51" fmla="*/ 188 h 188"/>
                  <a:gd name="T52" fmla="*/ 275 w 287"/>
                  <a:gd name="T53" fmla="*/ 182 h 188"/>
                  <a:gd name="T54" fmla="*/ 256 w 287"/>
                  <a:gd name="T55" fmla="*/ 107 h 188"/>
                  <a:gd name="T56" fmla="*/ 231 w 287"/>
                  <a:gd name="T57" fmla="*/ 75 h 188"/>
                  <a:gd name="T58" fmla="*/ 193 w 287"/>
                  <a:gd name="T59" fmla="*/ 57 h 188"/>
                  <a:gd name="T60" fmla="*/ 181 w 287"/>
                  <a:gd name="T61" fmla="*/ 50 h 188"/>
                  <a:gd name="T62" fmla="*/ 187 w 287"/>
                  <a:gd name="T63" fmla="*/ 50 h 188"/>
                  <a:gd name="T64" fmla="*/ 187 w 287"/>
                  <a:gd name="T65" fmla="*/ 44 h 188"/>
                  <a:gd name="T66" fmla="*/ 168 w 287"/>
                  <a:gd name="T67" fmla="*/ 38 h 188"/>
                  <a:gd name="T68" fmla="*/ 162 w 287"/>
                  <a:gd name="T69" fmla="*/ 32 h 188"/>
                  <a:gd name="T70" fmla="*/ 187 w 287"/>
                  <a:gd name="T71" fmla="*/ 38 h 188"/>
                  <a:gd name="T72" fmla="*/ 156 w 287"/>
                  <a:gd name="T73" fmla="*/ 25 h 188"/>
                  <a:gd name="T74" fmla="*/ 112 w 287"/>
                  <a:gd name="T75" fmla="*/ 25 h 188"/>
                  <a:gd name="T76" fmla="*/ 100 w 287"/>
                  <a:gd name="T77" fmla="*/ 32 h 188"/>
                  <a:gd name="T78" fmla="*/ 87 w 287"/>
                  <a:gd name="T79" fmla="*/ 38 h 188"/>
                  <a:gd name="T80" fmla="*/ 87 w 287"/>
                  <a:gd name="T81" fmla="*/ 32 h 188"/>
                  <a:gd name="T82" fmla="*/ 75 w 287"/>
                  <a:gd name="T83" fmla="*/ 38 h 188"/>
                  <a:gd name="T84" fmla="*/ 62 w 287"/>
                  <a:gd name="T85" fmla="*/ 50 h 188"/>
                  <a:gd name="T86" fmla="*/ 75 w 287"/>
                  <a:gd name="T87" fmla="*/ 69 h 188"/>
                  <a:gd name="T88" fmla="*/ 87 w 287"/>
                  <a:gd name="T89" fmla="*/ 75 h 188"/>
                  <a:gd name="T90" fmla="*/ 81 w 287"/>
                  <a:gd name="T91" fmla="*/ 82 h 188"/>
                  <a:gd name="T92" fmla="*/ 75 w 287"/>
                  <a:gd name="T93" fmla="*/ 82 h 188"/>
                  <a:gd name="T94" fmla="*/ 81 w 287"/>
                  <a:gd name="T95" fmla="*/ 88 h 188"/>
                  <a:gd name="T96" fmla="*/ 81 w 287"/>
                  <a:gd name="T97" fmla="*/ 94 h 188"/>
                  <a:gd name="T98" fmla="*/ 106 w 287"/>
                  <a:gd name="T99" fmla="*/ 94 h 188"/>
                  <a:gd name="T100" fmla="*/ 118 w 287"/>
                  <a:gd name="T101" fmla="*/ 88 h 188"/>
                  <a:gd name="T102" fmla="*/ 125 w 287"/>
                  <a:gd name="T103" fmla="*/ 88 h 188"/>
                  <a:gd name="T104" fmla="*/ 125 w 287"/>
                  <a:gd name="T105" fmla="*/ 94 h 188"/>
                  <a:gd name="T106" fmla="*/ 131 w 287"/>
                  <a:gd name="T107" fmla="*/ 94 h 188"/>
                  <a:gd name="T108" fmla="*/ 150 w 287"/>
                  <a:gd name="T109" fmla="*/ 94 h 188"/>
                  <a:gd name="T110" fmla="*/ 156 w 287"/>
                  <a:gd name="T111" fmla="*/ 94 h 188"/>
                  <a:gd name="T112" fmla="*/ 143 w 287"/>
                  <a:gd name="T113" fmla="*/ 100 h 1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87" h="188">
                    <a:moveTo>
                      <a:pt x="143" y="100"/>
                    </a:moveTo>
                    <a:lnTo>
                      <a:pt x="131" y="100"/>
                    </a:lnTo>
                    <a:lnTo>
                      <a:pt x="112" y="107"/>
                    </a:lnTo>
                    <a:lnTo>
                      <a:pt x="100" y="107"/>
                    </a:lnTo>
                    <a:lnTo>
                      <a:pt x="87" y="100"/>
                    </a:lnTo>
                    <a:lnTo>
                      <a:pt x="75" y="100"/>
                    </a:lnTo>
                    <a:lnTo>
                      <a:pt x="62" y="94"/>
                    </a:lnTo>
                    <a:lnTo>
                      <a:pt x="56" y="82"/>
                    </a:lnTo>
                    <a:lnTo>
                      <a:pt x="50" y="75"/>
                    </a:lnTo>
                    <a:lnTo>
                      <a:pt x="43" y="69"/>
                    </a:lnTo>
                    <a:lnTo>
                      <a:pt x="43" y="63"/>
                    </a:lnTo>
                    <a:lnTo>
                      <a:pt x="43" y="69"/>
                    </a:lnTo>
                    <a:lnTo>
                      <a:pt x="37" y="69"/>
                    </a:lnTo>
                    <a:lnTo>
                      <a:pt x="31" y="69"/>
                    </a:lnTo>
                    <a:lnTo>
                      <a:pt x="31" y="63"/>
                    </a:lnTo>
                    <a:lnTo>
                      <a:pt x="25" y="69"/>
                    </a:lnTo>
                    <a:lnTo>
                      <a:pt x="18" y="69"/>
                    </a:lnTo>
                    <a:lnTo>
                      <a:pt x="12" y="69"/>
                    </a:lnTo>
                    <a:lnTo>
                      <a:pt x="6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6" y="63"/>
                    </a:lnTo>
                    <a:lnTo>
                      <a:pt x="12" y="63"/>
                    </a:lnTo>
                    <a:lnTo>
                      <a:pt x="25" y="57"/>
                    </a:lnTo>
                    <a:lnTo>
                      <a:pt x="31" y="50"/>
                    </a:lnTo>
                    <a:lnTo>
                      <a:pt x="37" y="44"/>
                    </a:lnTo>
                    <a:lnTo>
                      <a:pt x="43" y="38"/>
                    </a:lnTo>
                    <a:lnTo>
                      <a:pt x="56" y="32"/>
                    </a:lnTo>
                    <a:lnTo>
                      <a:pt x="68" y="25"/>
                    </a:lnTo>
                    <a:lnTo>
                      <a:pt x="75" y="19"/>
                    </a:lnTo>
                    <a:lnTo>
                      <a:pt x="87" y="13"/>
                    </a:lnTo>
                    <a:lnTo>
                      <a:pt x="106" y="13"/>
                    </a:lnTo>
                    <a:lnTo>
                      <a:pt x="125" y="13"/>
                    </a:lnTo>
                    <a:lnTo>
                      <a:pt x="150" y="13"/>
                    </a:lnTo>
                    <a:lnTo>
                      <a:pt x="156" y="13"/>
                    </a:lnTo>
                    <a:lnTo>
                      <a:pt x="162" y="7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75" y="0"/>
                    </a:lnTo>
                    <a:lnTo>
                      <a:pt x="168" y="0"/>
                    </a:lnTo>
                    <a:lnTo>
                      <a:pt x="168" y="7"/>
                    </a:lnTo>
                    <a:lnTo>
                      <a:pt x="175" y="7"/>
                    </a:lnTo>
                    <a:lnTo>
                      <a:pt x="181" y="13"/>
                    </a:lnTo>
                    <a:lnTo>
                      <a:pt x="187" y="19"/>
                    </a:lnTo>
                    <a:lnTo>
                      <a:pt x="212" y="32"/>
                    </a:lnTo>
                    <a:lnTo>
                      <a:pt x="231" y="44"/>
                    </a:lnTo>
                    <a:lnTo>
                      <a:pt x="250" y="57"/>
                    </a:lnTo>
                    <a:lnTo>
                      <a:pt x="262" y="75"/>
                    </a:lnTo>
                    <a:lnTo>
                      <a:pt x="275" y="88"/>
                    </a:lnTo>
                    <a:lnTo>
                      <a:pt x="281" y="100"/>
                    </a:lnTo>
                    <a:lnTo>
                      <a:pt x="287" y="113"/>
                    </a:lnTo>
                    <a:lnTo>
                      <a:pt x="287" y="132"/>
                    </a:lnTo>
                    <a:lnTo>
                      <a:pt x="287" y="157"/>
                    </a:lnTo>
                    <a:lnTo>
                      <a:pt x="287" y="175"/>
                    </a:lnTo>
                    <a:lnTo>
                      <a:pt x="287" y="182"/>
                    </a:lnTo>
                    <a:lnTo>
                      <a:pt x="281" y="188"/>
                    </a:lnTo>
                    <a:lnTo>
                      <a:pt x="275" y="182"/>
                    </a:lnTo>
                    <a:lnTo>
                      <a:pt x="268" y="150"/>
                    </a:lnTo>
                    <a:lnTo>
                      <a:pt x="262" y="125"/>
                    </a:lnTo>
                    <a:lnTo>
                      <a:pt x="256" y="107"/>
                    </a:lnTo>
                    <a:lnTo>
                      <a:pt x="250" y="100"/>
                    </a:lnTo>
                    <a:lnTo>
                      <a:pt x="243" y="88"/>
                    </a:lnTo>
                    <a:lnTo>
                      <a:pt x="231" y="75"/>
                    </a:lnTo>
                    <a:lnTo>
                      <a:pt x="212" y="63"/>
                    </a:lnTo>
                    <a:lnTo>
                      <a:pt x="200" y="57"/>
                    </a:lnTo>
                    <a:lnTo>
                      <a:pt x="193" y="57"/>
                    </a:lnTo>
                    <a:lnTo>
                      <a:pt x="187" y="57"/>
                    </a:lnTo>
                    <a:lnTo>
                      <a:pt x="181" y="50"/>
                    </a:lnTo>
                    <a:lnTo>
                      <a:pt x="181" y="44"/>
                    </a:lnTo>
                    <a:lnTo>
                      <a:pt x="187" y="50"/>
                    </a:lnTo>
                    <a:lnTo>
                      <a:pt x="193" y="50"/>
                    </a:lnTo>
                    <a:lnTo>
                      <a:pt x="187" y="44"/>
                    </a:lnTo>
                    <a:lnTo>
                      <a:pt x="181" y="44"/>
                    </a:lnTo>
                    <a:lnTo>
                      <a:pt x="175" y="44"/>
                    </a:lnTo>
                    <a:lnTo>
                      <a:pt x="168" y="38"/>
                    </a:lnTo>
                    <a:lnTo>
                      <a:pt x="162" y="32"/>
                    </a:lnTo>
                    <a:lnTo>
                      <a:pt x="175" y="32"/>
                    </a:lnTo>
                    <a:lnTo>
                      <a:pt x="187" y="38"/>
                    </a:lnTo>
                    <a:lnTo>
                      <a:pt x="181" y="32"/>
                    </a:lnTo>
                    <a:lnTo>
                      <a:pt x="175" y="32"/>
                    </a:lnTo>
                    <a:lnTo>
                      <a:pt x="156" y="25"/>
                    </a:lnTo>
                    <a:lnTo>
                      <a:pt x="137" y="25"/>
                    </a:lnTo>
                    <a:lnTo>
                      <a:pt x="125" y="25"/>
                    </a:lnTo>
                    <a:lnTo>
                      <a:pt x="112" y="25"/>
                    </a:lnTo>
                    <a:lnTo>
                      <a:pt x="106" y="25"/>
                    </a:lnTo>
                    <a:lnTo>
                      <a:pt x="106" y="32"/>
                    </a:lnTo>
                    <a:lnTo>
                      <a:pt x="100" y="32"/>
                    </a:lnTo>
                    <a:lnTo>
                      <a:pt x="100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2"/>
                    </a:lnTo>
                    <a:lnTo>
                      <a:pt x="87" y="38"/>
                    </a:lnTo>
                    <a:lnTo>
                      <a:pt x="81" y="38"/>
                    </a:lnTo>
                    <a:lnTo>
                      <a:pt x="75" y="38"/>
                    </a:lnTo>
                    <a:lnTo>
                      <a:pt x="68" y="44"/>
                    </a:lnTo>
                    <a:lnTo>
                      <a:pt x="62" y="50"/>
                    </a:lnTo>
                    <a:lnTo>
                      <a:pt x="62" y="57"/>
                    </a:lnTo>
                    <a:lnTo>
                      <a:pt x="68" y="63"/>
                    </a:lnTo>
                    <a:lnTo>
                      <a:pt x="75" y="69"/>
                    </a:lnTo>
                    <a:lnTo>
                      <a:pt x="81" y="75"/>
                    </a:lnTo>
                    <a:lnTo>
                      <a:pt x="87" y="75"/>
                    </a:lnTo>
                    <a:lnTo>
                      <a:pt x="87" y="82"/>
                    </a:lnTo>
                    <a:lnTo>
                      <a:pt x="81" y="82"/>
                    </a:lnTo>
                    <a:lnTo>
                      <a:pt x="75" y="82"/>
                    </a:lnTo>
                    <a:lnTo>
                      <a:pt x="75" y="88"/>
                    </a:lnTo>
                    <a:lnTo>
                      <a:pt x="81" y="88"/>
                    </a:lnTo>
                    <a:lnTo>
                      <a:pt x="81" y="94"/>
                    </a:lnTo>
                    <a:lnTo>
                      <a:pt x="87" y="94"/>
                    </a:lnTo>
                    <a:lnTo>
                      <a:pt x="93" y="94"/>
                    </a:lnTo>
                    <a:lnTo>
                      <a:pt x="106" y="94"/>
                    </a:lnTo>
                    <a:lnTo>
                      <a:pt x="112" y="94"/>
                    </a:lnTo>
                    <a:lnTo>
                      <a:pt x="118" y="94"/>
                    </a:lnTo>
                    <a:lnTo>
                      <a:pt x="118" y="88"/>
                    </a:lnTo>
                    <a:lnTo>
                      <a:pt x="125" y="88"/>
                    </a:lnTo>
                    <a:lnTo>
                      <a:pt x="131" y="94"/>
                    </a:lnTo>
                    <a:lnTo>
                      <a:pt x="125" y="94"/>
                    </a:lnTo>
                    <a:lnTo>
                      <a:pt x="131" y="94"/>
                    </a:lnTo>
                    <a:lnTo>
                      <a:pt x="137" y="94"/>
                    </a:lnTo>
                    <a:lnTo>
                      <a:pt x="150" y="94"/>
                    </a:lnTo>
                    <a:lnTo>
                      <a:pt x="156" y="94"/>
                    </a:lnTo>
                    <a:lnTo>
                      <a:pt x="162" y="94"/>
                    </a:lnTo>
                    <a:lnTo>
                      <a:pt x="156" y="94"/>
                    </a:lnTo>
                    <a:lnTo>
                      <a:pt x="143" y="10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3" name="Freeform 123">
                <a:extLst>
                  <a:ext uri="{FF2B5EF4-FFF2-40B4-BE49-F238E27FC236}">
                    <a16:creationId xmlns:a16="http://schemas.microsoft.com/office/drawing/2014/main" id="{148D7E90-B9AE-654A-AFCE-5C4B75945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004"/>
                <a:ext cx="82" cy="100"/>
              </a:xfrm>
              <a:custGeom>
                <a:avLst/>
                <a:gdLst>
                  <a:gd name="T0" fmla="*/ 0 w 82"/>
                  <a:gd name="T1" fmla="*/ 0 h 100"/>
                  <a:gd name="T2" fmla="*/ 7 w 82"/>
                  <a:gd name="T3" fmla="*/ 0 h 100"/>
                  <a:gd name="T4" fmla="*/ 19 w 82"/>
                  <a:gd name="T5" fmla="*/ 6 h 100"/>
                  <a:gd name="T6" fmla="*/ 38 w 82"/>
                  <a:gd name="T7" fmla="*/ 25 h 100"/>
                  <a:gd name="T8" fmla="*/ 50 w 82"/>
                  <a:gd name="T9" fmla="*/ 31 h 100"/>
                  <a:gd name="T10" fmla="*/ 57 w 82"/>
                  <a:gd name="T11" fmla="*/ 44 h 100"/>
                  <a:gd name="T12" fmla="*/ 63 w 82"/>
                  <a:gd name="T13" fmla="*/ 50 h 100"/>
                  <a:gd name="T14" fmla="*/ 69 w 82"/>
                  <a:gd name="T15" fmla="*/ 62 h 100"/>
                  <a:gd name="T16" fmla="*/ 75 w 82"/>
                  <a:gd name="T17" fmla="*/ 81 h 100"/>
                  <a:gd name="T18" fmla="*/ 82 w 82"/>
                  <a:gd name="T19" fmla="*/ 10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100">
                    <a:moveTo>
                      <a:pt x="0" y="0"/>
                    </a:moveTo>
                    <a:lnTo>
                      <a:pt x="7" y="0"/>
                    </a:lnTo>
                    <a:lnTo>
                      <a:pt x="19" y="6"/>
                    </a:lnTo>
                    <a:lnTo>
                      <a:pt x="38" y="25"/>
                    </a:lnTo>
                    <a:lnTo>
                      <a:pt x="50" y="31"/>
                    </a:lnTo>
                    <a:lnTo>
                      <a:pt x="57" y="44"/>
                    </a:lnTo>
                    <a:lnTo>
                      <a:pt x="63" y="50"/>
                    </a:lnTo>
                    <a:lnTo>
                      <a:pt x="69" y="62"/>
                    </a:lnTo>
                    <a:lnTo>
                      <a:pt x="75" y="81"/>
                    </a:lnTo>
                    <a:lnTo>
                      <a:pt x="82" y="10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4" name="Freeform 124">
                <a:extLst>
                  <a:ext uri="{FF2B5EF4-FFF2-40B4-BE49-F238E27FC236}">
                    <a16:creationId xmlns:a16="http://schemas.microsoft.com/office/drawing/2014/main" id="{718D1FCE-80F5-C51A-417C-DED93CBD8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048"/>
                <a:ext cx="19" cy="50"/>
              </a:xfrm>
              <a:custGeom>
                <a:avLst/>
                <a:gdLst>
                  <a:gd name="T0" fmla="*/ 19 w 19"/>
                  <a:gd name="T1" fmla="*/ 50 h 50"/>
                  <a:gd name="T2" fmla="*/ 13 w 19"/>
                  <a:gd name="T3" fmla="*/ 37 h 50"/>
                  <a:gd name="T4" fmla="*/ 13 w 19"/>
                  <a:gd name="T5" fmla="*/ 25 h 50"/>
                  <a:gd name="T6" fmla="*/ 0 w 19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50">
                    <a:moveTo>
                      <a:pt x="19" y="50"/>
                    </a:moveTo>
                    <a:lnTo>
                      <a:pt x="13" y="37"/>
                    </a:lnTo>
                    <a:lnTo>
                      <a:pt x="13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5" name="Freeform 125">
                <a:extLst>
                  <a:ext uri="{FF2B5EF4-FFF2-40B4-BE49-F238E27FC236}">
                    <a16:creationId xmlns:a16="http://schemas.microsoft.com/office/drawing/2014/main" id="{D090E4DA-A9C6-01AC-1AE9-92D08F9BE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066"/>
                <a:ext cx="182" cy="175"/>
              </a:xfrm>
              <a:custGeom>
                <a:avLst/>
                <a:gdLst>
                  <a:gd name="T0" fmla="*/ 19 w 182"/>
                  <a:gd name="T1" fmla="*/ 7 h 175"/>
                  <a:gd name="T2" fmla="*/ 44 w 182"/>
                  <a:gd name="T3" fmla="*/ 19 h 175"/>
                  <a:gd name="T4" fmla="*/ 57 w 182"/>
                  <a:gd name="T5" fmla="*/ 25 h 175"/>
                  <a:gd name="T6" fmla="*/ 69 w 182"/>
                  <a:gd name="T7" fmla="*/ 32 h 175"/>
                  <a:gd name="T8" fmla="*/ 76 w 182"/>
                  <a:gd name="T9" fmla="*/ 38 h 175"/>
                  <a:gd name="T10" fmla="*/ 76 w 182"/>
                  <a:gd name="T11" fmla="*/ 57 h 175"/>
                  <a:gd name="T12" fmla="*/ 69 w 182"/>
                  <a:gd name="T13" fmla="*/ 94 h 175"/>
                  <a:gd name="T14" fmla="*/ 76 w 182"/>
                  <a:gd name="T15" fmla="*/ 88 h 175"/>
                  <a:gd name="T16" fmla="*/ 82 w 182"/>
                  <a:gd name="T17" fmla="*/ 69 h 175"/>
                  <a:gd name="T18" fmla="*/ 88 w 182"/>
                  <a:gd name="T19" fmla="*/ 69 h 175"/>
                  <a:gd name="T20" fmla="*/ 88 w 182"/>
                  <a:gd name="T21" fmla="*/ 63 h 175"/>
                  <a:gd name="T22" fmla="*/ 101 w 182"/>
                  <a:gd name="T23" fmla="*/ 63 h 175"/>
                  <a:gd name="T24" fmla="*/ 113 w 182"/>
                  <a:gd name="T25" fmla="*/ 57 h 175"/>
                  <a:gd name="T26" fmla="*/ 113 w 182"/>
                  <a:gd name="T27" fmla="*/ 69 h 175"/>
                  <a:gd name="T28" fmla="*/ 113 w 182"/>
                  <a:gd name="T29" fmla="*/ 69 h 175"/>
                  <a:gd name="T30" fmla="*/ 113 w 182"/>
                  <a:gd name="T31" fmla="*/ 75 h 175"/>
                  <a:gd name="T32" fmla="*/ 119 w 182"/>
                  <a:gd name="T33" fmla="*/ 75 h 175"/>
                  <a:gd name="T34" fmla="*/ 113 w 182"/>
                  <a:gd name="T35" fmla="*/ 82 h 175"/>
                  <a:gd name="T36" fmla="*/ 113 w 182"/>
                  <a:gd name="T37" fmla="*/ 88 h 175"/>
                  <a:gd name="T38" fmla="*/ 113 w 182"/>
                  <a:gd name="T39" fmla="*/ 88 h 175"/>
                  <a:gd name="T40" fmla="*/ 94 w 182"/>
                  <a:gd name="T41" fmla="*/ 113 h 175"/>
                  <a:gd name="T42" fmla="*/ 94 w 182"/>
                  <a:gd name="T43" fmla="*/ 125 h 175"/>
                  <a:gd name="T44" fmla="*/ 101 w 182"/>
                  <a:gd name="T45" fmla="*/ 125 h 175"/>
                  <a:gd name="T46" fmla="*/ 94 w 182"/>
                  <a:gd name="T47" fmla="*/ 119 h 175"/>
                  <a:gd name="T48" fmla="*/ 101 w 182"/>
                  <a:gd name="T49" fmla="*/ 107 h 175"/>
                  <a:gd name="T50" fmla="*/ 113 w 182"/>
                  <a:gd name="T51" fmla="*/ 107 h 175"/>
                  <a:gd name="T52" fmla="*/ 119 w 182"/>
                  <a:gd name="T53" fmla="*/ 107 h 175"/>
                  <a:gd name="T54" fmla="*/ 126 w 182"/>
                  <a:gd name="T55" fmla="*/ 107 h 175"/>
                  <a:gd name="T56" fmla="*/ 126 w 182"/>
                  <a:gd name="T57" fmla="*/ 119 h 175"/>
                  <a:gd name="T58" fmla="*/ 132 w 182"/>
                  <a:gd name="T59" fmla="*/ 119 h 175"/>
                  <a:gd name="T60" fmla="*/ 119 w 182"/>
                  <a:gd name="T61" fmla="*/ 144 h 175"/>
                  <a:gd name="T62" fmla="*/ 138 w 182"/>
                  <a:gd name="T63" fmla="*/ 163 h 175"/>
                  <a:gd name="T64" fmla="*/ 182 w 182"/>
                  <a:gd name="T65" fmla="*/ 169 h 175"/>
                  <a:gd name="T66" fmla="*/ 138 w 182"/>
                  <a:gd name="T67" fmla="*/ 169 h 175"/>
                  <a:gd name="T68" fmla="*/ 101 w 182"/>
                  <a:gd name="T69" fmla="*/ 150 h 175"/>
                  <a:gd name="T70" fmla="*/ 57 w 182"/>
                  <a:gd name="T71" fmla="*/ 107 h 175"/>
                  <a:gd name="T72" fmla="*/ 44 w 182"/>
                  <a:gd name="T73" fmla="*/ 82 h 175"/>
                  <a:gd name="T74" fmla="*/ 38 w 182"/>
                  <a:gd name="T75" fmla="*/ 75 h 175"/>
                  <a:gd name="T76" fmla="*/ 44 w 182"/>
                  <a:gd name="T77" fmla="*/ 75 h 175"/>
                  <a:gd name="T78" fmla="*/ 50 w 182"/>
                  <a:gd name="T79" fmla="*/ 69 h 175"/>
                  <a:gd name="T80" fmla="*/ 50 w 182"/>
                  <a:gd name="T81" fmla="*/ 75 h 175"/>
                  <a:gd name="T82" fmla="*/ 50 w 182"/>
                  <a:gd name="T83" fmla="*/ 50 h 175"/>
                  <a:gd name="T84" fmla="*/ 32 w 182"/>
                  <a:gd name="T85" fmla="*/ 19 h 175"/>
                  <a:gd name="T86" fmla="*/ 13 w 182"/>
                  <a:gd name="T87" fmla="*/ 7 h 1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2" h="175">
                    <a:moveTo>
                      <a:pt x="0" y="0"/>
                    </a:moveTo>
                    <a:lnTo>
                      <a:pt x="13" y="0"/>
                    </a:lnTo>
                    <a:lnTo>
                      <a:pt x="19" y="7"/>
                    </a:lnTo>
                    <a:lnTo>
                      <a:pt x="32" y="7"/>
                    </a:lnTo>
                    <a:lnTo>
                      <a:pt x="38" y="13"/>
                    </a:lnTo>
                    <a:lnTo>
                      <a:pt x="44" y="19"/>
                    </a:lnTo>
                    <a:lnTo>
                      <a:pt x="50" y="25"/>
                    </a:lnTo>
                    <a:lnTo>
                      <a:pt x="57" y="32"/>
                    </a:lnTo>
                    <a:lnTo>
                      <a:pt x="57" y="25"/>
                    </a:lnTo>
                    <a:lnTo>
                      <a:pt x="63" y="25"/>
                    </a:lnTo>
                    <a:lnTo>
                      <a:pt x="69" y="32"/>
                    </a:lnTo>
                    <a:lnTo>
                      <a:pt x="69" y="38"/>
                    </a:lnTo>
                    <a:lnTo>
                      <a:pt x="76" y="38"/>
                    </a:lnTo>
                    <a:lnTo>
                      <a:pt x="76" y="44"/>
                    </a:lnTo>
                    <a:lnTo>
                      <a:pt x="76" y="57"/>
                    </a:lnTo>
                    <a:lnTo>
                      <a:pt x="76" y="75"/>
                    </a:lnTo>
                    <a:lnTo>
                      <a:pt x="76" y="88"/>
                    </a:lnTo>
                    <a:lnTo>
                      <a:pt x="69" y="94"/>
                    </a:lnTo>
                    <a:lnTo>
                      <a:pt x="76" y="94"/>
                    </a:lnTo>
                    <a:lnTo>
                      <a:pt x="76" y="88"/>
                    </a:lnTo>
                    <a:lnTo>
                      <a:pt x="76" y="82"/>
                    </a:lnTo>
                    <a:lnTo>
                      <a:pt x="76" y="75"/>
                    </a:lnTo>
                    <a:lnTo>
                      <a:pt x="82" y="69"/>
                    </a:lnTo>
                    <a:lnTo>
                      <a:pt x="88" y="69"/>
                    </a:lnTo>
                    <a:lnTo>
                      <a:pt x="88" y="63"/>
                    </a:lnTo>
                    <a:lnTo>
                      <a:pt x="94" y="63"/>
                    </a:lnTo>
                    <a:lnTo>
                      <a:pt x="101" y="63"/>
                    </a:lnTo>
                    <a:lnTo>
                      <a:pt x="107" y="57"/>
                    </a:lnTo>
                    <a:lnTo>
                      <a:pt x="113" y="57"/>
                    </a:lnTo>
                    <a:lnTo>
                      <a:pt x="107" y="63"/>
                    </a:lnTo>
                    <a:lnTo>
                      <a:pt x="113" y="69"/>
                    </a:lnTo>
                    <a:lnTo>
                      <a:pt x="113" y="75"/>
                    </a:lnTo>
                    <a:lnTo>
                      <a:pt x="119" y="75"/>
                    </a:lnTo>
                    <a:lnTo>
                      <a:pt x="119" y="82"/>
                    </a:lnTo>
                    <a:lnTo>
                      <a:pt x="113" y="82"/>
                    </a:lnTo>
                    <a:lnTo>
                      <a:pt x="107" y="88"/>
                    </a:lnTo>
                    <a:lnTo>
                      <a:pt x="113" y="88"/>
                    </a:lnTo>
                    <a:lnTo>
                      <a:pt x="119" y="88"/>
                    </a:lnTo>
                    <a:lnTo>
                      <a:pt x="113" y="88"/>
                    </a:lnTo>
                    <a:lnTo>
                      <a:pt x="101" y="100"/>
                    </a:lnTo>
                    <a:lnTo>
                      <a:pt x="94" y="107"/>
                    </a:lnTo>
                    <a:lnTo>
                      <a:pt x="94" y="113"/>
                    </a:lnTo>
                    <a:lnTo>
                      <a:pt x="88" y="113"/>
                    </a:lnTo>
                    <a:lnTo>
                      <a:pt x="88" y="119"/>
                    </a:lnTo>
                    <a:lnTo>
                      <a:pt x="94" y="125"/>
                    </a:lnTo>
                    <a:lnTo>
                      <a:pt x="101" y="125"/>
                    </a:lnTo>
                    <a:lnTo>
                      <a:pt x="94" y="125"/>
                    </a:lnTo>
                    <a:lnTo>
                      <a:pt x="94" y="119"/>
                    </a:lnTo>
                    <a:lnTo>
                      <a:pt x="94" y="113"/>
                    </a:lnTo>
                    <a:lnTo>
                      <a:pt x="101" y="113"/>
                    </a:lnTo>
                    <a:lnTo>
                      <a:pt x="101" y="107"/>
                    </a:lnTo>
                    <a:lnTo>
                      <a:pt x="107" y="107"/>
                    </a:lnTo>
                    <a:lnTo>
                      <a:pt x="113" y="107"/>
                    </a:lnTo>
                    <a:lnTo>
                      <a:pt x="119" y="107"/>
                    </a:lnTo>
                    <a:lnTo>
                      <a:pt x="126" y="100"/>
                    </a:lnTo>
                    <a:lnTo>
                      <a:pt x="126" y="107"/>
                    </a:lnTo>
                    <a:lnTo>
                      <a:pt x="126" y="113"/>
                    </a:lnTo>
                    <a:lnTo>
                      <a:pt x="126" y="119"/>
                    </a:lnTo>
                    <a:lnTo>
                      <a:pt x="132" y="119"/>
                    </a:lnTo>
                    <a:lnTo>
                      <a:pt x="126" y="125"/>
                    </a:lnTo>
                    <a:lnTo>
                      <a:pt x="119" y="138"/>
                    </a:lnTo>
                    <a:lnTo>
                      <a:pt x="119" y="144"/>
                    </a:lnTo>
                    <a:lnTo>
                      <a:pt x="119" y="150"/>
                    </a:lnTo>
                    <a:lnTo>
                      <a:pt x="126" y="150"/>
                    </a:lnTo>
                    <a:lnTo>
                      <a:pt x="138" y="163"/>
                    </a:lnTo>
                    <a:lnTo>
                      <a:pt x="151" y="169"/>
                    </a:lnTo>
                    <a:lnTo>
                      <a:pt x="169" y="169"/>
                    </a:lnTo>
                    <a:lnTo>
                      <a:pt x="182" y="169"/>
                    </a:lnTo>
                    <a:lnTo>
                      <a:pt x="169" y="175"/>
                    </a:lnTo>
                    <a:lnTo>
                      <a:pt x="163" y="175"/>
                    </a:lnTo>
                    <a:lnTo>
                      <a:pt x="138" y="169"/>
                    </a:lnTo>
                    <a:lnTo>
                      <a:pt x="126" y="169"/>
                    </a:lnTo>
                    <a:lnTo>
                      <a:pt x="113" y="163"/>
                    </a:lnTo>
                    <a:lnTo>
                      <a:pt x="101" y="150"/>
                    </a:lnTo>
                    <a:lnTo>
                      <a:pt x="82" y="138"/>
                    </a:lnTo>
                    <a:lnTo>
                      <a:pt x="63" y="119"/>
                    </a:lnTo>
                    <a:lnTo>
                      <a:pt x="57" y="107"/>
                    </a:lnTo>
                    <a:lnTo>
                      <a:pt x="50" y="94"/>
                    </a:lnTo>
                    <a:lnTo>
                      <a:pt x="50" y="88"/>
                    </a:lnTo>
                    <a:lnTo>
                      <a:pt x="44" y="82"/>
                    </a:lnTo>
                    <a:lnTo>
                      <a:pt x="38" y="75"/>
                    </a:lnTo>
                    <a:lnTo>
                      <a:pt x="44" y="75"/>
                    </a:lnTo>
                    <a:lnTo>
                      <a:pt x="44" y="69"/>
                    </a:lnTo>
                    <a:lnTo>
                      <a:pt x="50" y="69"/>
                    </a:lnTo>
                    <a:lnTo>
                      <a:pt x="50" y="75"/>
                    </a:lnTo>
                    <a:lnTo>
                      <a:pt x="50" y="63"/>
                    </a:lnTo>
                    <a:lnTo>
                      <a:pt x="50" y="57"/>
                    </a:lnTo>
                    <a:lnTo>
                      <a:pt x="50" y="50"/>
                    </a:lnTo>
                    <a:lnTo>
                      <a:pt x="44" y="38"/>
                    </a:lnTo>
                    <a:lnTo>
                      <a:pt x="38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6" name="Freeform 126">
                <a:extLst>
                  <a:ext uri="{FF2B5EF4-FFF2-40B4-BE49-F238E27FC236}">
                    <a16:creationId xmlns:a16="http://schemas.microsoft.com/office/drawing/2014/main" id="{79B943DF-F66F-3675-5A72-8C6615E3A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016"/>
                <a:ext cx="12" cy="13"/>
              </a:xfrm>
              <a:custGeom>
                <a:avLst/>
                <a:gdLst>
                  <a:gd name="T0" fmla="*/ 6 w 12"/>
                  <a:gd name="T1" fmla="*/ 13 h 13"/>
                  <a:gd name="T2" fmla="*/ 6 w 12"/>
                  <a:gd name="T3" fmla="*/ 13 h 13"/>
                  <a:gd name="T4" fmla="*/ 0 w 12"/>
                  <a:gd name="T5" fmla="*/ 7 h 13"/>
                  <a:gd name="T6" fmla="*/ 0 w 12"/>
                  <a:gd name="T7" fmla="*/ 7 h 13"/>
                  <a:gd name="T8" fmla="*/ 0 w 12"/>
                  <a:gd name="T9" fmla="*/ 0 h 13"/>
                  <a:gd name="T10" fmla="*/ 0 w 12"/>
                  <a:gd name="T11" fmla="*/ 0 h 13"/>
                  <a:gd name="T12" fmla="*/ 6 w 12"/>
                  <a:gd name="T13" fmla="*/ 0 h 13"/>
                  <a:gd name="T14" fmla="*/ 12 w 12"/>
                  <a:gd name="T15" fmla="*/ 0 h 13"/>
                  <a:gd name="T16" fmla="*/ 12 w 12"/>
                  <a:gd name="T17" fmla="*/ 0 h 13"/>
                  <a:gd name="T18" fmla="*/ 6 w 12"/>
                  <a:gd name="T19" fmla="*/ 7 h 13"/>
                  <a:gd name="T20" fmla="*/ 0 w 12"/>
                  <a:gd name="T21" fmla="*/ 7 h 13"/>
                  <a:gd name="T22" fmla="*/ 0 w 12"/>
                  <a:gd name="T23" fmla="*/ 7 h 13"/>
                  <a:gd name="T24" fmla="*/ 6 w 12"/>
                  <a:gd name="T25" fmla="*/ 13 h 13"/>
                  <a:gd name="T26" fmla="*/ 6 w 12"/>
                  <a:gd name="T27" fmla="*/ 13 h 13"/>
                  <a:gd name="T28" fmla="*/ 6 w 12"/>
                  <a:gd name="T29" fmla="*/ 13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7" name="Freeform 127">
                <a:extLst>
                  <a:ext uri="{FF2B5EF4-FFF2-40B4-BE49-F238E27FC236}">
                    <a16:creationId xmlns:a16="http://schemas.microsoft.com/office/drawing/2014/main" id="{1C52C43B-6C34-AB79-6DDF-1955F8EB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966"/>
                <a:ext cx="25" cy="7"/>
              </a:xfrm>
              <a:custGeom>
                <a:avLst/>
                <a:gdLst>
                  <a:gd name="T0" fmla="*/ 0 w 25"/>
                  <a:gd name="T1" fmla="*/ 7 h 7"/>
                  <a:gd name="T2" fmla="*/ 0 w 25"/>
                  <a:gd name="T3" fmla="*/ 0 h 7"/>
                  <a:gd name="T4" fmla="*/ 0 w 25"/>
                  <a:gd name="T5" fmla="*/ 0 h 7"/>
                  <a:gd name="T6" fmla="*/ 0 w 25"/>
                  <a:gd name="T7" fmla="*/ 0 h 7"/>
                  <a:gd name="T8" fmla="*/ 13 w 25"/>
                  <a:gd name="T9" fmla="*/ 0 h 7"/>
                  <a:gd name="T10" fmla="*/ 19 w 25"/>
                  <a:gd name="T11" fmla="*/ 0 h 7"/>
                  <a:gd name="T12" fmla="*/ 25 w 25"/>
                  <a:gd name="T13" fmla="*/ 0 h 7"/>
                  <a:gd name="T14" fmla="*/ 19 w 25"/>
                  <a:gd name="T15" fmla="*/ 7 h 7"/>
                  <a:gd name="T16" fmla="*/ 19 w 25"/>
                  <a:gd name="T17" fmla="*/ 7 h 7"/>
                  <a:gd name="T18" fmla="*/ 7 w 25"/>
                  <a:gd name="T19" fmla="*/ 0 h 7"/>
                  <a:gd name="T20" fmla="*/ 0 w 25"/>
                  <a:gd name="T21" fmla="*/ 0 h 7"/>
                  <a:gd name="T22" fmla="*/ 0 w 25"/>
                  <a:gd name="T23" fmla="*/ 0 h 7"/>
                  <a:gd name="T24" fmla="*/ 0 w 25"/>
                  <a:gd name="T25" fmla="*/ 0 h 7"/>
                  <a:gd name="T26" fmla="*/ 0 w 25"/>
                  <a:gd name="T27" fmla="*/ 7 h 7"/>
                  <a:gd name="T28" fmla="*/ 0 w 25"/>
                  <a:gd name="T29" fmla="*/ 7 h 7"/>
                  <a:gd name="T30" fmla="*/ 0 w 25"/>
                  <a:gd name="T31" fmla="*/ 7 h 7"/>
                  <a:gd name="T32" fmla="*/ 0 w 25"/>
                  <a:gd name="T33" fmla="*/ 7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9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8" name="Freeform 128">
                <a:extLst>
                  <a:ext uri="{FF2B5EF4-FFF2-40B4-BE49-F238E27FC236}">
                    <a16:creationId xmlns:a16="http://schemas.microsoft.com/office/drawing/2014/main" id="{AFE0F893-4432-21C0-96C4-06780D2E8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166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6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6 w 13"/>
                  <a:gd name="T9" fmla="*/ 0 h 7"/>
                  <a:gd name="T10" fmla="*/ 6 w 13"/>
                  <a:gd name="T11" fmla="*/ 0 h 7"/>
                  <a:gd name="T12" fmla="*/ 13 w 13"/>
                  <a:gd name="T13" fmla="*/ 0 h 7"/>
                  <a:gd name="T14" fmla="*/ 13 w 13"/>
                  <a:gd name="T15" fmla="*/ 0 h 7"/>
                  <a:gd name="T16" fmla="*/ 13 w 13"/>
                  <a:gd name="T17" fmla="*/ 7 h 7"/>
                  <a:gd name="T18" fmla="*/ 13 w 1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09" name="Freeform 129">
                <a:extLst>
                  <a:ext uri="{FF2B5EF4-FFF2-40B4-BE49-F238E27FC236}">
                    <a16:creationId xmlns:a16="http://schemas.microsoft.com/office/drawing/2014/main" id="{1DB1D673-B3F4-B00D-295C-130AD6CEB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2166"/>
                <a:ext cx="7" cy="13"/>
              </a:xfrm>
              <a:custGeom>
                <a:avLst/>
                <a:gdLst>
                  <a:gd name="T0" fmla="*/ 7 w 7"/>
                  <a:gd name="T1" fmla="*/ 13 h 13"/>
                  <a:gd name="T2" fmla="*/ 7 w 7"/>
                  <a:gd name="T3" fmla="*/ 13 h 13"/>
                  <a:gd name="T4" fmla="*/ 7 w 7"/>
                  <a:gd name="T5" fmla="*/ 7 h 13"/>
                  <a:gd name="T6" fmla="*/ 0 w 7"/>
                  <a:gd name="T7" fmla="*/ 0 h 13"/>
                  <a:gd name="T8" fmla="*/ 0 w 7"/>
                  <a:gd name="T9" fmla="*/ 0 h 13"/>
                  <a:gd name="T10" fmla="*/ 0 w 7"/>
                  <a:gd name="T11" fmla="*/ 0 h 13"/>
                  <a:gd name="T12" fmla="*/ 0 w 7"/>
                  <a:gd name="T13" fmla="*/ 0 h 13"/>
                  <a:gd name="T14" fmla="*/ 7 w 7"/>
                  <a:gd name="T15" fmla="*/ 0 h 13"/>
                  <a:gd name="T16" fmla="*/ 7 w 7"/>
                  <a:gd name="T17" fmla="*/ 7 h 13"/>
                  <a:gd name="T18" fmla="*/ 7 w 7"/>
                  <a:gd name="T19" fmla="*/ 13 h 13"/>
                  <a:gd name="T20" fmla="*/ 7 w 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lnTo>
                      <a:pt x="7" y="13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0" name="Freeform 130">
                <a:extLst>
                  <a:ext uri="{FF2B5EF4-FFF2-40B4-BE49-F238E27FC236}">
                    <a16:creationId xmlns:a16="http://schemas.microsoft.com/office/drawing/2014/main" id="{4EDA4594-F8AB-642B-DCA6-0095BEA8D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029"/>
                <a:ext cx="68" cy="37"/>
              </a:xfrm>
              <a:custGeom>
                <a:avLst/>
                <a:gdLst>
                  <a:gd name="T0" fmla="*/ 68 w 68"/>
                  <a:gd name="T1" fmla="*/ 31 h 37"/>
                  <a:gd name="T2" fmla="*/ 68 w 68"/>
                  <a:gd name="T3" fmla="*/ 31 h 37"/>
                  <a:gd name="T4" fmla="*/ 62 w 68"/>
                  <a:gd name="T5" fmla="*/ 37 h 37"/>
                  <a:gd name="T6" fmla="*/ 50 w 68"/>
                  <a:gd name="T7" fmla="*/ 37 h 37"/>
                  <a:gd name="T8" fmla="*/ 37 w 68"/>
                  <a:gd name="T9" fmla="*/ 37 h 37"/>
                  <a:gd name="T10" fmla="*/ 25 w 68"/>
                  <a:gd name="T11" fmla="*/ 31 h 37"/>
                  <a:gd name="T12" fmla="*/ 12 w 68"/>
                  <a:gd name="T13" fmla="*/ 25 h 37"/>
                  <a:gd name="T14" fmla="*/ 6 w 68"/>
                  <a:gd name="T15" fmla="*/ 19 h 37"/>
                  <a:gd name="T16" fmla="*/ 0 w 68"/>
                  <a:gd name="T17" fmla="*/ 12 h 37"/>
                  <a:gd name="T18" fmla="*/ 0 w 68"/>
                  <a:gd name="T19" fmla="*/ 6 h 37"/>
                  <a:gd name="T20" fmla="*/ 0 w 68"/>
                  <a:gd name="T21" fmla="*/ 0 h 37"/>
                  <a:gd name="T22" fmla="*/ 0 w 68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8" h="37">
                    <a:moveTo>
                      <a:pt x="68" y="31"/>
                    </a:moveTo>
                    <a:lnTo>
                      <a:pt x="68" y="31"/>
                    </a:lnTo>
                    <a:lnTo>
                      <a:pt x="62" y="37"/>
                    </a:lnTo>
                    <a:lnTo>
                      <a:pt x="50" y="37"/>
                    </a:lnTo>
                    <a:lnTo>
                      <a:pt x="37" y="37"/>
                    </a:lnTo>
                    <a:lnTo>
                      <a:pt x="25" y="31"/>
                    </a:lnTo>
                    <a:lnTo>
                      <a:pt x="12" y="25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1" name="Freeform 131">
                <a:extLst>
                  <a:ext uri="{FF2B5EF4-FFF2-40B4-BE49-F238E27FC236}">
                    <a16:creationId xmlns:a16="http://schemas.microsoft.com/office/drawing/2014/main" id="{0C18A6EB-D99C-4D69-F4E9-3AF950A2A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023"/>
                <a:ext cx="43" cy="37"/>
              </a:xfrm>
              <a:custGeom>
                <a:avLst/>
                <a:gdLst>
                  <a:gd name="T0" fmla="*/ 43 w 43"/>
                  <a:gd name="T1" fmla="*/ 37 h 37"/>
                  <a:gd name="T2" fmla="*/ 31 w 43"/>
                  <a:gd name="T3" fmla="*/ 37 h 37"/>
                  <a:gd name="T4" fmla="*/ 25 w 43"/>
                  <a:gd name="T5" fmla="*/ 37 h 37"/>
                  <a:gd name="T6" fmla="*/ 18 w 43"/>
                  <a:gd name="T7" fmla="*/ 31 h 37"/>
                  <a:gd name="T8" fmla="*/ 12 w 43"/>
                  <a:gd name="T9" fmla="*/ 25 h 37"/>
                  <a:gd name="T10" fmla="*/ 6 w 43"/>
                  <a:gd name="T11" fmla="*/ 18 h 37"/>
                  <a:gd name="T12" fmla="*/ 0 w 43"/>
                  <a:gd name="T13" fmla="*/ 12 h 37"/>
                  <a:gd name="T14" fmla="*/ 0 w 43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37">
                    <a:moveTo>
                      <a:pt x="43" y="37"/>
                    </a:moveTo>
                    <a:lnTo>
                      <a:pt x="31" y="37"/>
                    </a:lnTo>
                    <a:lnTo>
                      <a:pt x="25" y="37"/>
                    </a:lnTo>
                    <a:lnTo>
                      <a:pt x="18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2" name="Freeform 132">
                <a:extLst>
                  <a:ext uri="{FF2B5EF4-FFF2-40B4-BE49-F238E27FC236}">
                    <a16:creationId xmlns:a16="http://schemas.microsoft.com/office/drawing/2014/main" id="{619DE314-4A81-E15F-D52E-7F74A88D0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029"/>
                <a:ext cx="94" cy="37"/>
              </a:xfrm>
              <a:custGeom>
                <a:avLst/>
                <a:gdLst>
                  <a:gd name="T0" fmla="*/ 94 w 94"/>
                  <a:gd name="T1" fmla="*/ 31 h 37"/>
                  <a:gd name="T2" fmla="*/ 88 w 94"/>
                  <a:gd name="T3" fmla="*/ 31 h 37"/>
                  <a:gd name="T4" fmla="*/ 82 w 94"/>
                  <a:gd name="T5" fmla="*/ 37 h 37"/>
                  <a:gd name="T6" fmla="*/ 63 w 94"/>
                  <a:gd name="T7" fmla="*/ 37 h 37"/>
                  <a:gd name="T8" fmla="*/ 57 w 94"/>
                  <a:gd name="T9" fmla="*/ 37 h 37"/>
                  <a:gd name="T10" fmla="*/ 44 w 94"/>
                  <a:gd name="T11" fmla="*/ 37 h 37"/>
                  <a:gd name="T12" fmla="*/ 32 w 94"/>
                  <a:gd name="T13" fmla="*/ 37 h 37"/>
                  <a:gd name="T14" fmla="*/ 25 w 94"/>
                  <a:gd name="T15" fmla="*/ 31 h 37"/>
                  <a:gd name="T16" fmla="*/ 13 w 94"/>
                  <a:gd name="T17" fmla="*/ 25 h 37"/>
                  <a:gd name="T18" fmla="*/ 7 w 94"/>
                  <a:gd name="T19" fmla="*/ 19 h 37"/>
                  <a:gd name="T20" fmla="*/ 7 w 94"/>
                  <a:gd name="T21" fmla="*/ 6 h 37"/>
                  <a:gd name="T22" fmla="*/ 0 w 94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" h="37">
                    <a:moveTo>
                      <a:pt x="94" y="31"/>
                    </a:moveTo>
                    <a:lnTo>
                      <a:pt x="88" y="31"/>
                    </a:lnTo>
                    <a:lnTo>
                      <a:pt x="82" y="37"/>
                    </a:lnTo>
                    <a:lnTo>
                      <a:pt x="63" y="37"/>
                    </a:lnTo>
                    <a:lnTo>
                      <a:pt x="57" y="37"/>
                    </a:lnTo>
                    <a:lnTo>
                      <a:pt x="44" y="37"/>
                    </a:lnTo>
                    <a:lnTo>
                      <a:pt x="32" y="37"/>
                    </a:lnTo>
                    <a:lnTo>
                      <a:pt x="25" y="31"/>
                    </a:lnTo>
                    <a:lnTo>
                      <a:pt x="13" y="25"/>
                    </a:lnTo>
                    <a:lnTo>
                      <a:pt x="7" y="19"/>
                    </a:lnTo>
                    <a:lnTo>
                      <a:pt x="7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3" name="Freeform 133">
                <a:extLst>
                  <a:ext uri="{FF2B5EF4-FFF2-40B4-BE49-F238E27FC236}">
                    <a16:creationId xmlns:a16="http://schemas.microsoft.com/office/drawing/2014/main" id="{9044FFA9-FAD6-47D1-5A56-628BA2398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060"/>
                <a:ext cx="56" cy="6"/>
              </a:xfrm>
              <a:custGeom>
                <a:avLst/>
                <a:gdLst>
                  <a:gd name="T0" fmla="*/ 56 w 56"/>
                  <a:gd name="T1" fmla="*/ 0 h 6"/>
                  <a:gd name="T2" fmla="*/ 56 w 56"/>
                  <a:gd name="T3" fmla="*/ 0 h 6"/>
                  <a:gd name="T4" fmla="*/ 44 w 56"/>
                  <a:gd name="T5" fmla="*/ 6 h 6"/>
                  <a:gd name="T6" fmla="*/ 25 w 56"/>
                  <a:gd name="T7" fmla="*/ 6 h 6"/>
                  <a:gd name="T8" fmla="*/ 13 w 56"/>
                  <a:gd name="T9" fmla="*/ 6 h 6"/>
                  <a:gd name="T10" fmla="*/ 0 w 5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6">
                    <a:moveTo>
                      <a:pt x="56" y="0"/>
                    </a:moveTo>
                    <a:lnTo>
                      <a:pt x="56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4" name="Freeform 134">
                <a:extLst>
                  <a:ext uri="{FF2B5EF4-FFF2-40B4-BE49-F238E27FC236}">
                    <a16:creationId xmlns:a16="http://schemas.microsoft.com/office/drawing/2014/main" id="{0B2A4E58-BC1A-FC7C-1313-1D4E069D9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060"/>
                <a:ext cx="44" cy="13"/>
              </a:xfrm>
              <a:custGeom>
                <a:avLst/>
                <a:gdLst>
                  <a:gd name="T0" fmla="*/ 0 w 44"/>
                  <a:gd name="T1" fmla="*/ 13 h 13"/>
                  <a:gd name="T2" fmla="*/ 13 w 44"/>
                  <a:gd name="T3" fmla="*/ 6 h 13"/>
                  <a:gd name="T4" fmla="*/ 25 w 44"/>
                  <a:gd name="T5" fmla="*/ 6 h 13"/>
                  <a:gd name="T6" fmla="*/ 44 w 4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3">
                    <a:moveTo>
                      <a:pt x="0" y="13"/>
                    </a:moveTo>
                    <a:lnTo>
                      <a:pt x="13" y="6"/>
                    </a:lnTo>
                    <a:lnTo>
                      <a:pt x="25" y="6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5" name="Freeform 135">
                <a:extLst>
                  <a:ext uri="{FF2B5EF4-FFF2-40B4-BE49-F238E27FC236}">
                    <a16:creationId xmlns:a16="http://schemas.microsoft.com/office/drawing/2014/main" id="{D32FB747-EEB7-1590-3014-1720A90E8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985"/>
                <a:ext cx="112" cy="69"/>
              </a:xfrm>
              <a:custGeom>
                <a:avLst/>
                <a:gdLst>
                  <a:gd name="T0" fmla="*/ 19 w 112"/>
                  <a:gd name="T1" fmla="*/ 69 h 69"/>
                  <a:gd name="T2" fmla="*/ 12 w 112"/>
                  <a:gd name="T3" fmla="*/ 63 h 69"/>
                  <a:gd name="T4" fmla="*/ 6 w 112"/>
                  <a:gd name="T5" fmla="*/ 56 h 69"/>
                  <a:gd name="T6" fmla="*/ 0 w 112"/>
                  <a:gd name="T7" fmla="*/ 50 h 69"/>
                  <a:gd name="T8" fmla="*/ 0 w 112"/>
                  <a:gd name="T9" fmla="*/ 44 h 69"/>
                  <a:gd name="T10" fmla="*/ 0 w 112"/>
                  <a:gd name="T11" fmla="*/ 31 h 69"/>
                  <a:gd name="T12" fmla="*/ 0 w 112"/>
                  <a:gd name="T13" fmla="*/ 25 h 69"/>
                  <a:gd name="T14" fmla="*/ 6 w 112"/>
                  <a:gd name="T15" fmla="*/ 19 h 69"/>
                  <a:gd name="T16" fmla="*/ 12 w 112"/>
                  <a:gd name="T17" fmla="*/ 19 h 69"/>
                  <a:gd name="T18" fmla="*/ 19 w 112"/>
                  <a:gd name="T19" fmla="*/ 13 h 69"/>
                  <a:gd name="T20" fmla="*/ 31 w 112"/>
                  <a:gd name="T21" fmla="*/ 6 h 69"/>
                  <a:gd name="T22" fmla="*/ 44 w 112"/>
                  <a:gd name="T23" fmla="*/ 6 h 69"/>
                  <a:gd name="T24" fmla="*/ 62 w 112"/>
                  <a:gd name="T25" fmla="*/ 0 h 69"/>
                  <a:gd name="T26" fmla="*/ 81 w 112"/>
                  <a:gd name="T27" fmla="*/ 0 h 69"/>
                  <a:gd name="T28" fmla="*/ 94 w 112"/>
                  <a:gd name="T29" fmla="*/ 6 h 69"/>
                  <a:gd name="T30" fmla="*/ 112 w 112"/>
                  <a:gd name="T31" fmla="*/ 6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2" h="69">
                    <a:moveTo>
                      <a:pt x="19" y="69"/>
                    </a:moveTo>
                    <a:lnTo>
                      <a:pt x="12" y="63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31" y="6"/>
                    </a:lnTo>
                    <a:lnTo>
                      <a:pt x="44" y="6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94" y="6"/>
                    </a:lnTo>
                    <a:lnTo>
                      <a:pt x="112" y="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6" name="Freeform 136">
                <a:extLst>
                  <a:ext uri="{FF2B5EF4-FFF2-40B4-BE49-F238E27FC236}">
                    <a16:creationId xmlns:a16="http://schemas.microsoft.com/office/drawing/2014/main" id="{E4E7E792-7845-8CBE-1CAD-CA9E48F1C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004"/>
                <a:ext cx="19" cy="44"/>
              </a:xfrm>
              <a:custGeom>
                <a:avLst/>
                <a:gdLst>
                  <a:gd name="T0" fmla="*/ 19 w 19"/>
                  <a:gd name="T1" fmla="*/ 44 h 44"/>
                  <a:gd name="T2" fmla="*/ 12 w 19"/>
                  <a:gd name="T3" fmla="*/ 37 h 44"/>
                  <a:gd name="T4" fmla="*/ 6 w 19"/>
                  <a:gd name="T5" fmla="*/ 31 h 44"/>
                  <a:gd name="T6" fmla="*/ 0 w 19"/>
                  <a:gd name="T7" fmla="*/ 19 h 44"/>
                  <a:gd name="T8" fmla="*/ 0 w 19"/>
                  <a:gd name="T9" fmla="*/ 12 h 44"/>
                  <a:gd name="T10" fmla="*/ 6 w 19"/>
                  <a:gd name="T11" fmla="*/ 6 h 44"/>
                  <a:gd name="T12" fmla="*/ 12 w 19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4">
                    <a:moveTo>
                      <a:pt x="19" y="44"/>
                    </a:moveTo>
                    <a:lnTo>
                      <a:pt x="12" y="37"/>
                    </a:lnTo>
                    <a:lnTo>
                      <a:pt x="6" y="3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7" name="Freeform 137">
                <a:extLst>
                  <a:ext uri="{FF2B5EF4-FFF2-40B4-BE49-F238E27FC236}">
                    <a16:creationId xmlns:a16="http://schemas.microsoft.com/office/drawing/2014/main" id="{83308E15-83C7-DE5B-45A1-94A0F467E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004"/>
                <a:ext cx="19" cy="37"/>
              </a:xfrm>
              <a:custGeom>
                <a:avLst/>
                <a:gdLst>
                  <a:gd name="T0" fmla="*/ 0 w 19"/>
                  <a:gd name="T1" fmla="*/ 0 h 37"/>
                  <a:gd name="T2" fmla="*/ 0 w 19"/>
                  <a:gd name="T3" fmla="*/ 6 h 37"/>
                  <a:gd name="T4" fmla="*/ 0 w 19"/>
                  <a:gd name="T5" fmla="*/ 12 h 37"/>
                  <a:gd name="T6" fmla="*/ 0 w 19"/>
                  <a:gd name="T7" fmla="*/ 19 h 37"/>
                  <a:gd name="T8" fmla="*/ 0 w 19"/>
                  <a:gd name="T9" fmla="*/ 25 h 37"/>
                  <a:gd name="T10" fmla="*/ 6 w 19"/>
                  <a:gd name="T11" fmla="*/ 31 h 37"/>
                  <a:gd name="T12" fmla="*/ 13 w 19"/>
                  <a:gd name="T13" fmla="*/ 37 h 37"/>
                  <a:gd name="T14" fmla="*/ 19 w 19"/>
                  <a:gd name="T15" fmla="*/ 37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13" y="37"/>
                    </a:lnTo>
                    <a:lnTo>
                      <a:pt x="19" y="3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8" name="Freeform 138">
                <a:extLst>
                  <a:ext uri="{FF2B5EF4-FFF2-40B4-BE49-F238E27FC236}">
                    <a16:creationId xmlns:a16="http://schemas.microsoft.com/office/drawing/2014/main" id="{1638079A-7D9F-2BC6-B0D7-B3E79930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1985"/>
                <a:ext cx="25" cy="13"/>
              </a:xfrm>
              <a:custGeom>
                <a:avLst/>
                <a:gdLst>
                  <a:gd name="T0" fmla="*/ 0 w 25"/>
                  <a:gd name="T1" fmla="*/ 13 h 13"/>
                  <a:gd name="T2" fmla="*/ 0 w 25"/>
                  <a:gd name="T3" fmla="*/ 13 h 13"/>
                  <a:gd name="T4" fmla="*/ 7 w 25"/>
                  <a:gd name="T5" fmla="*/ 6 h 13"/>
                  <a:gd name="T6" fmla="*/ 13 w 25"/>
                  <a:gd name="T7" fmla="*/ 6 h 13"/>
                  <a:gd name="T8" fmla="*/ 25 w 2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0" y="13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9" name="Freeform 139">
                <a:extLst>
                  <a:ext uri="{FF2B5EF4-FFF2-40B4-BE49-F238E27FC236}">
                    <a16:creationId xmlns:a16="http://schemas.microsoft.com/office/drawing/2014/main" id="{83923A56-D0C2-2EE7-3F2A-E23C7905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1985"/>
                <a:ext cx="19" cy="13"/>
              </a:xfrm>
              <a:custGeom>
                <a:avLst/>
                <a:gdLst>
                  <a:gd name="T0" fmla="*/ 0 w 19"/>
                  <a:gd name="T1" fmla="*/ 13 h 13"/>
                  <a:gd name="T2" fmla="*/ 6 w 19"/>
                  <a:gd name="T3" fmla="*/ 6 h 13"/>
                  <a:gd name="T4" fmla="*/ 13 w 19"/>
                  <a:gd name="T5" fmla="*/ 6 h 13"/>
                  <a:gd name="T6" fmla="*/ 19 w 19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3">
                    <a:moveTo>
                      <a:pt x="0" y="13"/>
                    </a:moveTo>
                    <a:lnTo>
                      <a:pt x="6" y="6"/>
                    </a:lnTo>
                    <a:lnTo>
                      <a:pt x="13" y="6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0" name="Freeform 140">
                <a:extLst>
                  <a:ext uri="{FF2B5EF4-FFF2-40B4-BE49-F238E27FC236}">
                    <a16:creationId xmlns:a16="http://schemas.microsoft.com/office/drawing/2014/main" id="{DA0F846E-B6DE-D172-B1E3-B049F3AA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199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1" name="Freeform 141">
                <a:extLst>
                  <a:ext uri="{FF2B5EF4-FFF2-40B4-BE49-F238E27FC236}">
                    <a16:creationId xmlns:a16="http://schemas.microsoft.com/office/drawing/2014/main" id="{275487B1-ED45-1395-79DC-022E097A4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979"/>
                <a:ext cx="144" cy="50"/>
              </a:xfrm>
              <a:custGeom>
                <a:avLst/>
                <a:gdLst>
                  <a:gd name="T0" fmla="*/ 0 w 144"/>
                  <a:gd name="T1" fmla="*/ 50 h 50"/>
                  <a:gd name="T2" fmla="*/ 7 w 144"/>
                  <a:gd name="T3" fmla="*/ 44 h 50"/>
                  <a:gd name="T4" fmla="*/ 13 w 144"/>
                  <a:gd name="T5" fmla="*/ 44 h 50"/>
                  <a:gd name="T6" fmla="*/ 19 w 144"/>
                  <a:gd name="T7" fmla="*/ 37 h 50"/>
                  <a:gd name="T8" fmla="*/ 25 w 144"/>
                  <a:gd name="T9" fmla="*/ 25 h 50"/>
                  <a:gd name="T10" fmla="*/ 38 w 144"/>
                  <a:gd name="T11" fmla="*/ 19 h 50"/>
                  <a:gd name="T12" fmla="*/ 50 w 144"/>
                  <a:gd name="T13" fmla="*/ 12 h 50"/>
                  <a:gd name="T14" fmla="*/ 57 w 144"/>
                  <a:gd name="T15" fmla="*/ 6 h 50"/>
                  <a:gd name="T16" fmla="*/ 69 w 144"/>
                  <a:gd name="T17" fmla="*/ 6 h 50"/>
                  <a:gd name="T18" fmla="*/ 82 w 144"/>
                  <a:gd name="T19" fmla="*/ 0 h 50"/>
                  <a:gd name="T20" fmla="*/ 94 w 144"/>
                  <a:gd name="T21" fmla="*/ 0 h 50"/>
                  <a:gd name="T22" fmla="*/ 113 w 144"/>
                  <a:gd name="T23" fmla="*/ 0 h 50"/>
                  <a:gd name="T24" fmla="*/ 132 w 144"/>
                  <a:gd name="T25" fmla="*/ 6 h 50"/>
                  <a:gd name="T26" fmla="*/ 144 w 144"/>
                  <a:gd name="T27" fmla="*/ 6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50">
                    <a:moveTo>
                      <a:pt x="0" y="50"/>
                    </a:moveTo>
                    <a:lnTo>
                      <a:pt x="7" y="44"/>
                    </a:lnTo>
                    <a:lnTo>
                      <a:pt x="13" y="44"/>
                    </a:lnTo>
                    <a:lnTo>
                      <a:pt x="19" y="37"/>
                    </a:lnTo>
                    <a:lnTo>
                      <a:pt x="25" y="25"/>
                    </a:lnTo>
                    <a:lnTo>
                      <a:pt x="38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9" y="6"/>
                    </a:lnTo>
                    <a:lnTo>
                      <a:pt x="82" y="0"/>
                    </a:lnTo>
                    <a:lnTo>
                      <a:pt x="94" y="0"/>
                    </a:lnTo>
                    <a:lnTo>
                      <a:pt x="113" y="0"/>
                    </a:lnTo>
                    <a:lnTo>
                      <a:pt x="132" y="6"/>
                    </a:lnTo>
                    <a:lnTo>
                      <a:pt x="144" y="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2" name="Freeform 142">
                <a:extLst>
                  <a:ext uri="{FF2B5EF4-FFF2-40B4-BE49-F238E27FC236}">
                    <a16:creationId xmlns:a16="http://schemas.microsoft.com/office/drawing/2014/main" id="{DD30DE1E-FAB7-DA36-AD2F-BA0936A5F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979"/>
                <a:ext cx="93" cy="44"/>
              </a:xfrm>
              <a:custGeom>
                <a:avLst/>
                <a:gdLst>
                  <a:gd name="T0" fmla="*/ 0 w 93"/>
                  <a:gd name="T1" fmla="*/ 0 h 44"/>
                  <a:gd name="T2" fmla="*/ 6 w 93"/>
                  <a:gd name="T3" fmla="*/ 0 h 44"/>
                  <a:gd name="T4" fmla="*/ 12 w 93"/>
                  <a:gd name="T5" fmla="*/ 6 h 44"/>
                  <a:gd name="T6" fmla="*/ 25 w 93"/>
                  <a:gd name="T7" fmla="*/ 6 h 44"/>
                  <a:gd name="T8" fmla="*/ 43 w 93"/>
                  <a:gd name="T9" fmla="*/ 12 h 44"/>
                  <a:gd name="T10" fmla="*/ 68 w 93"/>
                  <a:gd name="T11" fmla="*/ 25 h 44"/>
                  <a:gd name="T12" fmla="*/ 81 w 93"/>
                  <a:gd name="T13" fmla="*/ 31 h 44"/>
                  <a:gd name="T14" fmla="*/ 93 w 93"/>
                  <a:gd name="T15" fmla="*/ 44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3" h="44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25" y="6"/>
                    </a:lnTo>
                    <a:lnTo>
                      <a:pt x="43" y="12"/>
                    </a:lnTo>
                    <a:lnTo>
                      <a:pt x="68" y="25"/>
                    </a:lnTo>
                    <a:lnTo>
                      <a:pt x="81" y="31"/>
                    </a:lnTo>
                    <a:lnTo>
                      <a:pt x="93" y="44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3" name="Freeform 143">
                <a:extLst>
                  <a:ext uri="{FF2B5EF4-FFF2-40B4-BE49-F238E27FC236}">
                    <a16:creationId xmlns:a16="http://schemas.microsoft.com/office/drawing/2014/main" id="{D679B7F0-5BAB-B304-C915-D88DD5DE2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979"/>
                <a:ext cx="50" cy="19"/>
              </a:xfrm>
              <a:custGeom>
                <a:avLst/>
                <a:gdLst>
                  <a:gd name="T0" fmla="*/ 0 w 50"/>
                  <a:gd name="T1" fmla="*/ 0 h 19"/>
                  <a:gd name="T2" fmla="*/ 6 w 50"/>
                  <a:gd name="T3" fmla="*/ 0 h 19"/>
                  <a:gd name="T4" fmla="*/ 12 w 50"/>
                  <a:gd name="T5" fmla="*/ 6 h 19"/>
                  <a:gd name="T6" fmla="*/ 31 w 50"/>
                  <a:gd name="T7" fmla="*/ 12 h 19"/>
                  <a:gd name="T8" fmla="*/ 50 w 50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31" y="12"/>
                    </a:lnTo>
                    <a:lnTo>
                      <a:pt x="50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4" name="Freeform 144">
                <a:extLst>
                  <a:ext uri="{FF2B5EF4-FFF2-40B4-BE49-F238E27FC236}">
                    <a16:creationId xmlns:a16="http://schemas.microsoft.com/office/drawing/2014/main" id="{AF4C8A3F-2605-30A3-9183-CCD5D3625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73"/>
                <a:ext cx="31" cy="18"/>
              </a:xfrm>
              <a:custGeom>
                <a:avLst/>
                <a:gdLst>
                  <a:gd name="T0" fmla="*/ 0 w 31"/>
                  <a:gd name="T1" fmla="*/ 0 h 18"/>
                  <a:gd name="T2" fmla="*/ 0 w 31"/>
                  <a:gd name="T3" fmla="*/ 6 h 18"/>
                  <a:gd name="T4" fmla="*/ 13 w 31"/>
                  <a:gd name="T5" fmla="*/ 6 h 18"/>
                  <a:gd name="T6" fmla="*/ 31 w 3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0" y="0"/>
                    </a:moveTo>
                    <a:lnTo>
                      <a:pt x="0" y="6"/>
                    </a:lnTo>
                    <a:lnTo>
                      <a:pt x="13" y="6"/>
                    </a:lnTo>
                    <a:lnTo>
                      <a:pt x="31" y="1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5" name="Line 145">
                <a:extLst>
                  <a:ext uri="{FF2B5EF4-FFF2-40B4-BE49-F238E27FC236}">
                    <a16:creationId xmlns:a16="http://schemas.microsoft.com/office/drawing/2014/main" id="{4008CD0A-939D-C81C-6C78-9885E4CE2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2" y="1979"/>
                <a:ext cx="19" cy="6"/>
              </a:xfrm>
              <a:prstGeom prst="line">
                <a:avLst/>
              </a:prstGeom>
              <a:noFill/>
              <a:ln w="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6" name="Freeform 146">
                <a:extLst>
                  <a:ext uri="{FF2B5EF4-FFF2-40B4-BE49-F238E27FC236}">
                    <a16:creationId xmlns:a16="http://schemas.microsoft.com/office/drawing/2014/main" id="{610AE0C1-2F2B-05F0-0D5D-18E4AA193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004"/>
                <a:ext cx="50" cy="37"/>
              </a:xfrm>
              <a:custGeom>
                <a:avLst/>
                <a:gdLst>
                  <a:gd name="T0" fmla="*/ 0 w 50"/>
                  <a:gd name="T1" fmla="*/ 0 h 37"/>
                  <a:gd name="T2" fmla="*/ 0 w 50"/>
                  <a:gd name="T3" fmla="*/ 0 h 37"/>
                  <a:gd name="T4" fmla="*/ 6 w 50"/>
                  <a:gd name="T5" fmla="*/ 6 h 37"/>
                  <a:gd name="T6" fmla="*/ 13 w 50"/>
                  <a:gd name="T7" fmla="*/ 6 h 37"/>
                  <a:gd name="T8" fmla="*/ 25 w 50"/>
                  <a:gd name="T9" fmla="*/ 12 h 37"/>
                  <a:gd name="T10" fmla="*/ 38 w 50"/>
                  <a:gd name="T11" fmla="*/ 19 h 37"/>
                  <a:gd name="T12" fmla="*/ 50 w 50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37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25" y="12"/>
                    </a:lnTo>
                    <a:lnTo>
                      <a:pt x="38" y="19"/>
                    </a:lnTo>
                    <a:lnTo>
                      <a:pt x="50" y="3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7" name="Freeform 147">
                <a:extLst>
                  <a:ext uri="{FF2B5EF4-FFF2-40B4-BE49-F238E27FC236}">
                    <a16:creationId xmlns:a16="http://schemas.microsoft.com/office/drawing/2014/main" id="{1A7ABC89-837A-4B6D-43AB-1FC7F8E2C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998"/>
                <a:ext cx="25" cy="12"/>
              </a:xfrm>
              <a:custGeom>
                <a:avLst/>
                <a:gdLst>
                  <a:gd name="T0" fmla="*/ 0 w 25"/>
                  <a:gd name="T1" fmla="*/ 0 h 12"/>
                  <a:gd name="T2" fmla="*/ 7 w 25"/>
                  <a:gd name="T3" fmla="*/ 6 h 12"/>
                  <a:gd name="T4" fmla="*/ 25 w 25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2">
                    <a:moveTo>
                      <a:pt x="0" y="0"/>
                    </a:moveTo>
                    <a:lnTo>
                      <a:pt x="7" y="6"/>
                    </a:lnTo>
                    <a:lnTo>
                      <a:pt x="25" y="1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8" name="Freeform 148">
                <a:extLst>
                  <a:ext uri="{FF2B5EF4-FFF2-40B4-BE49-F238E27FC236}">
                    <a16:creationId xmlns:a16="http://schemas.microsoft.com/office/drawing/2014/main" id="{CCF11F38-6565-40D8-2754-503912D5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004"/>
                <a:ext cx="50" cy="19"/>
              </a:xfrm>
              <a:custGeom>
                <a:avLst/>
                <a:gdLst>
                  <a:gd name="T0" fmla="*/ 0 w 50"/>
                  <a:gd name="T1" fmla="*/ 0 h 19"/>
                  <a:gd name="T2" fmla="*/ 19 w 50"/>
                  <a:gd name="T3" fmla="*/ 6 h 19"/>
                  <a:gd name="T4" fmla="*/ 32 w 50"/>
                  <a:gd name="T5" fmla="*/ 6 h 19"/>
                  <a:gd name="T6" fmla="*/ 50 w 50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lnTo>
                      <a:pt x="19" y="6"/>
                    </a:lnTo>
                    <a:lnTo>
                      <a:pt x="32" y="6"/>
                    </a:lnTo>
                    <a:lnTo>
                      <a:pt x="50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9" name="Freeform 149">
                <a:extLst>
                  <a:ext uri="{FF2B5EF4-FFF2-40B4-BE49-F238E27FC236}">
                    <a16:creationId xmlns:a16="http://schemas.microsoft.com/office/drawing/2014/main" id="{077E188A-7833-28BB-B4F4-983F2AEA6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10"/>
                <a:ext cx="50" cy="19"/>
              </a:xfrm>
              <a:custGeom>
                <a:avLst/>
                <a:gdLst>
                  <a:gd name="T0" fmla="*/ 0 w 50"/>
                  <a:gd name="T1" fmla="*/ 0 h 19"/>
                  <a:gd name="T2" fmla="*/ 18 w 50"/>
                  <a:gd name="T3" fmla="*/ 0 h 19"/>
                  <a:gd name="T4" fmla="*/ 31 w 50"/>
                  <a:gd name="T5" fmla="*/ 6 h 19"/>
                  <a:gd name="T6" fmla="*/ 50 w 50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lnTo>
                      <a:pt x="18" y="0"/>
                    </a:lnTo>
                    <a:lnTo>
                      <a:pt x="31" y="6"/>
                    </a:lnTo>
                    <a:lnTo>
                      <a:pt x="50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0" name="Line 150">
                <a:extLst>
                  <a:ext uri="{FF2B5EF4-FFF2-40B4-BE49-F238E27FC236}">
                    <a16:creationId xmlns:a16="http://schemas.microsoft.com/office/drawing/2014/main" id="{6697D748-F259-0290-AEE6-0A543EBAD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5" y="2004"/>
                <a:ext cx="6" cy="1"/>
              </a:xfrm>
              <a:prstGeom prst="line">
                <a:avLst/>
              </a:prstGeom>
              <a:noFill/>
              <a:ln w="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1" name="Freeform 151">
                <a:extLst>
                  <a:ext uri="{FF2B5EF4-FFF2-40B4-BE49-F238E27FC236}">
                    <a16:creationId xmlns:a16="http://schemas.microsoft.com/office/drawing/2014/main" id="{D46A8022-A81E-7513-E833-BB75DD684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016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7 w 50"/>
                  <a:gd name="T3" fmla="*/ 0 h 32"/>
                  <a:gd name="T4" fmla="*/ 19 w 50"/>
                  <a:gd name="T5" fmla="*/ 7 h 32"/>
                  <a:gd name="T6" fmla="*/ 32 w 50"/>
                  <a:gd name="T7" fmla="*/ 13 h 32"/>
                  <a:gd name="T8" fmla="*/ 38 w 50"/>
                  <a:gd name="T9" fmla="*/ 19 h 32"/>
                  <a:gd name="T10" fmla="*/ 50 w 50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7" y="0"/>
                    </a:lnTo>
                    <a:lnTo>
                      <a:pt x="19" y="7"/>
                    </a:lnTo>
                    <a:lnTo>
                      <a:pt x="32" y="13"/>
                    </a:lnTo>
                    <a:lnTo>
                      <a:pt x="38" y="19"/>
                    </a:lnTo>
                    <a:lnTo>
                      <a:pt x="50" y="3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2" name="Freeform 152">
                <a:extLst>
                  <a:ext uri="{FF2B5EF4-FFF2-40B4-BE49-F238E27FC236}">
                    <a16:creationId xmlns:a16="http://schemas.microsoft.com/office/drawing/2014/main" id="{973171E3-6B0B-825A-7A11-58582F4F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2041"/>
                <a:ext cx="7" cy="19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7 h 19"/>
                  <a:gd name="T4" fmla="*/ 7 w 7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7"/>
                    </a:lnTo>
                    <a:lnTo>
                      <a:pt x="7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3" name="Freeform 153">
                <a:extLst>
                  <a:ext uri="{FF2B5EF4-FFF2-40B4-BE49-F238E27FC236}">
                    <a16:creationId xmlns:a16="http://schemas.microsoft.com/office/drawing/2014/main" id="{A49BBAA7-A2C5-7B59-0BBE-4B9974D0F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004"/>
                <a:ext cx="13" cy="25"/>
              </a:xfrm>
              <a:custGeom>
                <a:avLst/>
                <a:gdLst>
                  <a:gd name="T0" fmla="*/ 0 w 13"/>
                  <a:gd name="T1" fmla="*/ 25 h 25"/>
                  <a:gd name="T2" fmla="*/ 6 w 13"/>
                  <a:gd name="T3" fmla="*/ 12 h 25"/>
                  <a:gd name="T4" fmla="*/ 6 w 13"/>
                  <a:gd name="T5" fmla="*/ 6 h 25"/>
                  <a:gd name="T6" fmla="*/ 13 w 1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4" name="Freeform 154">
                <a:extLst>
                  <a:ext uri="{FF2B5EF4-FFF2-40B4-BE49-F238E27FC236}">
                    <a16:creationId xmlns:a16="http://schemas.microsoft.com/office/drawing/2014/main" id="{2274C46B-3B44-7162-4E19-EEB520CA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2073"/>
                <a:ext cx="32" cy="68"/>
              </a:xfrm>
              <a:custGeom>
                <a:avLst/>
                <a:gdLst>
                  <a:gd name="T0" fmla="*/ 0 w 32"/>
                  <a:gd name="T1" fmla="*/ 0 h 68"/>
                  <a:gd name="T2" fmla="*/ 0 w 32"/>
                  <a:gd name="T3" fmla="*/ 6 h 68"/>
                  <a:gd name="T4" fmla="*/ 7 w 32"/>
                  <a:gd name="T5" fmla="*/ 6 h 68"/>
                  <a:gd name="T6" fmla="*/ 19 w 32"/>
                  <a:gd name="T7" fmla="*/ 18 h 68"/>
                  <a:gd name="T8" fmla="*/ 19 w 32"/>
                  <a:gd name="T9" fmla="*/ 25 h 68"/>
                  <a:gd name="T10" fmla="*/ 25 w 32"/>
                  <a:gd name="T11" fmla="*/ 31 h 68"/>
                  <a:gd name="T12" fmla="*/ 32 w 32"/>
                  <a:gd name="T13" fmla="*/ 62 h 68"/>
                  <a:gd name="T14" fmla="*/ 32 w 32"/>
                  <a:gd name="T15" fmla="*/ 68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68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19" y="18"/>
                    </a:lnTo>
                    <a:lnTo>
                      <a:pt x="19" y="25"/>
                    </a:lnTo>
                    <a:lnTo>
                      <a:pt x="25" y="31"/>
                    </a:lnTo>
                    <a:lnTo>
                      <a:pt x="32" y="62"/>
                    </a:lnTo>
                    <a:lnTo>
                      <a:pt x="32" y="68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5" name="Freeform 155">
                <a:extLst>
                  <a:ext uri="{FF2B5EF4-FFF2-40B4-BE49-F238E27FC236}">
                    <a16:creationId xmlns:a16="http://schemas.microsoft.com/office/drawing/2014/main" id="{1B936428-89ED-2ABE-DF7B-0470AFFD5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079"/>
                <a:ext cx="25" cy="75"/>
              </a:xfrm>
              <a:custGeom>
                <a:avLst/>
                <a:gdLst>
                  <a:gd name="T0" fmla="*/ 0 w 25"/>
                  <a:gd name="T1" fmla="*/ 0 h 75"/>
                  <a:gd name="T2" fmla="*/ 6 w 25"/>
                  <a:gd name="T3" fmla="*/ 6 h 75"/>
                  <a:gd name="T4" fmla="*/ 12 w 25"/>
                  <a:gd name="T5" fmla="*/ 19 h 75"/>
                  <a:gd name="T6" fmla="*/ 12 w 25"/>
                  <a:gd name="T7" fmla="*/ 25 h 75"/>
                  <a:gd name="T8" fmla="*/ 25 w 2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75">
                    <a:moveTo>
                      <a:pt x="0" y="0"/>
                    </a:moveTo>
                    <a:lnTo>
                      <a:pt x="6" y="6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25" y="7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6" name="Freeform 156">
                <a:extLst>
                  <a:ext uri="{FF2B5EF4-FFF2-40B4-BE49-F238E27FC236}">
                    <a16:creationId xmlns:a16="http://schemas.microsoft.com/office/drawing/2014/main" id="{DDE796E6-B1AC-9D0D-3273-306E48B00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098"/>
                <a:ext cx="6" cy="56"/>
              </a:xfrm>
              <a:custGeom>
                <a:avLst/>
                <a:gdLst>
                  <a:gd name="T0" fmla="*/ 0 w 6"/>
                  <a:gd name="T1" fmla="*/ 0 h 56"/>
                  <a:gd name="T2" fmla="*/ 0 w 6"/>
                  <a:gd name="T3" fmla="*/ 25 h 56"/>
                  <a:gd name="T4" fmla="*/ 6 w 6"/>
                  <a:gd name="T5" fmla="*/ 56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6">
                    <a:moveTo>
                      <a:pt x="0" y="0"/>
                    </a:moveTo>
                    <a:lnTo>
                      <a:pt x="0" y="25"/>
                    </a:lnTo>
                    <a:lnTo>
                      <a:pt x="6" y="56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7" name="Freeform 157">
                <a:extLst>
                  <a:ext uri="{FF2B5EF4-FFF2-40B4-BE49-F238E27FC236}">
                    <a16:creationId xmlns:a16="http://schemas.microsoft.com/office/drawing/2014/main" id="{723CB81B-3C45-03E5-5A60-F8FD0E93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098"/>
                <a:ext cx="6" cy="62"/>
              </a:xfrm>
              <a:custGeom>
                <a:avLst/>
                <a:gdLst>
                  <a:gd name="T0" fmla="*/ 0 w 6"/>
                  <a:gd name="T1" fmla="*/ 0 h 62"/>
                  <a:gd name="T2" fmla="*/ 0 w 6"/>
                  <a:gd name="T3" fmla="*/ 25 h 62"/>
                  <a:gd name="T4" fmla="*/ 0 w 6"/>
                  <a:gd name="T5" fmla="*/ 43 h 62"/>
                  <a:gd name="T6" fmla="*/ 6 w 6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2">
                    <a:moveTo>
                      <a:pt x="0" y="0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6" y="6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8" name="Freeform 158">
                <a:extLst>
                  <a:ext uri="{FF2B5EF4-FFF2-40B4-BE49-F238E27FC236}">
                    <a16:creationId xmlns:a16="http://schemas.microsoft.com/office/drawing/2014/main" id="{3B145974-D1DE-EAF1-B388-D7618D343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110"/>
                <a:ext cx="1" cy="44"/>
              </a:xfrm>
              <a:custGeom>
                <a:avLst/>
                <a:gdLst>
                  <a:gd name="T0" fmla="*/ 0 w 1"/>
                  <a:gd name="T1" fmla="*/ 0 h 44"/>
                  <a:gd name="T2" fmla="*/ 0 w 1"/>
                  <a:gd name="T3" fmla="*/ 19 h 44"/>
                  <a:gd name="T4" fmla="*/ 0 w 1"/>
                  <a:gd name="T5" fmla="*/ 44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">
                    <a:moveTo>
                      <a:pt x="0" y="0"/>
                    </a:moveTo>
                    <a:lnTo>
                      <a:pt x="0" y="19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39" name="Freeform 159">
                <a:extLst>
                  <a:ext uri="{FF2B5EF4-FFF2-40B4-BE49-F238E27FC236}">
                    <a16:creationId xmlns:a16="http://schemas.microsoft.com/office/drawing/2014/main" id="{CF8A30B4-8736-35ED-8C5B-7923D2AB9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116"/>
                <a:ext cx="7" cy="32"/>
              </a:xfrm>
              <a:custGeom>
                <a:avLst/>
                <a:gdLst>
                  <a:gd name="T0" fmla="*/ 7 w 7"/>
                  <a:gd name="T1" fmla="*/ 0 h 32"/>
                  <a:gd name="T2" fmla="*/ 7 w 7"/>
                  <a:gd name="T3" fmla="*/ 7 h 32"/>
                  <a:gd name="T4" fmla="*/ 7 w 7"/>
                  <a:gd name="T5" fmla="*/ 19 h 32"/>
                  <a:gd name="T6" fmla="*/ 0 w 7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2">
                    <a:moveTo>
                      <a:pt x="7" y="0"/>
                    </a:moveTo>
                    <a:lnTo>
                      <a:pt x="7" y="7"/>
                    </a:lnTo>
                    <a:lnTo>
                      <a:pt x="7" y="19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0" name="Freeform 160">
                <a:extLst>
                  <a:ext uri="{FF2B5EF4-FFF2-40B4-BE49-F238E27FC236}">
                    <a16:creationId xmlns:a16="http://schemas.microsoft.com/office/drawing/2014/main" id="{BF3C3BAF-0003-2566-3D44-A2C2AE45A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141"/>
                <a:ext cx="6" cy="25"/>
              </a:xfrm>
              <a:custGeom>
                <a:avLst/>
                <a:gdLst>
                  <a:gd name="T0" fmla="*/ 6 w 6"/>
                  <a:gd name="T1" fmla="*/ 0 h 25"/>
                  <a:gd name="T2" fmla="*/ 6 w 6"/>
                  <a:gd name="T3" fmla="*/ 7 h 25"/>
                  <a:gd name="T4" fmla="*/ 6 w 6"/>
                  <a:gd name="T5" fmla="*/ 13 h 25"/>
                  <a:gd name="T6" fmla="*/ 6 w 6"/>
                  <a:gd name="T7" fmla="*/ 19 h 25"/>
                  <a:gd name="T8" fmla="*/ 0 w 6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6" y="0"/>
                    </a:moveTo>
                    <a:lnTo>
                      <a:pt x="6" y="7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1" name="Freeform 161">
                <a:extLst>
                  <a:ext uri="{FF2B5EF4-FFF2-40B4-BE49-F238E27FC236}">
                    <a16:creationId xmlns:a16="http://schemas.microsoft.com/office/drawing/2014/main" id="{0FDA7D12-2D57-D26E-5E6A-63576675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2129"/>
                <a:ext cx="6" cy="25"/>
              </a:xfrm>
              <a:custGeom>
                <a:avLst/>
                <a:gdLst>
                  <a:gd name="T0" fmla="*/ 6 w 6"/>
                  <a:gd name="T1" fmla="*/ 0 h 25"/>
                  <a:gd name="T2" fmla="*/ 6 w 6"/>
                  <a:gd name="T3" fmla="*/ 6 h 25"/>
                  <a:gd name="T4" fmla="*/ 6 w 6"/>
                  <a:gd name="T5" fmla="*/ 12 h 25"/>
                  <a:gd name="T6" fmla="*/ 0 w 6"/>
                  <a:gd name="T7" fmla="*/ 19 h 25"/>
                  <a:gd name="T8" fmla="*/ 0 w 6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2" name="Freeform 162">
                <a:extLst>
                  <a:ext uri="{FF2B5EF4-FFF2-40B4-BE49-F238E27FC236}">
                    <a16:creationId xmlns:a16="http://schemas.microsoft.com/office/drawing/2014/main" id="{F2D99DFF-480C-E0E7-583D-6700C9D8A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2129"/>
                <a:ext cx="19" cy="19"/>
              </a:xfrm>
              <a:custGeom>
                <a:avLst/>
                <a:gdLst>
                  <a:gd name="T0" fmla="*/ 19 w 19"/>
                  <a:gd name="T1" fmla="*/ 0 h 19"/>
                  <a:gd name="T2" fmla="*/ 13 w 19"/>
                  <a:gd name="T3" fmla="*/ 0 h 19"/>
                  <a:gd name="T4" fmla="*/ 13 w 19"/>
                  <a:gd name="T5" fmla="*/ 6 h 19"/>
                  <a:gd name="T6" fmla="*/ 6 w 19"/>
                  <a:gd name="T7" fmla="*/ 12 h 19"/>
                  <a:gd name="T8" fmla="*/ 0 w 1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12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3" name="Freeform 163">
                <a:extLst>
                  <a:ext uri="{FF2B5EF4-FFF2-40B4-BE49-F238E27FC236}">
                    <a16:creationId xmlns:a16="http://schemas.microsoft.com/office/drawing/2014/main" id="{B886EDD4-78D9-50BC-6BFB-926B9ACE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2135"/>
                <a:ext cx="19" cy="19"/>
              </a:xfrm>
              <a:custGeom>
                <a:avLst/>
                <a:gdLst>
                  <a:gd name="T0" fmla="*/ 19 w 19"/>
                  <a:gd name="T1" fmla="*/ 0 h 19"/>
                  <a:gd name="T2" fmla="*/ 19 w 19"/>
                  <a:gd name="T3" fmla="*/ 6 h 19"/>
                  <a:gd name="T4" fmla="*/ 6 w 19"/>
                  <a:gd name="T5" fmla="*/ 13 h 19"/>
                  <a:gd name="T6" fmla="*/ 0 w 19"/>
                  <a:gd name="T7" fmla="*/ 19 h 19"/>
                  <a:gd name="T8" fmla="*/ 0 w 1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19" y="6"/>
                    </a:lnTo>
                    <a:lnTo>
                      <a:pt x="6" y="13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" name="Freeform 164">
                <a:extLst>
                  <a:ext uri="{FF2B5EF4-FFF2-40B4-BE49-F238E27FC236}">
                    <a16:creationId xmlns:a16="http://schemas.microsoft.com/office/drawing/2014/main" id="{9992F6A2-64FF-3931-2887-45F9D3B8B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148"/>
                <a:ext cx="37" cy="25"/>
              </a:xfrm>
              <a:custGeom>
                <a:avLst/>
                <a:gdLst>
                  <a:gd name="T0" fmla="*/ 37 w 37"/>
                  <a:gd name="T1" fmla="*/ 0 h 25"/>
                  <a:gd name="T2" fmla="*/ 25 w 37"/>
                  <a:gd name="T3" fmla="*/ 0 h 25"/>
                  <a:gd name="T4" fmla="*/ 18 w 37"/>
                  <a:gd name="T5" fmla="*/ 6 h 25"/>
                  <a:gd name="T6" fmla="*/ 12 w 37"/>
                  <a:gd name="T7" fmla="*/ 12 h 25"/>
                  <a:gd name="T8" fmla="*/ 6 w 37"/>
                  <a:gd name="T9" fmla="*/ 18 h 25"/>
                  <a:gd name="T10" fmla="*/ 0 w 37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5">
                    <a:moveTo>
                      <a:pt x="37" y="0"/>
                    </a:moveTo>
                    <a:lnTo>
                      <a:pt x="25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" name="Freeform 165">
                <a:extLst>
                  <a:ext uri="{FF2B5EF4-FFF2-40B4-BE49-F238E27FC236}">
                    <a16:creationId xmlns:a16="http://schemas.microsoft.com/office/drawing/2014/main" id="{8EF657F0-E9D6-4F94-5FC8-AE43BAA1F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2154"/>
                <a:ext cx="25" cy="25"/>
              </a:xfrm>
              <a:custGeom>
                <a:avLst/>
                <a:gdLst>
                  <a:gd name="T0" fmla="*/ 25 w 25"/>
                  <a:gd name="T1" fmla="*/ 0 h 25"/>
                  <a:gd name="T2" fmla="*/ 19 w 25"/>
                  <a:gd name="T3" fmla="*/ 6 h 25"/>
                  <a:gd name="T4" fmla="*/ 6 w 25"/>
                  <a:gd name="T5" fmla="*/ 12 h 25"/>
                  <a:gd name="T6" fmla="*/ 0 w 25"/>
                  <a:gd name="T7" fmla="*/ 19 h 25"/>
                  <a:gd name="T8" fmla="*/ 0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0"/>
                    </a:moveTo>
                    <a:lnTo>
                      <a:pt x="19" y="6"/>
                    </a:lnTo>
                    <a:lnTo>
                      <a:pt x="6" y="12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" name="Freeform 166">
                <a:extLst>
                  <a:ext uri="{FF2B5EF4-FFF2-40B4-BE49-F238E27FC236}">
                    <a16:creationId xmlns:a16="http://schemas.microsoft.com/office/drawing/2014/main" id="{AC426FB4-2F92-B1D5-BCD3-6842E305E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173"/>
                <a:ext cx="19" cy="37"/>
              </a:xfrm>
              <a:custGeom>
                <a:avLst/>
                <a:gdLst>
                  <a:gd name="T0" fmla="*/ 19 w 19"/>
                  <a:gd name="T1" fmla="*/ 0 h 37"/>
                  <a:gd name="T2" fmla="*/ 12 w 19"/>
                  <a:gd name="T3" fmla="*/ 6 h 37"/>
                  <a:gd name="T4" fmla="*/ 6 w 19"/>
                  <a:gd name="T5" fmla="*/ 18 h 37"/>
                  <a:gd name="T6" fmla="*/ 0 w 19"/>
                  <a:gd name="T7" fmla="*/ 18 h 37"/>
                  <a:gd name="T8" fmla="*/ 0 w 19"/>
                  <a:gd name="T9" fmla="*/ 25 h 37"/>
                  <a:gd name="T10" fmla="*/ 0 w 19"/>
                  <a:gd name="T11" fmla="*/ 31 h 37"/>
                  <a:gd name="T12" fmla="*/ 0 w 19"/>
                  <a:gd name="T13" fmla="*/ 3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0"/>
                    </a:moveTo>
                    <a:lnTo>
                      <a:pt x="12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" name="Freeform 167">
                <a:extLst>
                  <a:ext uri="{FF2B5EF4-FFF2-40B4-BE49-F238E27FC236}">
                    <a16:creationId xmlns:a16="http://schemas.microsoft.com/office/drawing/2014/main" id="{51455E70-43B1-76EF-5F11-097C76EC9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173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6 h 25"/>
                  <a:gd name="T4" fmla="*/ 6 w 6"/>
                  <a:gd name="T5" fmla="*/ 12 h 25"/>
                  <a:gd name="T6" fmla="*/ 0 w 6"/>
                  <a:gd name="T7" fmla="*/ 18 h 25"/>
                  <a:gd name="T8" fmla="*/ 0 w 6"/>
                  <a:gd name="T9" fmla="*/ 25 h 25"/>
                  <a:gd name="T10" fmla="*/ 0 w 6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8" name="Freeform 168">
                <a:extLst>
                  <a:ext uri="{FF2B5EF4-FFF2-40B4-BE49-F238E27FC236}">
                    <a16:creationId xmlns:a16="http://schemas.microsoft.com/office/drawing/2014/main" id="{95D2444E-E33B-3D7D-46EA-DD63E58B4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185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13 h 19"/>
                  <a:gd name="T6" fmla="*/ 0 w 6"/>
                  <a:gd name="T7" fmla="*/ 13 h 19"/>
                  <a:gd name="T8" fmla="*/ 6 w 6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9" name="Freeform 169">
                <a:extLst>
                  <a:ext uri="{FF2B5EF4-FFF2-40B4-BE49-F238E27FC236}">
                    <a16:creationId xmlns:a16="http://schemas.microsoft.com/office/drawing/2014/main" id="{AF74A0D3-CB9E-BFDD-07A8-7858A7825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191"/>
                <a:ext cx="19" cy="25"/>
              </a:xfrm>
              <a:custGeom>
                <a:avLst/>
                <a:gdLst>
                  <a:gd name="T0" fmla="*/ 19 w 19"/>
                  <a:gd name="T1" fmla="*/ 0 h 25"/>
                  <a:gd name="T2" fmla="*/ 12 w 19"/>
                  <a:gd name="T3" fmla="*/ 0 h 25"/>
                  <a:gd name="T4" fmla="*/ 6 w 19"/>
                  <a:gd name="T5" fmla="*/ 7 h 25"/>
                  <a:gd name="T6" fmla="*/ 0 w 19"/>
                  <a:gd name="T7" fmla="*/ 7 h 25"/>
                  <a:gd name="T8" fmla="*/ 0 w 19"/>
                  <a:gd name="T9" fmla="*/ 13 h 25"/>
                  <a:gd name="T10" fmla="*/ 0 w 19"/>
                  <a:gd name="T11" fmla="*/ 19 h 25"/>
                  <a:gd name="T12" fmla="*/ 6 w 19"/>
                  <a:gd name="T13" fmla="*/ 19 h 25"/>
                  <a:gd name="T14" fmla="*/ 12 w 19"/>
                  <a:gd name="T15" fmla="*/ 2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5">
                    <a:moveTo>
                      <a:pt x="19" y="0"/>
                    </a:moveTo>
                    <a:lnTo>
                      <a:pt x="12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2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0" name="Freeform 170">
                <a:extLst>
                  <a:ext uri="{FF2B5EF4-FFF2-40B4-BE49-F238E27FC236}">
                    <a16:creationId xmlns:a16="http://schemas.microsoft.com/office/drawing/2014/main" id="{F90E0D1A-D67F-7F47-E64A-775AA9F66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2173"/>
                <a:ext cx="12" cy="25"/>
              </a:xfrm>
              <a:custGeom>
                <a:avLst/>
                <a:gdLst>
                  <a:gd name="T0" fmla="*/ 12 w 12"/>
                  <a:gd name="T1" fmla="*/ 0 h 25"/>
                  <a:gd name="T2" fmla="*/ 6 w 12"/>
                  <a:gd name="T3" fmla="*/ 0 h 25"/>
                  <a:gd name="T4" fmla="*/ 6 w 12"/>
                  <a:gd name="T5" fmla="*/ 6 h 25"/>
                  <a:gd name="T6" fmla="*/ 0 w 12"/>
                  <a:gd name="T7" fmla="*/ 12 h 25"/>
                  <a:gd name="T8" fmla="*/ 6 w 12"/>
                  <a:gd name="T9" fmla="*/ 12 h 25"/>
                  <a:gd name="T10" fmla="*/ 6 w 12"/>
                  <a:gd name="T11" fmla="*/ 18 h 25"/>
                  <a:gd name="T12" fmla="*/ 12 w 12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12" y="25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1" name="Freeform 171">
                <a:extLst>
                  <a:ext uri="{FF2B5EF4-FFF2-40B4-BE49-F238E27FC236}">
                    <a16:creationId xmlns:a16="http://schemas.microsoft.com/office/drawing/2014/main" id="{5F80C592-D9BB-6B9E-1322-30608F621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141"/>
                <a:ext cx="57" cy="82"/>
              </a:xfrm>
              <a:custGeom>
                <a:avLst/>
                <a:gdLst>
                  <a:gd name="T0" fmla="*/ 0 w 57"/>
                  <a:gd name="T1" fmla="*/ 0 h 82"/>
                  <a:gd name="T2" fmla="*/ 0 w 57"/>
                  <a:gd name="T3" fmla="*/ 13 h 82"/>
                  <a:gd name="T4" fmla="*/ 7 w 57"/>
                  <a:gd name="T5" fmla="*/ 19 h 82"/>
                  <a:gd name="T6" fmla="*/ 7 w 57"/>
                  <a:gd name="T7" fmla="*/ 25 h 82"/>
                  <a:gd name="T8" fmla="*/ 13 w 57"/>
                  <a:gd name="T9" fmla="*/ 38 h 82"/>
                  <a:gd name="T10" fmla="*/ 26 w 57"/>
                  <a:gd name="T11" fmla="*/ 50 h 82"/>
                  <a:gd name="T12" fmla="*/ 38 w 57"/>
                  <a:gd name="T13" fmla="*/ 69 h 82"/>
                  <a:gd name="T14" fmla="*/ 57 w 57"/>
                  <a:gd name="T15" fmla="*/ 82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82">
                    <a:moveTo>
                      <a:pt x="0" y="0"/>
                    </a:moveTo>
                    <a:lnTo>
                      <a:pt x="0" y="13"/>
                    </a:lnTo>
                    <a:lnTo>
                      <a:pt x="7" y="19"/>
                    </a:lnTo>
                    <a:lnTo>
                      <a:pt x="7" y="25"/>
                    </a:lnTo>
                    <a:lnTo>
                      <a:pt x="13" y="38"/>
                    </a:lnTo>
                    <a:lnTo>
                      <a:pt x="26" y="50"/>
                    </a:lnTo>
                    <a:lnTo>
                      <a:pt x="38" y="69"/>
                    </a:lnTo>
                    <a:lnTo>
                      <a:pt x="57" y="82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2" name="Freeform 172">
                <a:extLst>
                  <a:ext uri="{FF2B5EF4-FFF2-40B4-BE49-F238E27FC236}">
                    <a16:creationId xmlns:a16="http://schemas.microsoft.com/office/drawing/2014/main" id="{7CD8FA94-6C01-83D0-FED3-35813A534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166"/>
                <a:ext cx="75" cy="69"/>
              </a:xfrm>
              <a:custGeom>
                <a:avLst/>
                <a:gdLst>
                  <a:gd name="T0" fmla="*/ 0 w 75"/>
                  <a:gd name="T1" fmla="*/ 0 h 69"/>
                  <a:gd name="T2" fmla="*/ 6 w 75"/>
                  <a:gd name="T3" fmla="*/ 7 h 69"/>
                  <a:gd name="T4" fmla="*/ 13 w 75"/>
                  <a:gd name="T5" fmla="*/ 19 h 69"/>
                  <a:gd name="T6" fmla="*/ 19 w 75"/>
                  <a:gd name="T7" fmla="*/ 25 h 69"/>
                  <a:gd name="T8" fmla="*/ 25 w 75"/>
                  <a:gd name="T9" fmla="*/ 38 h 69"/>
                  <a:gd name="T10" fmla="*/ 38 w 75"/>
                  <a:gd name="T11" fmla="*/ 50 h 69"/>
                  <a:gd name="T12" fmla="*/ 56 w 75"/>
                  <a:gd name="T13" fmla="*/ 57 h 69"/>
                  <a:gd name="T14" fmla="*/ 75 w 75"/>
                  <a:gd name="T15" fmla="*/ 6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69">
                    <a:moveTo>
                      <a:pt x="0" y="0"/>
                    </a:moveTo>
                    <a:lnTo>
                      <a:pt x="6" y="7"/>
                    </a:lnTo>
                    <a:lnTo>
                      <a:pt x="13" y="19"/>
                    </a:lnTo>
                    <a:lnTo>
                      <a:pt x="19" y="25"/>
                    </a:lnTo>
                    <a:lnTo>
                      <a:pt x="25" y="38"/>
                    </a:lnTo>
                    <a:lnTo>
                      <a:pt x="38" y="50"/>
                    </a:lnTo>
                    <a:lnTo>
                      <a:pt x="56" y="57"/>
                    </a:lnTo>
                    <a:lnTo>
                      <a:pt x="75" y="69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3" name="Freeform 173">
                <a:extLst>
                  <a:ext uri="{FF2B5EF4-FFF2-40B4-BE49-F238E27FC236}">
                    <a16:creationId xmlns:a16="http://schemas.microsoft.com/office/drawing/2014/main" id="{0326543B-4F55-1411-5C0F-1F577A839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2204"/>
                <a:ext cx="69" cy="31"/>
              </a:xfrm>
              <a:custGeom>
                <a:avLst/>
                <a:gdLst>
                  <a:gd name="T0" fmla="*/ 0 w 69"/>
                  <a:gd name="T1" fmla="*/ 0 h 31"/>
                  <a:gd name="T2" fmla="*/ 7 w 69"/>
                  <a:gd name="T3" fmla="*/ 0 h 31"/>
                  <a:gd name="T4" fmla="*/ 19 w 69"/>
                  <a:gd name="T5" fmla="*/ 12 h 31"/>
                  <a:gd name="T6" fmla="*/ 25 w 69"/>
                  <a:gd name="T7" fmla="*/ 19 h 31"/>
                  <a:gd name="T8" fmla="*/ 38 w 69"/>
                  <a:gd name="T9" fmla="*/ 25 h 31"/>
                  <a:gd name="T10" fmla="*/ 50 w 69"/>
                  <a:gd name="T11" fmla="*/ 31 h 31"/>
                  <a:gd name="T12" fmla="*/ 69 w 6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31">
                    <a:moveTo>
                      <a:pt x="0" y="0"/>
                    </a:moveTo>
                    <a:lnTo>
                      <a:pt x="7" y="0"/>
                    </a:lnTo>
                    <a:lnTo>
                      <a:pt x="19" y="12"/>
                    </a:lnTo>
                    <a:lnTo>
                      <a:pt x="25" y="19"/>
                    </a:lnTo>
                    <a:lnTo>
                      <a:pt x="38" y="25"/>
                    </a:lnTo>
                    <a:lnTo>
                      <a:pt x="50" y="31"/>
                    </a:lnTo>
                    <a:lnTo>
                      <a:pt x="69" y="31"/>
                    </a:lnTo>
                  </a:path>
                </a:pathLst>
              </a:custGeom>
              <a:noFill/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4" name="Freeform 174">
                <a:extLst>
                  <a:ext uri="{FF2B5EF4-FFF2-40B4-BE49-F238E27FC236}">
                    <a16:creationId xmlns:a16="http://schemas.microsoft.com/office/drawing/2014/main" id="{3E6B2A12-5405-ECCE-B7E6-ECD8FEC58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535"/>
                <a:ext cx="187" cy="88"/>
              </a:xfrm>
              <a:custGeom>
                <a:avLst/>
                <a:gdLst>
                  <a:gd name="T0" fmla="*/ 62 w 187"/>
                  <a:gd name="T1" fmla="*/ 19 h 88"/>
                  <a:gd name="T2" fmla="*/ 56 w 187"/>
                  <a:gd name="T3" fmla="*/ 19 h 88"/>
                  <a:gd name="T4" fmla="*/ 43 w 187"/>
                  <a:gd name="T5" fmla="*/ 25 h 88"/>
                  <a:gd name="T6" fmla="*/ 25 w 187"/>
                  <a:gd name="T7" fmla="*/ 32 h 88"/>
                  <a:gd name="T8" fmla="*/ 0 w 187"/>
                  <a:gd name="T9" fmla="*/ 38 h 88"/>
                  <a:gd name="T10" fmla="*/ 0 w 187"/>
                  <a:gd name="T11" fmla="*/ 44 h 88"/>
                  <a:gd name="T12" fmla="*/ 12 w 187"/>
                  <a:gd name="T13" fmla="*/ 50 h 88"/>
                  <a:gd name="T14" fmla="*/ 18 w 187"/>
                  <a:gd name="T15" fmla="*/ 57 h 88"/>
                  <a:gd name="T16" fmla="*/ 25 w 187"/>
                  <a:gd name="T17" fmla="*/ 63 h 88"/>
                  <a:gd name="T18" fmla="*/ 31 w 187"/>
                  <a:gd name="T19" fmla="*/ 69 h 88"/>
                  <a:gd name="T20" fmla="*/ 37 w 187"/>
                  <a:gd name="T21" fmla="*/ 82 h 88"/>
                  <a:gd name="T22" fmla="*/ 37 w 187"/>
                  <a:gd name="T23" fmla="*/ 82 h 88"/>
                  <a:gd name="T24" fmla="*/ 37 w 187"/>
                  <a:gd name="T25" fmla="*/ 88 h 88"/>
                  <a:gd name="T26" fmla="*/ 187 w 187"/>
                  <a:gd name="T27" fmla="*/ 50 h 88"/>
                  <a:gd name="T28" fmla="*/ 181 w 187"/>
                  <a:gd name="T29" fmla="*/ 44 h 88"/>
                  <a:gd name="T30" fmla="*/ 175 w 187"/>
                  <a:gd name="T31" fmla="*/ 44 h 88"/>
                  <a:gd name="T32" fmla="*/ 156 w 187"/>
                  <a:gd name="T33" fmla="*/ 32 h 88"/>
                  <a:gd name="T34" fmla="*/ 150 w 187"/>
                  <a:gd name="T35" fmla="*/ 32 h 88"/>
                  <a:gd name="T36" fmla="*/ 143 w 187"/>
                  <a:gd name="T37" fmla="*/ 25 h 88"/>
                  <a:gd name="T38" fmla="*/ 137 w 187"/>
                  <a:gd name="T39" fmla="*/ 13 h 88"/>
                  <a:gd name="T40" fmla="*/ 137 w 187"/>
                  <a:gd name="T41" fmla="*/ 7 h 88"/>
                  <a:gd name="T42" fmla="*/ 125 w 187"/>
                  <a:gd name="T43" fmla="*/ 0 h 88"/>
                  <a:gd name="T44" fmla="*/ 118 w 187"/>
                  <a:gd name="T45" fmla="*/ 7 h 88"/>
                  <a:gd name="T46" fmla="*/ 100 w 187"/>
                  <a:gd name="T47" fmla="*/ 13 h 88"/>
                  <a:gd name="T48" fmla="*/ 81 w 187"/>
                  <a:gd name="T49" fmla="*/ 13 h 88"/>
                  <a:gd name="T50" fmla="*/ 68 w 187"/>
                  <a:gd name="T51" fmla="*/ 19 h 88"/>
                  <a:gd name="T52" fmla="*/ 62 w 187"/>
                  <a:gd name="T53" fmla="*/ 19 h 88"/>
                  <a:gd name="T54" fmla="*/ 62 w 187"/>
                  <a:gd name="T55" fmla="*/ 19 h 8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7" h="88">
                    <a:moveTo>
                      <a:pt x="62" y="19"/>
                    </a:moveTo>
                    <a:lnTo>
                      <a:pt x="56" y="19"/>
                    </a:lnTo>
                    <a:lnTo>
                      <a:pt x="43" y="25"/>
                    </a:lnTo>
                    <a:lnTo>
                      <a:pt x="25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50"/>
                    </a:lnTo>
                    <a:lnTo>
                      <a:pt x="18" y="57"/>
                    </a:lnTo>
                    <a:lnTo>
                      <a:pt x="25" y="63"/>
                    </a:lnTo>
                    <a:lnTo>
                      <a:pt x="31" y="69"/>
                    </a:lnTo>
                    <a:lnTo>
                      <a:pt x="37" y="82"/>
                    </a:lnTo>
                    <a:lnTo>
                      <a:pt x="37" y="88"/>
                    </a:lnTo>
                    <a:lnTo>
                      <a:pt x="187" y="50"/>
                    </a:lnTo>
                    <a:lnTo>
                      <a:pt x="181" y="44"/>
                    </a:lnTo>
                    <a:lnTo>
                      <a:pt x="175" y="44"/>
                    </a:lnTo>
                    <a:lnTo>
                      <a:pt x="156" y="32"/>
                    </a:lnTo>
                    <a:lnTo>
                      <a:pt x="150" y="32"/>
                    </a:lnTo>
                    <a:lnTo>
                      <a:pt x="143" y="25"/>
                    </a:lnTo>
                    <a:lnTo>
                      <a:pt x="137" y="13"/>
                    </a:lnTo>
                    <a:lnTo>
                      <a:pt x="137" y="7"/>
                    </a:lnTo>
                    <a:lnTo>
                      <a:pt x="125" y="0"/>
                    </a:lnTo>
                    <a:lnTo>
                      <a:pt x="118" y="7"/>
                    </a:lnTo>
                    <a:lnTo>
                      <a:pt x="100" y="13"/>
                    </a:lnTo>
                    <a:lnTo>
                      <a:pt x="81" y="13"/>
                    </a:lnTo>
                    <a:lnTo>
                      <a:pt x="68" y="19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5" name="Freeform 175">
                <a:extLst>
                  <a:ext uri="{FF2B5EF4-FFF2-40B4-BE49-F238E27FC236}">
                    <a16:creationId xmlns:a16="http://schemas.microsoft.com/office/drawing/2014/main" id="{9D9C8F94-8776-5269-497C-DCB55462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542"/>
                <a:ext cx="175" cy="81"/>
              </a:xfrm>
              <a:custGeom>
                <a:avLst/>
                <a:gdLst>
                  <a:gd name="T0" fmla="*/ 62 w 175"/>
                  <a:gd name="T1" fmla="*/ 12 h 81"/>
                  <a:gd name="T2" fmla="*/ 56 w 175"/>
                  <a:gd name="T3" fmla="*/ 18 h 81"/>
                  <a:gd name="T4" fmla="*/ 50 w 175"/>
                  <a:gd name="T5" fmla="*/ 18 h 81"/>
                  <a:gd name="T6" fmla="*/ 31 w 175"/>
                  <a:gd name="T7" fmla="*/ 25 h 81"/>
                  <a:gd name="T8" fmla="*/ 6 w 175"/>
                  <a:gd name="T9" fmla="*/ 31 h 81"/>
                  <a:gd name="T10" fmla="*/ 0 w 175"/>
                  <a:gd name="T11" fmla="*/ 37 h 81"/>
                  <a:gd name="T12" fmla="*/ 12 w 175"/>
                  <a:gd name="T13" fmla="*/ 43 h 81"/>
                  <a:gd name="T14" fmla="*/ 25 w 175"/>
                  <a:gd name="T15" fmla="*/ 50 h 81"/>
                  <a:gd name="T16" fmla="*/ 31 w 175"/>
                  <a:gd name="T17" fmla="*/ 56 h 81"/>
                  <a:gd name="T18" fmla="*/ 37 w 175"/>
                  <a:gd name="T19" fmla="*/ 62 h 81"/>
                  <a:gd name="T20" fmla="*/ 37 w 175"/>
                  <a:gd name="T21" fmla="*/ 68 h 81"/>
                  <a:gd name="T22" fmla="*/ 37 w 175"/>
                  <a:gd name="T23" fmla="*/ 75 h 81"/>
                  <a:gd name="T24" fmla="*/ 43 w 175"/>
                  <a:gd name="T25" fmla="*/ 81 h 81"/>
                  <a:gd name="T26" fmla="*/ 175 w 175"/>
                  <a:gd name="T27" fmla="*/ 43 h 81"/>
                  <a:gd name="T28" fmla="*/ 175 w 175"/>
                  <a:gd name="T29" fmla="*/ 37 h 81"/>
                  <a:gd name="T30" fmla="*/ 168 w 175"/>
                  <a:gd name="T31" fmla="*/ 37 h 81"/>
                  <a:gd name="T32" fmla="*/ 156 w 175"/>
                  <a:gd name="T33" fmla="*/ 31 h 81"/>
                  <a:gd name="T34" fmla="*/ 143 w 175"/>
                  <a:gd name="T35" fmla="*/ 25 h 81"/>
                  <a:gd name="T36" fmla="*/ 137 w 175"/>
                  <a:gd name="T37" fmla="*/ 18 h 81"/>
                  <a:gd name="T38" fmla="*/ 137 w 175"/>
                  <a:gd name="T39" fmla="*/ 6 h 81"/>
                  <a:gd name="T40" fmla="*/ 137 w 175"/>
                  <a:gd name="T41" fmla="*/ 0 h 81"/>
                  <a:gd name="T42" fmla="*/ 125 w 175"/>
                  <a:gd name="T43" fmla="*/ 0 h 81"/>
                  <a:gd name="T44" fmla="*/ 100 w 175"/>
                  <a:gd name="T45" fmla="*/ 6 h 81"/>
                  <a:gd name="T46" fmla="*/ 81 w 175"/>
                  <a:gd name="T47" fmla="*/ 12 h 81"/>
                  <a:gd name="T48" fmla="*/ 68 w 175"/>
                  <a:gd name="T49" fmla="*/ 12 h 81"/>
                  <a:gd name="T50" fmla="*/ 62 w 175"/>
                  <a:gd name="T51" fmla="*/ 12 h 81"/>
                  <a:gd name="T52" fmla="*/ 62 w 175"/>
                  <a:gd name="T53" fmla="*/ 12 h 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5" h="81">
                    <a:moveTo>
                      <a:pt x="62" y="12"/>
                    </a:moveTo>
                    <a:lnTo>
                      <a:pt x="56" y="18"/>
                    </a:lnTo>
                    <a:lnTo>
                      <a:pt x="50" y="18"/>
                    </a:lnTo>
                    <a:lnTo>
                      <a:pt x="31" y="25"/>
                    </a:lnTo>
                    <a:lnTo>
                      <a:pt x="6" y="31"/>
                    </a:lnTo>
                    <a:lnTo>
                      <a:pt x="0" y="37"/>
                    </a:lnTo>
                    <a:lnTo>
                      <a:pt x="12" y="43"/>
                    </a:lnTo>
                    <a:lnTo>
                      <a:pt x="25" y="50"/>
                    </a:lnTo>
                    <a:lnTo>
                      <a:pt x="31" y="56"/>
                    </a:lnTo>
                    <a:lnTo>
                      <a:pt x="37" y="62"/>
                    </a:lnTo>
                    <a:lnTo>
                      <a:pt x="37" y="68"/>
                    </a:lnTo>
                    <a:lnTo>
                      <a:pt x="37" y="75"/>
                    </a:lnTo>
                    <a:lnTo>
                      <a:pt x="43" y="81"/>
                    </a:lnTo>
                    <a:lnTo>
                      <a:pt x="175" y="43"/>
                    </a:lnTo>
                    <a:lnTo>
                      <a:pt x="175" y="37"/>
                    </a:lnTo>
                    <a:lnTo>
                      <a:pt x="168" y="37"/>
                    </a:lnTo>
                    <a:lnTo>
                      <a:pt x="156" y="31"/>
                    </a:lnTo>
                    <a:lnTo>
                      <a:pt x="143" y="25"/>
                    </a:lnTo>
                    <a:lnTo>
                      <a:pt x="137" y="18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25" y="0"/>
                    </a:lnTo>
                    <a:lnTo>
                      <a:pt x="100" y="6"/>
                    </a:lnTo>
                    <a:lnTo>
                      <a:pt x="81" y="12"/>
                    </a:lnTo>
                    <a:lnTo>
                      <a:pt x="68" y="12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6" name="Freeform 176">
                <a:extLst>
                  <a:ext uri="{FF2B5EF4-FFF2-40B4-BE49-F238E27FC236}">
                    <a16:creationId xmlns:a16="http://schemas.microsoft.com/office/drawing/2014/main" id="{9F2B97C6-0371-07D5-290F-5E68899F5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542"/>
                <a:ext cx="162" cy="75"/>
              </a:xfrm>
              <a:custGeom>
                <a:avLst/>
                <a:gdLst>
                  <a:gd name="T0" fmla="*/ 56 w 162"/>
                  <a:gd name="T1" fmla="*/ 12 h 75"/>
                  <a:gd name="T2" fmla="*/ 56 w 162"/>
                  <a:gd name="T3" fmla="*/ 18 h 75"/>
                  <a:gd name="T4" fmla="*/ 50 w 162"/>
                  <a:gd name="T5" fmla="*/ 25 h 75"/>
                  <a:gd name="T6" fmla="*/ 31 w 162"/>
                  <a:gd name="T7" fmla="*/ 25 h 75"/>
                  <a:gd name="T8" fmla="*/ 6 w 162"/>
                  <a:gd name="T9" fmla="*/ 31 h 75"/>
                  <a:gd name="T10" fmla="*/ 0 w 162"/>
                  <a:gd name="T11" fmla="*/ 37 h 75"/>
                  <a:gd name="T12" fmla="*/ 12 w 162"/>
                  <a:gd name="T13" fmla="*/ 43 h 75"/>
                  <a:gd name="T14" fmla="*/ 25 w 162"/>
                  <a:gd name="T15" fmla="*/ 50 h 75"/>
                  <a:gd name="T16" fmla="*/ 31 w 162"/>
                  <a:gd name="T17" fmla="*/ 50 h 75"/>
                  <a:gd name="T18" fmla="*/ 31 w 162"/>
                  <a:gd name="T19" fmla="*/ 56 h 75"/>
                  <a:gd name="T20" fmla="*/ 37 w 162"/>
                  <a:gd name="T21" fmla="*/ 68 h 75"/>
                  <a:gd name="T22" fmla="*/ 37 w 162"/>
                  <a:gd name="T23" fmla="*/ 75 h 75"/>
                  <a:gd name="T24" fmla="*/ 37 w 162"/>
                  <a:gd name="T25" fmla="*/ 75 h 75"/>
                  <a:gd name="T26" fmla="*/ 162 w 162"/>
                  <a:gd name="T27" fmla="*/ 43 h 75"/>
                  <a:gd name="T28" fmla="*/ 162 w 162"/>
                  <a:gd name="T29" fmla="*/ 37 h 75"/>
                  <a:gd name="T30" fmla="*/ 156 w 162"/>
                  <a:gd name="T31" fmla="*/ 37 h 75"/>
                  <a:gd name="T32" fmla="*/ 144 w 162"/>
                  <a:gd name="T33" fmla="*/ 31 h 75"/>
                  <a:gd name="T34" fmla="*/ 137 w 162"/>
                  <a:gd name="T35" fmla="*/ 25 h 75"/>
                  <a:gd name="T36" fmla="*/ 131 w 162"/>
                  <a:gd name="T37" fmla="*/ 18 h 75"/>
                  <a:gd name="T38" fmla="*/ 125 w 162"/>
                  <a:gd name="T39" fmla="*/ 12 h 75"/>
                  <a:gd name="T40" fmla="*/ 125 w 162"/>
                  <a:gd name="T41" fmla="*/ 6 h 75"/>
                  <a:gd name="T42" fmla="*/ 119 w 162"/>
                  <a:gd name="T43" fmla="*/ 0 h 75"/>
                  <a:gd name="T44" fmla="*/ 94 w 162"/>
                  <a:gd name="T45" fmla="*/ 12 h 75"/>
                  <a:gd name="T46" fmla="*/ 75 w 162"/>
                  <a:gd name="T47" fmla="*/ 12 h 75"/>
                  <a:gd name="T48" fmla="*/ 69 w 162"/>
                  <a:gd name="T49" fmla="*/ 12 h 75"/>
                  <a:gd name="T50" fmla="*/ 56 w 162"/>
                  <a:gd name="T51" fmla="*/ 12 h 75"/>
                  <a:gd name="T52" fmla="*/ 56 w 162"/>
                  <a:gd name="T53" fmla="*/ 1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2" h="75">
                    <a:moveTo>
                      <a:pt x="56" y="12"/>
                    </a:moveTo>
                    <a:lnTo>
                      <a:pt x="56" y="18"/>
                    </a:lnTo>
                    <a:lnTo>
                      <a:pt x="50" y="25"/>
                    </a:lnTo>
                    <a:lnTo>
                      <a:pt x="31" y="25"/>
                    </a:lnTo>
                    <a:lnTo>
                      <a:pt x="6" y="31"/>
                    </a:lnTo>
                    <a:lnTo>
                      <a:pt x="0" y="37"/>
                    </a:lnTo>
                    <a:lnTo>
                      <a:pt x="12" y="43"/>
                    </a:lnTo>
                    <a:lnTo>
                      <a:pt x="25" y="50"/>
                    </a:lnTo>
                    <a:lnTo>
                      <a:pt x="31" y="50"/>
                    </a:lnTo>
                    <a:lnTo>
                      <a:pt x="31" y="56"/>
                    </a:lnTo>
                    <a:lnTo>
                      <a:pt x="37" y="68"/>
                    </a:lnTo>
                    <a:lnTo>
                      <a:pt x="37" y="75"/>
                    </a:lnTo>
                    <a:lnTo>
                      <a:pt x="162" y="43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44" y="31"/>
                    </a:lnTo>
                    <a:lnTo>
                      <a:pt x="137" y="25"/>
                    </a:lnTo>
                    <a:lnTo>
                      <a:pt x="131" y="18"/>
                    </a:lnTo>
                    <a:lnTo>
                      <a:pt x="125" y="12"/>
                    </a:lnTo>
                    <a:lnTo>
                      <a:pt x="125" y="6"/>
                    </a:lnTo>
                    <a:lnTo>
                      <a:pt x="119" y="0"/>
                    </a:lnTo>
                    <a:lnTo>
                      <a:pt x="94" y="12"/>
                    </a:lnTo>
                    <a:lnTo>
                      <a:pt x="75" y="12"/>
                    </a:lnTo>
                    <a:lnTo>
                      <a:pt x="69" y="12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7" name="Freeform 177">
                <a:extLst>
                  <a:ext uri="{FF2B5EF4-FFF2-40B4-BE49-F238E27FC236}">
                    <a16:creationId xmlns:a16="http://schemas.microsoft.com/office/drawing/2014/main" id="{5AC2F371-2161-59FD-1CA7-FD9E14F81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" y="2573"/>
                <a:ext cx="56" cy="37"/>
              </a:xfrm>
              <a:custGeom>
                <a:avLst/>
                <a:gdLst>
                  <a:gd name="T0" fmla="*/ 13 w 56"/>
                  <a:gd name="T1" fmla="*/ 12 h 37"/>
                  <a:gd name="T2" fmla="*/ 31 w 56"/>
                  <a:gd name="T3" fmla="*/ 31 h 37"/>
                  <a:gd name="T4" fmla="*/ 31 w 56"/>
                  <a:gd name="T5" fmla="*/ 31 h 37"/>
                  <a:gd name="T6" fmla="*/ 31 w 56"/>
                  <a:gd name="T7" fmla="*/ 31 h 37"/>
                  <a:gd name="T8" fmla="*/ 19 w 56"/>
                  <a:gd name="T9" fmla="*/ 37 h 37"/>
                  <a:gd name="T10" fmla="*/ 25 w 56"/>
                  <a:gd name="T11" fmla="*/ 37 h 37"/>
                  <a:gd name="T12" fmla="*/ 56 w 56"/>
                  <a:gd name="T13" fmla="*/ 31 h 37"/>
                  <a:gd name="T14" fmla="*/ 50 w 56"/>
                  <a:gd name="T15" fmla="*/ 25 h 37"/>
                  <a:gd name="T16" fmla="*/ 44 w 56"/>
                  <a:gd name="T17" fmla="*/ 25 h 37"/>
                  <a:gd name="T18" fmla="*/ 44 w 56"/>
                  <a:gd name="T19" fmla="*/ 25 h 37"/>
                  <a:gd name="T20" fmla="*/ 44 w 56"/>
                  <a:gd name="T21" fmla="*/ 25 h 37"/>
                  <a:gd name="T22" fmla="*/ 38 w 56"/>
                  <a:gd name="T23" fmla="*/ 25 h 37"/>
                  <a:gd name="T24" fmla="*/ 13 w 56"/>
                  <a:gd name="T25" fmla="*/ 0 h 37"/>
                  <a:gd name="T26" fmla="*/ 6 w 56"/>
                  <a:gd name="T27" fmla="*/ 0 h 37"/>
                  <a:gd name="T28" fmla="*/ 6 w 56"/>
                  <a:gd name="T29" fmla="*/ 0 h 37"/>
                  <a:gd name="T30" fmla="*/ 0 w 56"/>
                  <a:gd name="T31" fmla="*/ 6 h 37"/>
                  <a:gd name="T32" fmla="*/ 6 w 56"/>
                  <a:gd name="T33" fmla="*/ 6 h 37"/>
                  <a:gd name="T34" fmla="*/ 6 w 56"/>
                  <a:gd name="T35" fmla="*/ 6 h 37"/>
                  <a:gd name="T36" fmla="*/ 6 w 56"/>
                  <a:gd name="T37" fmla="*/ 6 h 37"/>
                  <a:gd name="T38" fmla="*/ 13 w 56"/>
                  <a:gd name="T39" fmla="*/ 12 h 37"/>
                  <a:gd name="T40" fmla="*/ 13 w 56"/>
                  <a:gd name="T41" fmla="*/ 12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" h="37">
                    <a:moveTo>
                      <a:pt x="13" y="12"/>
                    </a:moveTo>
                    <a:lnTo>
                      <a:pt x="31" y="31"/>
                    </a:lnTo>
                    <a:lnTo>
                      <a:pt x="19" y="37"/>
                    </a:lnTo>
                    <a:lnTo>
                      <a:pt x="25" y="37"/>
                    </a:lnTo>
                    <a:lnTo>
                      <a:pt x="56" y="31"/>
                    </a:lnTo>
                    <a:lnTo>
                      <a:pt x="50" y="25"/>
                    </a:lnTo>
                    <a:lnTo>
                      <a:pt x="44" y="25"/>
                    </a:lnTo>
                    <a:lnTo>
                      <a:pt x="38" y="25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8" name="Freeform 178">
                <a:extLst>
                  <a:ext uri="{FF2B5EF4-FFF2-40B4-BE49-F238E27FC236}">
                    <a16:creationId xmlns:a16="http://schemas.microsoft.com/office/drawing/2014/main" id="{6A4DFD58-DEF8-B79C-E186-2C78F0C7C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2560"/>
                <a:ext cx="56" cy="38"/>
              </a:xfrm>
              <a:custGeom>
                <a:avLst/>
                <a:gdLst>
                  <a:gd name="T0" fmla="*/ 13 w 56"/>
                  <a:gd name="T1" fmla="*/ 7 h 38"/>
                  <a:gd name="T2" fmla="*/ 19 w 56"/>
                  <a:gd name="T3" fmla="*/ 7 h 38"/>
                  <a:gd name="T4" fmla="*/ 19 w 56"/>
                  <a:gd name="T5" fmla="*/ 7 h 38"/>
                  <a:gd name="T6" fmla="*/ 25 w 56"/>
                  <a:gd name="T7" fmla="*/ 19 h 38"/>
                  <a:gd name="T8" fmla="*/ 38 w 56"/>
                  <a:gd name="T9" fmla="*/ 25 h 38"/>
                  <a:gd name="T10" fmla="*/ 44 w 56"/>
                  <a:gd name="T11" fmla="*/ 32 h 38"/>
                  <a:gd name="T12" fmla="*/ 44 w 56"/>
                  <a:gd name="T13" fmla="*/ 38 h 38"/>
                  <a:gd name="T14" fmla="*/ 44 w 56"/>
                  <a:gd name="T15" fmla="*/ 38 h 38"/>
                  <a:gd name="T16" fmla="*/ 38 w 56"/>
                  <a:gd name="T17" fmla="*/ 38 h 38"/>
                  <a:gd name="T18" fmla="*/ 31 w 56"/>
                  <a:gd name="T19" fmla="*/ 32 h 38"/>
                  <a:gd name="T20" fmla="*/ 19 w 56"/>
                  <a:gd name="T21" fmla="*/ 19 h 38"/>
                  <a:gd name="T22" fmla="*/ 13 w 56"/>
                  <a:gd name="T23" fmla="*/ 13 h 38"/>
                  <a:gd name="T24" fmla="*/ 13 w 56"/>
                  <a:gd name="T25" fmla="*/ 7 h 38"/>
                  <a:gd name="T26" fmla="*/ 13 w 56"/>
                  <a:gd name="T27" fmla="*/ 7 h 38"/>
                  <a:gd name="T28" fmla="*/ 6 w 56"/>
                  <a:gd name="T29" fmla="*/ 7 h 38"/>
                  <a:gd name="T30" fmla="*/ 6 w 56"/>
                  <a:gd name="T31" fmla="*/ 7 h 38"/>
                  <a:gd name="T32" fmla="*/ 0 w 56"/>
                  <a:gd name="T33" fmla="*/ 13 h 38"/>
                  <a:gd name="T34" fmla="*/ 6 w 56"/>
                  <a:gd name="T35" fmla="*/ 19 h 38"/>
                  <a:gd name="T36" fmla="*/ 13 w 56"/>
                  <a:gd name="T37" fmla="*/ 25 h 38"/>
                  <a:gd name="T38" fmla="*/ 19 w 56"/>
                  <a:gd name="T39" fmla="*/ 32 h 38"/>
                  <a:gd name="T40" fmla="*/ 25 w 56"/>
                  <a:gd name="T41" fmla="*/ 38 h 38"/>
                  <a:gd name="T42" fmla="*/ 31 w 56"/>
                  <a:gd name="T43" fmla="*/ 38 h 38"/>
                  <a:gd name="T44" fmla="*/ 38 w 56"/>
                  <a:gd name="T45" fmla="*/ 38 h 38"/>
                  <a:gd name="T46" fmla="*/ 44 w 56"/>
                  <a:gd name="T47" fmla="*/ 38 h 38"/>
                  <a:gd name="T48" fmla="*/ 50 w 56"/>
                  <a:gd name="T49" fmla="*/ 38 h 38"/>
                  <a:gd name="T50" fmla="*/ 50 w 56"/>
                  <a:gd name="T51" fmla="*/ 38 h 38"/>
                  <a:gd name="T52" fmla="*/ 56 w 56"/>
                  <a:gd name="T53" fmla="*/ 32 h 38"/>
                  <a:gd name="T54" fmla="*/ 56 w 56"/>
                  <a:gd name="T55" fmla="*/ 32 h 38"/>
                  <a:gd name="T56" fmla="*/ 50 w 56"/>
                  <a:gd name="T57" fmla="*/ 25 h 38"/>
                  <a:gd name="T58" fmla="*/ 44 w 56"/>
                  <a:gd name="T59" fmla="*/ 19 h 38"/>
                  <a:gd name="T60" fmla="*/ 38 w 56"/>
                  <a:gd name="T61" fmla="*/ 13 h 38"/>
                  <a:gd name="T62" fmla="*/ 31 w 56"/>
                  <a:gd name="T63" fmla="*/ 7 h 38"/>
                  <a:gd name="T64" fmla="*/ 25 w 56"/>
                  <a:gd name="T65" fmla="*/ 7 h 38"/>
                  <a:gd name="T66" fmla="*/ 19 w 56"/>
                  <a:gd name="T67" fmla="*/ 0 h 38"/>
                  <a:gd name="T68" fmla="*/ 13 w 56"/>
                  <a:gd name="T69" fmla="*/ 7 h 38"/>
                  <a:gd name="T70" fmla="*/ 13 w 56"/>
                  <a:gd name="T71" fmla="*/ 7 h 38"/>
                  <a:gd name="T72" fmla="*/ 13 w 56"/>
                  <a:gd name="T73" fmla="*/ 7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" h="38">
                    <a:moveTo>
                      <a:pt x="13" y="7"/>
                    </a:moveTo>
                    <a:lnTo>
                      <a:pt x="19" y="7"/>
                    </a:lnTo>
                    <a:lnTo>
                      <a:pt x="25" y="19"/>
                    </a:lnTo>
                    <a:lnTo>
                      <a:pt x="38" y="25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1" y="32"/>
                    </a:lnTo>
                    <a:lnTo>
                      <a:pt x="19" y="19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3" y="25"/>
                    </a:lnTo>
                    <a:lnTo>
                      <a:pt x="19" y="32"/>
                    </a:lnTo>
                    <a:lnTo>
                      <a:pt x="25" y="38"/>
                    </a:lnTo>
                    <a:lnTo>
                      <a:pt x="31" y="38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0" y="38"/>
                    </a:lnTo>
                    <a:lnTo>
                      <a:pt x="56" y="32"/>
                    </a:lnTo>
                    <a:lnTo>
                      <a:pt x="50" y="25"/>
                    </a:lnTo>
                    <a:lnTo>
                      <a:pt x="44" y="19"/>
                    </a:lnTo>
                    <a:lnTo>
                      <a:pt x="38" y="13"/>
                    </a:lnTo>
                    <a:lnTo>
                      <a:pt x="31" y="7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59" name="Freeform 179">
                <a:extLst>
                  <a:ext uri="{FF2B5EF4-FFF2-40B4-BE49-F238E27FC236}">
                    <a16:creationId xmlns:a16="http://schemas.microsoft.com/office/drawing/2014/main" id="{2A4A5FD1-18A4-DEEA-99AD-287F23503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542"/>
                <a:ext cx="119" cy="75"/>
              </a:xfrm>
              <a:custGeom>
                <a:avLst/>
                <a:gdLst>
                  <a:gd name="T0" fmla="*/ 37 w 119"/>
                  <a:gd name="T1" fmla="*/ 75 h 75"/>
                  <a:gd name="T2" fmla="*/ 37 w 119"/>
                  <a:gd name="T3" fmla="*/ 75 h 75"/>
                  <a:gd name="T4" fmla="*/ 37 w 119"/>
                  <a:gd name="T5" fmla="*/ 68 h 75"/>
                  <a:gd name="T6" fmla="*/ 31 w 119"/>
                  <a:gd name="T7" fmla="*/ 56 h 75"/>
                  <a:gd name="T8" fmla="*/ 31 w 119"/>
                  <a:gd name="T9" fmla="*/ 56 h 75"/>
                  <a:gd name="T10" fmla="*/ 25 w 119"/>
                  <a:gd name="T11" fmla="*/ 50 h 75"/>
                  <a:gd name="T12" fmla="*/ 12 w 119"/>
                  <a:gd name="T13" fmla="*/ 43 h 75"/>
                  <a:gd name="T14" fmla="*/ 0 w 119"/>
                  <a:gd name="T15" fmla="*/ 37 h 75"/>
                  <a:gd name="T16" fmla="*/ 6 w 119"/>
                  <a:gd name="T17" fmla="*/ 31 h 75"/>
                  <a:gd name="T18" fmla="*/ 31 w 119"/>
                  <a:gd name="T19" fmla="*/ 25 h 75"/>
                  <a:gd name="T20" fmla="*/ 44 w 119"/>
                  <a:gd name="T21" fmla="*/ 25 h 75"/>
                  <a:gd name="T22" fmla="*/ 56 w 119"/>
                  <a:gd name="T23" fmla="*/ 18 h 75"/>
                  <a:gd name="T24" fmla="*/ 56 w 119"/>
                  <a:gd name="T25" fmla="*/ 18 h 75"/>
                  <a:gd name="T26" fmla="*/ 69 w 119"/>
                  <a:gd name="T27" fmla="*/ 18 h 75"/>
                  <a:gd name="T28" fmla="*/ 75 w 119"/>
                  <a:gd name="T29" fmla="*/ 12 h 75"/>
                  <a:gd name="T30" fmla="*/ 94 w 119"/>
                  <a:gd name="T31" fmla="*/ 12 h 75"/>
                  <a:gd name="T32" fmla="*/ 119 w 119"/>
                  <a:gd name="T33" fmla="*/ 0 h 75"/>
                  <a:gd name="T34" fmla="*/ 119 w 119"/>
                  <a:gd name="T35" fmla="*/ 6 h 75"/>
                  <a:gd name="T36" fmla="*/ 100 w 119"/>
                  <a:gd name="T37" fmla="*/ 12 h 75"/>
                  <a:gd name="T38" fmla="*/ 81 w 119"/>
                  <a:gd name="T39" fmla="*/ 18 h 75"/>
                  <a:gd name="T40" fmla="*/ 69 w 119"/>
                  <a:gd name="T41" fmla="*/ 18 h 75"/>
                  <a:gd name="T42" fmla="*/ 62 w 119"/>
                  <a:gd name="T43" fmla="*/ 18 h 75"/>
                  <a:gd name="T44" fmla="*/ 56 w 119"/>
                  <a:gd name="T45" fmla="*/ 18 h 75"/>
                  <a:gd name="T46" fmla="*/ 50 w 119"/>
                  <a:gd name="T47" fmla="*/ 25 h 75"/>
                  <a:gd name="T48" fmla="*/ 31 w 119"/>
                  <a:gd name="T49" fmla="*/ 31 h 75"/>
                  <a:gd name="T50" fmla="*/ 6 w 119"/>
                  <a:gd name="T51" fmla="*/ 31 h 75"/>
                  <a:gd name="T52" fmla="*/ 6 w 119"/>
                  <a:gd name="T53" fmla="*/ 37 h 75"/>
                  <a:gd name="T54" fmla="*/ 12 w 119"/>
                  <a:gd name="T55" fmla="*/ 37 h 75"/>
                  <a:gd name="T56" fmla="*/ 25 w 119"/>
                  <a:gd name="T57" fmla="*/ 43 h 75"/>
                  <a:gd name="T58" fmla="*/ 37 w 119"/>
                  <a:gd name="T59" fmla="*/ 56 h 75"/>
                  <a:gd name="T60" fmla="*/ 37 w 119"/>
                  <a:gd name="T61" fmla="*/ 62 h 75"/>
                  <a:gd name="T62" fmla="*/ 37 w 119"/>
                  <a:gd name="T63" fmla="*/ 68 h 75"/>
                  <a:gd name="T64" fmla="*/ 37 w 119"/>
                  <a:gd name="T65" fmla="*/ 75 h 75"/>
                  <a:gd name="T66" fmla="*/ 37 w 119"/>
                  <a:gd name="T67" fmla="*/ 75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75">
                    <a:moveTo>
                      <a:pt x="37" y="75"/>
                    </a:moveTo>
                    <a:lnTo>
                      <a:pt x="37" y="75"/>
                    </a:lnTo>
                    <a:lnTo>
                      <a:pt x="37" y="68"/>
                    </a:lnTo>
                    <a:lnTo>
                      <a:pt x="31" y="56"/>
                    </a:lnTo>
                    <a:lnTo>
                      <a:pt x="25" y="50"/>
                    </a:lnTo>
                    <a:lnTo>
                      <a:pt x="12" y="43"/>
                    </a:lnTo>
                    <a:lnTo>
                      <a:pt x="0" y="37"/>
                    </a:lnTo>
                    <a:lnTo>
                      <a:pt x="6" y="31"/>
                    </a:lnTo>
                    <a:lnTo>
                      <a:pt x="31" y="25"/>
                    </a:lnTo>
                    <a:lnTo>
                      <a:pt x="44" y="25"/>
                    </a:lnTo>
                    <a:lnTo>
                      <a:pt x="56" y="18"/>
                    </a:lnTo>
                    <a:lnTo>
                      <a:pt x="69" y="18"/>
                    </a:lnTo>
                    <a:lnTo>
                      <a:pt x="75" y="12"/>
                    </a:lnTo>
                    <a:lnTo>
                      <a:pt x="94" y="12"/>
                    </a:lnTo>
                    <a:lnTo>
                      <a:pt x="119" y="0"/>
                    </a:lnTo>
                    <a:lnTo>
                      <a:pt x="119" y="6"/>
                    </a:lnTo>
                    <a:lnTo>
                      <a:pt x="100" y="12"/>
                    </a:lnTo>
                    <a:lnTo>
                      <a:pt x="81" y="18"/>
                    </a:lnTo>
                    <a:lnTo>
                      <a:pt x="69" y="18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0" y="25"/>
                    </a:lnTo>
                    <a:lnTo>
                      <a:pt x="31" y="31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12" y="37"/>
                    </a:lnTo>
                    <a:lnTo>
                      <a:pt x="25" y="43"/>
                    </a:lnTo>
                    <a:lnTo>
                      <a:pt x="37" y="56"/>
                    </a:lnTo>
                    <a:lnTo>
                      <a:pt x="37" y="62"/>
                    </a:lnTo>
                    <a:lnTo>
                      <a:pt x="37" y="68"/>
                    </a:lnTo>
                    <a:lnTo>
                      <a:pt x="37" y="7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0" name="Freeform 180">
                <a:extLst>
                  <a:ext uri="{FF2B5EF4-FFF2-40B4-BE49-F238E27FC236}">
                    <a16:creationId xmlns:a16="http://schemas.microsoft.com/office/drawing/2014/main" id="{E110F768-B8FA-12FC-8C9F-B4E7DF57C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573"/>
                <a:ext cx="56" cy="37"/>
              </a:xfrm>
              <a:custGeom>
                <a:avLst/>
                <a:gdLst>
                  <a:gd name="T0" fmla="*/ 12 w 56"/>
                  <a:gd name="T1" fmla="*/ 12 h 37"/>
                  <a:gd name="T2" fmla="*/ 31 w 56"/>
                  <a:gd name="T3" fmla="*/ 25 h 37"/>
                  <a:gd name="T4" fmla="*/ 31 w 56"/>
                  <a:gd name="T5" fmla="*/ 31 h 37"/>
                  <a:gd name="T6" fmla="*/ 31 w 56"/>
                  <a:gd name="T7" fmla="*/ 31 h 37"/>
                  <a:gd name="T8" fmla="*/ 31 w 56"/>
                  <a:gd name="T9" fmla="*/ 31 h 37"/>
                  <a:gd name="T10" fmla="*/ 25 w 56"/>
                  <a:gd name="T11" fmla="*/ 31 h 37"/>
                  <a:gd name="T12" fmla="*/ 25 w 56"/>
                  <a:gd name="T13" fmla="*/ 37 h 37"/>
                  <a:gd name="T14" fmla="*/ 56 w 56"/>
                  <a:gd name="T15" fmla="*/ 25 h 37"/>
                  <a:gd name="T16" fmla="*/ 50 w 56"/>
                  <a:gd name="T17" fmla="*/ 25 h 37"/>
                  <a:gd name="T18" fmla="*/ 44 w 56"/>
                  <a:gd name="T19" fmla="*/ 25 h 37"/>
                  <a:gd name="T20" fmla="*/ 37 w 56"/>
                  <a:gd name="T21" fmla="*/ 25 h 37"/>
                  <a:gd name="T22" fmla="*/ 12 w 56"/>
                  <a:gd name="T23" fmla="*/ 0 h 37"/>
                  <a:gd name="T24" fmla="*/ 6 w 56"/>
                  <a:gd name="T25" fmla="*/ 0 h 37"/>
                  <a:gd name="T26" fmla="*/ 6 w 56"/>
                  <a:gd name="T27" fmla="*/ 0 h 37"/>
                  <a:gd name="T28" fmla="*/ 6 w 56"/>
                  <a:gd name="T29" fmla="*/ 6 h 37"/>
                  <a:gd name="T30" fmla="*/ 0 w 56"/>
                  <a:gd name="T31" fmla="*/ 6 h 37"/>
                  <a:gd name="T32" fmla="*/ 6 w 56"/>
                  <a:gd name="T33" fmla="*/ 6 h 37"/>
                  <a:gd name="T34" fmla="*/ 6 w 56"/>
                  <a:gd name="T35" fmla="*/ 6 h 37"/>
                  <a:gd name="T36" fmla="*/ 6 w 56"/>
                  <a:gd name="T37" fmla="*/ 6 h 37"/>
                  <a:gd name="T38" fmla="*/ 12 w 56"/>
                  <a:gd name="T39" fmla="*/ 12 h 37"/>
                  <a:gd name="T40" fmla="*/ 12 w 56"/>
                  <a:gd name="T41" fmla="*/ 12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" h="37">
                    <a:moveTo>
                      <a:pt x="12" y="12"/>
                    </a:moveTo>
                    <a:lnTo>
                      <a:pt x="31" y="25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25" y="37"/>
                    </a:lnTo>
                    <a:lnTo>
                      <a:pt x="56" y="25"/>
                    </a:lnTo>
                    <a:lnTo>
                      <a:pt x="50" y="25"/>
                    </a:lnTo>
                    <a:lnTo>
                      <a:pt x="44" y="25"/>
                    </a:lnTo>
                    <a:lnTo>
                      <a:pt x="37" y="2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1" name="Freeform 181">
                <a:extLst>
                  <a:ext uri="{FF2B5EF4-FFF2-40B4-BE49-F238E27FC236}">
                    <a16:creationId xmlns:a16="http://schemas.microsoft.com/office/drawing/2014/main" id="{D99E6469-2481-7797-443A-61251A4C8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560"/>
                <a:ext cx="56" cy="38"/>
              </a:xfrm>
              <a:custGeom>
                <a:avLst/>
                <a:gdLst>
                  <a:gd name="T0" fmla="*/ 12 w 56"/>
                  <a:gd name="T1" fmla="*/ 7 h 38"/>
                  <a:gd name="T2" fmla="*/ 12 w 56"/>
                  <a:gd name="T3" fmla="*/ 7 h 38"/>
                  <a:gd name="T4" fmla="*/ 19 w 56"/>
                  <a:gd name="T5" fmla="*/ 7 h 38"/>
                  <a:gd name="T6" fmla="*/ 25 w 56"/>
                  <a:gd name="T7" fmla="*/ 13 h 38"/>
                  <a:gd name="T8" fmla="*/ 37 w 56"/>
                  <a:gd name="T9" fmla="*/ 25 h 38"/>
                  <a:gd name="T10" fmla="*/ 44 w 56"/>
                  <a:gd name="T11" fmla="*/ 32 h 38"/>
                  <a:gd name="T12" fmla="*/ 44 w 56"/>
                  <a:gd name="T13" fmla="*/ 32 h 38"/>
                  <a:gd name="T14" fmla="*/ 44 w 56"/>
                  <a:gd name="T15" fmla="*/ 38 h 38"/>
                  <a:gd name="T16" fmla="*/ 44 w 56"/>
                  <a:gd name="T17" fmla="*/ 38 h 38"/>
                  <a:gd name="T18" fmla="*/ 37 w 56"/>
                  <a:gd name="T19" fmla="*/ 32 h 38"/>
                  <a:gd name="T20" fmla="*/ 31 w 56"/>
                  <a:gd name="T21" fmla="*/ 25 h 38"/>
                  <a:gd name="T22" fmla="*/ 19 w 56"/>
                  <a:gd name="T23" fmla="*/ 19 h 38"/>
                  <a:gd name="T24" fmla="*/ 12 w 56"/>
                  <a:gd name="T25" fmla="*/ 13 h 38"/>
                  <a:gd name="T26" fmla="*/ 12 w 56"/>
                  <a:gd name="T27" fmla="*/ 7 h 38"/>
                  <a:gd name="T28" fmla="*/ 12 w 56"/>
                  <a:gd name="T29" fmla="*/ 7 h 38"/>
                  <a:gd name="T30" fmla="*/ 12 w 56"/>
                  <a:gd name="T31" fmla="*/ 7 h 38"/>
                  <a:gd name="T32" fmla="*/ 6 w 56"/>
                  <a:gd name="T33" fmla="*/ 7 h 38"/>
                  <a:gd name="T34" fmla="*/ 0 w 56"/>
                  <a:gd name="T35" fmla="*/ 7 h 38"/>
                  <a:gd name="T36" fmla="*/ 0 w 56"/>
                  <a:gd name="T37" fmla="*/ 13 h 38"/>
                  <a:gd name="T38" fmla="*/ 6 w 56"/>
                  <a:gd name="T39" fmla="*/ 19 h 38"/>
                  <a:gd name="T40" fmla="*/ 12 w 56"/>
                  <a:gd name="T41" fmla="*/ 25 h 38"/>
                  <a:gd name="T42" fmla="*/ 19 w 56"/>
                  <a:gd name="T43" fmla="*/ 32 h 38"/>
                  <a:gd name="T44" fmla="*/ 25 w 56"/>
                  <a:gd name="T45" fmla="*/ 38 h 38"/>
                  <a:gd name="T46" fmla="*/ 31 w 56"/>
                  <a:gd name="T47" fmla="*/ 38 h 38"/>
                  <a:gd name="T48" fmla="*/ 37 w 56"/>
                  <a:gd name="T49" fmla="*/ 38 h 38"/>
                  <a:gd name="T50" fmla="*/ 44 w 56"/>
                  <a:gd name="T51" fmla="*/ 38 h 38"/>
                  <a:gd name="T52" fmla="*/ 50 w 56"/>
                  <a:gd name="T53" fmla="*/ 38 h 38"/>
                  <a:gd name="T54" fmla="*/ 50 w 56"/>
                  <a:gd name="T55" fmla="*/ 32 h 38"/>
                  <a:gd name="T56" fmla="*/ 56 w 56"/>
                  <a:gd name="T57" fmla="*/ 32 h 38"/>
                  <a:gd name="T58" fmla="*/ 56 w 56"/>
                  <a:gd name="T59" fmla="*/ 32 h 38"/>
                  <a:gd name="T60" fmla="*/ 50 w 56"/>
                  <a:gd name="T61" fmla="*/ 25 h 38"/>
                  <a:gd name="T62" fmla="*/ 44 w 56"/>
                  <a:gd name="T63" fmla="*/ 19 h 38"/>
                  <a:gd name="T64" fmla="*/ 37 w 56"/>
                  <a:gd name="T65" fmla="*/ 7 h 38"/>
                  <a:gd name="T66" fmla="*/ 31 w 56"/>
                  <a:gd name="T67" fmla="*/ 7 h 38"/>
                  <a:gd name="T68" fmla="*/ 25 w 56"/>
                  <a:gd name="T69" fmla="*/ 7 h 38"/>
                  <a:gd name="T70" fmla="*/ 25 w 56"/>
                  <a:gd name="T71" fmla="*/ 0 h 38"/>
                  <a:gd name="T72" fmla="*/ 19 w 56"/>
                  <a:gd name="T73" fmla="*/ 0 h 38"/>
                  <a:gd name="T74" fmla="*/ 12 w 56"/>
                  <a:gd name="T75" fmla="*/ 7 h 38"/>
                  <a:gd name="T76" fmla="*/ 12 w 56"/>
                  <a:gd name="T77" fmla="*/ 7 h 38"/>
                  <a:gd name="T78" fmla="*/ 12 w 56"/>
                  <a:gd name="T79" fmla="*/ 7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6" h="38">
                    <a:moveTo>
                      <a:pt x="12" y="7"/>
                    </a:moveTo>
                    <a:lnTo>
                      <a:pt x="12" y="7"/>
                    </a:lnTo>
                    <a:lnTo>
                      <a:pt x="19" y="7"/>
                    </a:lnTo>
                    <a:lnTo>
                      <a:pt x="25" y="13"/>
                    </a:lnTo>
                    <a:lnTo>
                      <a:pt x="37" y="25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7" y="32"/>
                    </a:lnTo>
                    <a:lnTo>
                      <a:pt x="31" y="25"/>
                    </a:lnTo>
                    <a:lnTo>
                      <a:pt x="19" y="19"/>
                    </a:lnTo>
                    <a:lnTo>
                      <a:pt x="12" y="13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2" y="25"/>
                    </a:lnTo>
                    <a:lnTo>
                      <a:pt x="19" y="32"/>
                    </a:lnTo>
                    <a:lnTo>
                      <a:pt x="25" y="38"/>
                    </a:lnTo>
                    <a:lnTo>
                      <a:pt x="31" y="38"/>
                    </a:lnTo>
                    <a:lnTo>
                      <a:pt x="37" y="38"/>
                    </a:lnTo>
                    <a:lnTo>
                      <a:pt x="44" y="38"/>
                    </a:lnTo>
                    <a:lnTo>
                      <a:pt x="50" y="38"/>
                    </a:lnTo>
                    <a:lnTo>
                      <a:pt x="50" y="32"/>
                    </a:lnTo>
                    <a:lnTo>
                      <a:pt x="56" y="32"/>
                    </a:lnTo>
                    <a:lnTo>
                      <a:pt x="50" y="25"/>
                    </a:lnTo>
                    <a:lnTo>
                      <a:pt x="44" y="19"/>
                    </a:lnTo>
                    <a:lnTo>
                      <a:pt x="37" y="7"/>
                    </a:lnTo>
                    <a:lnTo>
                      <a:pt x="31" y="7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2" name="Freeform 182">
                <a:extLst>
                  <a:ext uri="{FF2B5EF4-FFF2-40B4-BE49-F238E27FC236}">
                    <a16:creationId xmlns:a16="http://schemas.microsoft.com/office/drawing/2014/main" id="{A19D669E-4514-3A14-58A8-47E98F88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554"/>
                <a:ext cx="57" cy="38"/>
              </a:xfrm>
              <a:custGeom>
                <a:avLst/>
                <a:gdLst>
                  <a:gd name="T0" fmla="*/ 13 w 57"/>
                  <a:gd name="T1" fmla="*/ 6 h 38"/>
                  <a:gd name="T2" fmla="*/ 19 w 57"/>
                  <a:gd name="T3" fmla="*/ 6 h 38"/>
                  <a:gd name="T4" fmla="*/ 19 w 57"/>
                  <a:gd name="T5" fmla="*/ 6 h 38"/>
                  <a:gd name="T6" fmla="*/ 25 w 57"/>
                  <a:gd name="T7" fmla="*/ 13 h 38"/>
                  <a:gd name="T8" fmla="*/ 38 w 57"/>
                  <a:gd name="T9" fmla="*/ 25 h 38"/>
                  <a:gd name="T10" fmla="*/ 44 w 57"/>
                  <a:gd name="T11" fmla="*/ 31 h 38"/>
                  <a:gd name="T12" fmla="*/ 44 w 57"/>
                  <a:gd name="T13" fmla="*/ 31 h 38"/>
                  <a:gd name="T14" fmla="*/ 44 w 57"/>
                  <a:gd name="T15" fmla="*/ 31 h 38"/>
                  <a:gd name="T16" fmla="*/ 38 w 57"/>
                  <a:gd name="T17" fmla="*/ 31 h 38"/>
                  <a:gd name="T18" fmla="*/ 32 w 57"/>
                  <a:gd name="T19" fmla="*/ 25 h 38"/>
                  <a:gd name="T20" fmla="*/ 19 w 57"/>
                  <a:gd name="T21" fmla="*/ 13 h 38"/>
                  <a:gd name="T22" fmla="*/ 13 w 57"/>
                  <a:gd name="T23" fmla="*/ 6 h 38"/>
                  <a:gd name="T24" fmla="*/ 13 w 57"/>
                  <a:gd name="T25" fmla="*/ 6 h 38"/>
                  <a:gd name="T26" fmla="*/ 13 w 57"/>
                  <a:gd name="T27" fmla="*/ 6 h 38"/>
                  <a:gd name="T28" fmla="*/ 13 w 57"/>
                  <a:gd name="T29" fmla="*/ 0 h 38"/>
                  <a:gd name="T30" fmla="*/ 7 w 57"/>
                  <a:gd name="T31" fmla="*/ 6 h 38"/>
                  <a:gd name="T32" fmla="*/ 0 w 57"/>
                  <a:gd name="T33" fmla="*/ 6 h 38"/>
                  <a:gd name="T34" fmla="*/ 7 w 57"/>
                  <a:gd name="T35" fmla="*/ 13 h 38"/>
                  <a:gd name="T36" fmla="*/ 13 w 57"/>
                  <a:gd name="T37" fmla="*/ 25 h 38"/>
                  <a:gd name="T38" fmla="*/ 25 w 57"/>
                  <a:gd name="T39" fmla="*/ 31 h 38"/>
                  <a:gd name="T40" fmla="*/ 25 w 57"/>
                  <a:gd name="T41" fmla="*/ 38 h 38"/>
                  <a:gd name="T42" fmla="*/ 32 w 57"/>
                  <a:gd name="T43" fmla="*/ 38 h 38"/>
                  <a:gd name="T44" fmla="*/ 38 w 57"/>
                  <a:gd name="T45" fmla="*/ 38 h 38"/>
                  <a:gd name="T46" fmla="*/ 44 w 57"/>
                  <a:gd name="T47" fmla="*/ 38 h 38"/>
                  <a:gd name="T48" fmla="*/ 50 w 57"/>
                  <a:gd name="T49" fmla="*/ 31 h 38"/>
                  <a:gd name="T50" fmla="*/ 57 w 57"/>
                  <a:gd name="T51" fmla="*/ 31 h 38"/>
                  <a:gd name="T52" fmla="*/ 57 w 57"/>
                  <a:gd name="T53" fmla="*/ 31 h 38"/>
                  <a:gd name="T54" fmla="*/ 57 w 57"/>
                  <a:gd name="T55" fmla="*/ 25 h 38"/>
                  <a:gd name="T56" fmla="*/ 50 w 57"/>
                  <a:gd name="T57" fmla="*/ 25 h 38"/>
                  <a:gd name="T58" fmla="*/ 44 w 57"/>
                  <a:gd name="T59" fmla="*/ 19 h 38"/>
                  <a:gd name="T60" fmla="*/ 38 w 57"/>
                  <a:gd name="T61" fmla="*/ 6 h 38"/>
                  <a:gd name="T62" fmla="*/ 32 w 57"/>
                  <a:gd name="T63" fmla="*/ 6 h 38"/>
                  <a:gd name="T64" fmla="*/ 25 w 57"/>
                  <a:gd name="T65" fmla="*/ 0 h 38"/>
                  <a:gd name="T66" fmla="*/ 19 w 57"/>
                  <a:gd name="T67" fmla="*/ 0 h 38"/>
                  <a:gd name="T68" fmla="*/ 13 w 57"/>
                  <a:gd name="T69" fmla="*/ 0 h 38"/>
                  <a:gd name="T70" fmla="*/ 13 w 57"/>
                  <a:gd name="T71" fmla="*/ 6 h 38"/>
                  <a:gd name="T72" fmla="*/ 13 w 57"/>
                  <a:gd name="T73" fmla="*/ 6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7" h="38">
                    <a:moveTo>
                      <a:pt x="13" y="6"/>
                    </a:moveTo>
                    <a:lnTo>
                      <a:pt x="19" y="6"/>
                    </a:lnTo>
                    <a:lnTo>
                      <a:pt x="25" y="13"/>
                    </a:lnTo>
                    <a:lnTo>
                      <a:pt x="38" y="25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2" y="25"/>
                    </a:lnTo>
                    <a:lnTo>
                      <a:pt x="19" y="13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13"/>
                    </a:lnTo>
                    <a:lnTo>
                      <a:pt x="13" y="25"/>
                    </a:lnTo>
                    <a:lnTo>
                      <a:pt x="25" y="31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0" y="31"/>
                    </a:lnTo>
                    <a:lnTo>
                      <a:pt x="57" y="31"/>
                    </a:lnTo>
                    <a:lnTo>
                      <a:pt x="57" y="25"/>
                    </a:lnTo>
                    <a:lnTo>
                      <a:pt x="50" y="25"/>
                    </a:lnTo>
                    <a:lnTo>
                      <a:pt x="44" y="19"/>
                    </a:lnTo>
                    <a:lnTo>
                      <a:pt x="38" y="6"/>
                    </a:lnTo>
                    <a:lnTo>
                      <a:pt x="32" y="6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3" name="Freeform 183">
                <a:extLst>
                  <a:ext uri="{FF2B5EF4-FFF2-40B4-BE49-F238E27FC236}">
                    <a16:creationId xmlns:a16="http://schemas.microsoft.com/office/drawing/2014/main" id="{6D257851-A96B-CEEE-FC90-A3799C564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554"/>
                <a:ext cx="56" cy="38"/>
              </a:xfrm>
              <a:custGeom>
                <a:avLst/>
                <a:gdLst>
                  <a:gd name="T0" fmla="*/ 13 w 56"/>
                  <a:gd name="T1" fmla="*/ 6 h 38"/>
                  <a:gd name="T2" fmla="*/ 19 w 56"/>
                  <a:gd name="T3" fmla="*/ 6 h 38"/>
                  <a:gd name="T4" fmla="*/ 19 w 56"/>
                  <a:gd name="T5" fmla="*/ 6 h 38"/>
                  <a:gd name="T6" fmla="*/ 25 w 56"/>
                  <a:gd name="T7" fmla="*/ 13 h 38"/>
                  <a:gd name="T8" fmla="*/ 38 w 56"/>
                  <a:gd name="T9" fmla="*/ 25 h 38"/>
                  <a:gd name="T10" fmla="*/ 44 w 56"/>
                  <a:gd name="T11" fmla="*/ 31 h 38"/>
                  <a:gd name="T12" fmla="*/ 44 w 56"/>
                  <a:gd name="T13" fmla="*/ 31 h 38"/>
                  <a:gd name="T14" fmla="*/ 44 w 56"/>
                  <a:gd name="T15" fmla="*/ 31 h 38"/>
                  <a:gd name="T16" fmla="*/ 44 w 56"/>
                  <a:gd name="T17" fmla="*/ 31 h 38"/>
                  <a:gd name="T18" fmla="*/ 38 w 56"/>
                  <a:gd name="T19" fmla="*/ 31 h 38"/>
                  <a:gd name="T20" fmla="*/ 31 w 56"/>
                  <a:gd name="T21" fmla="*/ 25 h 38"/>
                  <a:gd name="T22" fmla="*/ 19 w 56"/>
                  <a:gd name="T23" fmla="*/ 13 h 38"/>
                  <a:gd name="T24" fmla="*/ 13 w 56"/>
                  <a:gd name="T25" fmla="*/ 6 h 38"/>
                  <a:gd name="T26" fmla="*/ 13 w 56"/>
                  <a:gd name="T27" fmla="*/ 6 h 38"/>
                  <a:gd name="T28" fmla="*/ 13 w 56"/>
                  <a:gd name="T29" fmla="*/ 6 h 38"/>
                  <a:gd name="T30" fmla="*/ 13 w 56"/>
                  <a:gd name="T31" fmla="*/ 0 h 38"/>
                  <a:gd name="T32" fmla="*/ 6 w 56"/>
                  <a:gd name="T33" fmla="*/ 6 h 38"/>
                  <a:gd name="T34" fmla="*/ 6 w 56"/>
                  <a:gd name="T35" fmla="*/ 6 h 38"/>
                  <a:gd name="T36" fmla="*/ 0 w 56"/>
                  <a:gd name="T37" fmla="*/ 6 h 38"/>
                  <a:gd name="T38" fmla="*/ 6 w 56"/>
                  <a:gd name="T39" fmla="*/ 13 h 38"/>
                  <a:gd name="T40" fmla="*/ 13 w 56"/>
                  <a:gd name="T41" fmla="*/ 25 h 38"/>
                  <a:gd name="T42" fmla="*/ 25 w 56"/>
                  <a:gd name="T43" fmla="*/ 31 h 38"/>
                  <a:gd name="T44" fmla="*/ 25 w 56"/>
                  <a:gd name="T45" fmla="*/ 31 h 38"/>
                  <a:gd name="T46" fmla="*/ 31 w 56"/>
                  <a:gd name="T47" fmla="*/ 38 h 38"/>
                  <a:gd name="T48" fmla="*/ 38 w 56"/>
                  <a:gd name="T49" fmla="*/ 38 h 38"/>
                  <a:gd name="T50" fmla="*/ 44 w 56"/>
                  <a:gd name="T51" fmla="*/ 31 h 38"/>
                  <a:gd name="T52" fmla="*/ 50 w 56"/>
                  <a:gd name="T53" fmla="*/ 31 h 38"/>
                  <a:gd name="T54" fmla="*/ 56 w 56"/>
                  <a:gd name="T55" fmla="*/ 31 h 38"/>
                  <a:gd name="T56" fmla="*/ 56 w 56"/>
                  <a:gd name="T57" fmla="*/ 31 h 38"/>
                  <a:gd name="T58" fmla="*/ 56 w 56"/>
                  <a:gd name="T59" fmla="*/ 25 h 38"/>
                  <a:gd name="T60" fmla="*/ 50 w 56"/>
                  <a:gd name="T61" fmla="*/ 25 h 38"/>
                  <a:gd name="T62" fmla="*/ 44 w 56"/>
                  <a:gd name="T63" fmla="*/ 13 h 38"/>
                  <a:gd name="T64" fmla="*/ 38 w 56"/>
                  <a:gd name="T65" fmla="*/ 6 h 38"/>
                  <a:gd name="T66" fmla="*/ 31 w 56"/>
                  <a:gd name="T67" fmla="*/ 6 h 38"/>
                  <a:gd name="T68" fmla="*/ 25 w 56"/>
                  <a:gd name="T69" fmla="*/ 0 h 38"/>
                  <a:gd name="T70" fmla="*/ 25 w 56"/>
                  <a:gd name="T71" fmla="*/ 0 h 38"/>
                  <a:gd name="T72" fmla="*/ 19 w 56"/>
                  <a:gd name="T73" fmla="*/ 0 h 38"/>
                  <a:gd name="T74" fmla="*/ 13 w 56"/>
                  <a:gd name="T75" fmla="*/ 0 h 38"/>
                  <a:gd name="T76" fmla="*/ 13 w 56"/>
                  <a:gd name="T77" fmla="*/ 6 h 38"/>
                  <a:gd name="T78" fmla="*/ 13 w 56"/>
                  <a:gd name="T79" fmla="*/ 6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6" h="38">
                    <a:moveTo>
                      <a:pt x="13" y="6"/>
                    </a:moveTo>
                    <a:lnTo>
                      <a:pt x="19" y="6"/>
                    </a:lnTo>
                    <a:lnTo>
                      <a:pt x="25" y="13"/>
                    </a:lnTo>
                    <a:lnTo>
                      <a:pt x="38" y="25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1" y="25"/>
                    </a:lnTo>
                    <a:lnTo>
                      <a:pt x="19" y="13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3" y="25"/>
                    </a:lnTo>
                    <a:lnTo>
                      <a:pt x="25" y="31"/>
                    </a:lnTo>
                    <a:lnTo>
                      <a:pt x="31" y="38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50" y="31"/>
                    </a:lnTo>
                    <a:lnTo>
                      <a:pt x="56" y="31"/>
                    </a:lnTo>
                    <a:lnTo>
                      <a:pt x="56" y="25"/>
                    </a:lnTo>
                    <a:lnTo>
                      <a:pt x="50" y="25"/>
                    </a:lnTo>
                    <a:lnTo>
                      <a:pt x="44" y="13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4" name="Freeform 184">
                <a:extLst>
                  <a:ext uri="{FF2B5EF4-FFF2-40B4-BE49-F238E27FC236}">
                    <a16:creationId xmlns:a16="http://schemas.microsoft.com/office/drawing/2014/main" id="{B46B733F-5548-04A4-35FD-BAFC2EC0C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2310"/>
                <a:ext cx="62" cy="44"/>
              </a:xfrm>
              <a:custGeom>
                <a:avLst/>
                <a:gdLst>
                  <a:gd name="T0" fmla="*/ 12 w 62"/>
                  <a:gd name="T1" fmla="*/ 13 h 44"/>
                  <a:gd name="T2" fmla="*/ 37 w 62"/>
                  <a:gd name="T3" fmla="*/ 38 h 44"/>
                  <a:gd name="T4" fmla="*/ 37 w 62"/>
                  <a:gd name="T5" fmla="*/ 38 h 44"/>
                  <a:gd name="T6" fmla="*/ 37 w 62"/>
                  <a:gd name="T7" fmla="*/ 44 h 44"/>
                  <a:gd name="T8" fmla="*/ 25 w 62"/>
                  <a:gd name="T9" fmla="*/ 44 h 44"/>
                  <a:gd name="T10" fmla="*/ 31 w 62"/>
                  <a:gd name="T11" fmla="*/ 44 h 44"/>
                  <a:gd name="T12" fmla="*/ 62 w 62"/>
                  <a:gd name="T13" fmla="*/ 38 h 44"/>
                  <a:gd name="T14" fmla="*/ 62 w 62"/>
                  <a:gd name="T15" fmla="*/ 38 h 44"/>
                  <a:gd name="T16" fmla="*/ 56 w 62"/>
                  <a:gd name="T17" fmla="*/ 38 h 44"/>
                  <a:gd name="T18" fmla="*/ 50 w 62"/>
                  <a:gd name="T19" fmla="*/ 38 h 44"/>
                  <a:gd name="T20" fmla="*/ 50 w 62"/>
                  <a:gd name="T21" fmla="*/ 38 h 44"/>
                  <a:gd name="T22" fmla="*/ 50 w 62"/>
                  <a:gd name="T23" fmla="*/ 31 h 44"/>
                  <a:gd name="T24" fmla="*/ 12 w 62"/>
                  <a:gd name="T25" fmla="*/ 0 h 44"/>
                  <a:gd name="T26" fmla="*/ 6 w 62"/>
                  <a:gd name="T27" fmla="*/ 0 h 44"/>
                  <a:gd name="T28" fmla="*/ 6 w 62"/>
                  <a:gd name="T29" fmla="*/ 6 h 44"/>
                  <a:gd name="T30" fmla="*/ 0 w 62"/>
                  <a:gd name="T31" fmla="*/ 6 h 44"/>
                  <a:gd name="T32" fmla="*/ 0 w 62"/>
                  <a:gd name="T33" fmla="*/ 13 h 44"/>
                  <a:gd name="T34" fmla="*/ 6 w 62"/>
                  <a:gd name="T35" fmla="*/ 13 h 44"/>
                  <a:gd name="T36" fmla="*/ 6 w 62"/>
                  <a:gd name="T37" fmla="*/ 13 h 44"/>
                  <a:gd name="T38" fmla="*/ 12 w 62"/>
                  <a:gd name="T39" fmla="*/ 13 h 44"/>
                  <a:gd name="T40" fmla="*/ 12 w 62"/>
                  <a:gd name="T41" fmla="*/ 13 h 44"/>
                  <a:gd name="T42" fmla="*/ 12 w 62"/>
                  <a:gd name="T43" fmla="*/ 1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2" h="44">
                    <a:moveTo>
                      <a:pt x="12" y="13"/>
                    </a:moveTo>
                    <a:lnTo>
                      <a:pt x="37" y="38"/>
                    </a:lnTo>
                    <a:lnTo>
                      <a:pt x="37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62" y="38"/>
                    </a:lnTo>
                    <a:lnTo>
                      <a:pt x="56" y="38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5" name="Freeform 185">
                <a:extLst>
                  <a:ext uri="{FF2B5EF4-FFF2-40B4-BE49-F238E27FC236}">
                    <a16:creationId xmlns:a16="http://schemas.microsoft.com/office/drawing/2014/main" id="{773C9E38-144B-CC37-7CAD-2637D2232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304"/>
                <a:ext cx="62" cy="44"/>
              </a:xfrm>
              <a:custGeom>
                <a:avLst/>
                <a:gdLst>
                  <a:gd name="T0" fmla="*/ 12 w 62"/>
                  <a:gd name="T1" fmla="*/ 6 h 44"/>
                  <a:gd name="T2" fmla="*/ 18 w 62"/>
                  <a:gd name="T3" fmla="*/ 6 h 44"/>
                  <a:gd name="T4" fmla="*/ 18 w 62"/>
                  <a:gd name="T5" fmla="*/ 6 h 44"/>
                  <a:gd name="T6" fmla="*/ 31 w 62"/>
                  <a:gd name="T7" fmla="*/ 12 h 44"/>
                  <a:gd name="T8" fmla="*/ 43 w 62"/>
                  <a:gd name="T9" fmla="*/ 25 h 44"/>
                  <a:gd name="T10" fmla="*/ 50 w 62"/>
                  <a:gd name="T11" fmla="*/ 37 h 44"/>
                  <a:gd name="T12" fmla="*/ 50 w 62"/>
                  <a:gd name="T13" fmla="*/ 37 h 44"/>
                  <a:gd name="T14" fmla="*/ 50 w 62"/>
                  <a:gd name="T15" fmla="*/ 37 h 44"/>
                  <a:gd name="T16" fmla="*/ 50 w 62"/>
                  <a:gd name="T17" fmla="*/ 37 h 44"/>
                  <a:gd name="T18" fmla="*/ 43 w 62"/>
                  <a:gd name="T19" fmla="*/ 37 h 44"/>
                  <a:gd name="T20" fmla="*/ 37 w 62"/>
                  <a:gd name="T21" fmla="*/ 31 h 44"/>
                  <a:gd name="T22" fmla="*/ 25 w 62"/>
                  <a:gd name="T23" fmla="*/ 19 h 44"/>
                  <a:gd name="T24" fmla="*/ 18 w 62"/>
                  <a:gd name="T25" fmla="*/ 6 h 44"/>
                  <a:gd name="T26" fmla="*/ 12 w 62"/>
                  <a:gd name="T27" fmla="*/ 6 h 44"/>
                  <a:gd name="T28" fmla="*/ 12 w 62"/>
                  <a:gd name="T29" fmla="*/ 6 h 44"/>
                  <a:gd name="T30" fmla="*/ 6 w 62"/>
                  <a:gd name="T31" fmla="*/ 0 h 44"/>
                  <a:gd name="T32" fmla="*/ 6 w 62"/>
                  <a:gd name="T33" fmla="*/ 6 h 44"/>
                  <a:gd name="T34" fmla="*/ 0 w 62"/>
                  <a:gd name="T35" fmla="*/ 6 h 44"/>
                  <a:gd name="T36" fmla="*/ 6 w 62"/>
                  <a:gd name="T37" fmla="*/ 12 h 44"/>
                  <a:gd name="T38" fmla="*/ 6 w 62"/>
                  <a:gd name="T39" fmla="*/ 19 h 44"/>
                  <a:gd name="T40" fmla="*/ 18 w 62"/>
                  <a:gd name="T41" fmla="*/ 25 h 44"/>
                  <a:gd name="T42" fmla="*/ 25 w 62"/>
                  <a:gd name="T43" fmla="*/ 37 h 44"/>
                  <a:gd name="T44" fmla="*/ 31 w 62"/>
                  <a:gd name="T45" fmla="*/ 37 h 44"/>
                  <a:gd name="T46" fmla="*/ 37 w 62"/>
                  <a:gd name="T47" fmla="*/ 44 h 44"/>
                  <a:gd name="T48" fmla="*/ 43 w 62"/>
                  <a:gd name="T49" fmla="*/ 44 h 44"/>
                  <a:gd name="T50" fmla="*/ 50 w 62"/>
                  <a:gd name="T51" fmla="*/ 44 h 44"/>
                  <a:gd name="T52" fmla="*/ 56 w 62"/>
                  <a:gd name="T53" fmla="*/ 37 h 44"/>
                  <a:gd name="T54" fmla="*/ 62 w 62"/>
                  <a:gd name="T55" fmla="*/ 37 h 44"/>
                  <a:gd name="T56" fmla="*/ 62 w 62"/>
                  <a:gd name="T57" fmla="*/ 37 h 44"/>
                  <a:gd name="T58" fmla="*/ 62 w 62"/>
                  <a:gd name="T59" fmla="*/ 31 h 44"/>
                  <a:gd name="T60" fmla="*/ 56 w 62"/>
                  <a:gd name="T61" fmla="*/ 25 h 44"/>
                  <a:gd name="T62" fmla="*/ 50 w 62"/>
                  <a:gd name="T63" fmla="*/ 19 h 44"/>
                  <a:gd name="T64" fmla="*/ 37 w 62"/>
                  <a:gd name="T65" fmla="*/ 6 h 44"/>
                  <a:gd name="T66" fmla="*/ 31 w 62"/>
                  <a:gd name="T67" fmla="*/ 6 h 44"/>
                  <a:gd name="T68" fmla="*/ 25 w 62"/>
                  <a:gd name="T69" fmla="*/ 0 h 44"/>
                  <a:gd name="T70" fmla="*/ 18 w 62"/>
                  <a:gd name="T71" fmla="*/ 0 h 44"/>
                  <a:gd name="T72" fmla="*/ 12 w 62"/>
                  <a:gd name="T73" fmla="*/ 0 h 44"/>
                  <a:gd name="T74" fmla="*/ 12 w 62"/>
                  <a:gd name="T75" fmla="*/ 6 h 44"/>
                  <a:gd name="T76" fmla="*/ 12 w 62"/>
                  <a:gd name="T77" fmla="*/ 6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2" h="44">
                    <a:moveTo>
                      <a:pt x="12" y="6"/>
                    </a:moveTo>
                    <a:lnTo>
                      <a:pt x="18" y="6"/>
                    </a:lnTo>
                    <a:lnTo>
                      <a:pt x="31" y="12"/>
                    </a:lnTo>
                    <a:lnTo>
                      <a:pt x="43" y="25"/>
                    </a:lnTo>
                    <a:lnTo>
                      <a:pt x="50" y="37"/>
                    </a:lnTo>
                    <a:lnTo>
                      <a:pt x="43" y="37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9"/>
                    </a:lnTo>
                    <a:lnTo>
                      <a:pt x="18" y="25"/>
                    </a:lnTo>
                    <a:lnTo>
                      <a:pt x="25" y="37"/>
                    </a:lnTo>
                    <a:lnTo>
                      <a:pt x="31" y="37"/>
                    </a:lnTo>
                    <a:lnTo>
                      <a:pt x="37" y="44"/>
                    </a:lnTo>
                    <a:lnTo>
                      <a:pt x="43" y="44"/>
                    </a:lnTo>
                    <a:lnTo>
                      <a:pt x="50" y="44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2" y="31"/>
                    </a:lnTo>
                    <a:lnTo>
                      <a:pt x="56" y="25"/>
                    </a:lnTo>
                    <a:lnTo>
                      <a:pt x="50" y="19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6" name="Freeform 186">
                <a:extLst>
                  <a:ext uri="{FF2B5EF4-FFF2-40B4-BE49-F238E27FC236}">
                    <a16:creationId xmlns:a16="http://schemas.microsoft.com/office/drawing/2014/main" id="{02A8A59C-5F3F-EBF5-169E-39DA47B2A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10"/>
                <a:ext cx="63" cy="44"/>
              </a:xfrm>
              <a:custGeom>
                <a:avLst/>
                <a:gdLst>
                  <a:gd name="T0" fmla="*/ 13 w 63"/>
                  <a:gd name="T1" fmla="*/ 13 h 44"/>
                  <a:gd name="T2" fmla="*/ 38 w 63"/>
                  <a:gd name="T3" fmla="*/ 38 h 44"/>
                  <a:gd name="T4" fmla="*/ 38 w 63"/>
                  <a:gd name="T5" fmla="*/ 38 h 44"/>
                  <a:gd name="T6" fmla="*/ 38 w 63"/>
                  <a:gd name="T7" fmla="*/ 38 h 44"/>
                  <a:gd name="T8" fmla="*/ 38 w 63"/>
                  <a:gd name="T9" fmla="*/ 44 h 44"/>
                  <a:gd name="T10" fmla="*/ 32 w 63"/>
                  <a:gd name="T11" fmla="*/ 44 h 44"/>
                  <a:gd name="T12" fmla="*/ 32 w 63"/>
                  <a:gd name="T13" fmla="*/ 44 h 44"/>
                  <a:gd name="T14" fmla="*/ 63 w 63"/>
                  <a:gd name="T15" fmla="*/ 38 h 44"/>
                  <a:gd name="T16" fmla="*/ 63 w 63"/>
                  <a:gd name="T17" fmla="*/ 38 h 44"/>
                  <a:gd name="T18" fmla="*/ 50 w 63"/>
                  <a:gd name="T19" fmla="*/ 38 h 44"/>
                  <a:gd name="T20" fmla="*/ 44 w 63"/>
                  <a:gd name="T21" fmla="*/ 31 h 44"/>
                  <a:gd name="T22" fmla="*/ 13 w 63"/>
                  <a:gd name="T23" fmla="*/ 0 h 44"/>
                  <a:gd name="T24" fmla="*/ 7 w 63"/>
                  <a:gd name="T25" fmla="*/ 0 h 44"/>
                  <a:gd name="T26" fmla="*/ 7 w 63"/>
                  <a:gd name="T27" fmla="*/ 6 h 44"/>
                  <a:gd name="T28" fmla="*/ 7 w 63"/>
                  <a:gd name="T29" fmla="*/ 6 h 44"/>
                  <a:gd name="T30" fmla="*/ 0 w 63"/>
                  <a:gd name="T31" fmla="*/ 6 h 44"/>
                  <a:gd name="T32" fmla="*/ 7 w 63"/>
                  <a:gd name="T33" fmla="*/ 13 h 44"/>
                  <a:gd name="T34" fmla="*/ 7 w 63"/>
                  <a:gd name="T35" fmla="*/ 13 h 44"/>
                  <a:gd name="T36" fmla="*/ 13 w 63"/>
                  <a:gd name="T37" fmla="*/ 13 h 44"/>
                  <a:gd name="T38" fmla="*/ 13 w 63"/>
                  <a:gd name="T39" fmla="*/ 13 h 44"/>
                  <a:gd name="T40" fmla="*/ 13 w 63"/>
                  <a:gd name="T41" fmla="*/ 13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3" h="44">
                    <a:moveTo>
                      <a:pt x="13" y="13"/>
                    </a:moveTo>
                    <a:lnTo>
                      <a:pt x="38" y="38"/>
                    </a:lnTo>
                    <a:lnTo>
                      <a:pt x="38" y="44"/>
                    </a:lnTo>
                    <a:lnTo>
                      <a:pt x="32" y="44"/>
                    </a:lnTo>
                    <a:lnTo>
                      <a:pt x="63" y="38"/>
                    </a:lnTo>
                    <a:lnTo>
                      <a:pt x="50" y="38"/>
                    </a:lnTo>
                    <a:lnTo>
                      <a:pt x="44" y="31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7" name="Freeform 187">
                <a:extLst>
                  <a:ext uri="{FF2B5EF4-FFF2-40B4-BE49-F238E27FC236}">
                    <a16:creationId xmlns:a16="http://schemas.microsoft.com/office/drawing/2014/main" id="{FC67D4D8-9994-8B46-2712-6892C7C6E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304"/>
                <a:ext cx="63" cy="44"/>
              </a:xfrm>
              <a:custGeom>
                <a:avLst/>
                <a:gdLst>
                  <a:gd name="T0" fmla="*/ 13 w 63"/>
                  <a:gd name="T1" fmla="*/ 0 h 44"/>
                  <a:gd name="T2" fmla="*/ 19 w 63"/>
                  <a:gd name="T3" fmla="*/ 0 h 44"/>
                  <a:gd name="T4" fmla="*/ 19 w 63"/>
                  <a:gd name="T5" fmla="*/ 6 h 44"/>
                  <a:gd name="T6" fmla="*/ 32 w 63"/>
                  <a:gd name="T7" fmla="*/ 12 h 44"/>
                  <a:gd name="T8" fmla="*/ 44 w 63"/>
                  <a:gd name="T9" fmla="*/ 25 h 44"/>
                  <a:gd name="T10" fmla="*/ 50 w 63"/>
                  <a:gd name="T11" fmla="*/ 31 h 44"/>
                  <a:gd name="T12" fmla="*/ 50 w 63"/>
                  <a:gd name="T13" fmla="*/ 37 h 44"/>
                  <a:gd name="T14" fmla="*/ 50 w 63"/>
                  <a:gd name="T15" fmla="*/ 37 h 44"/>
                  <a:gd name="T16" fmla="*/ 50 w 63"/>
                  <a:gd name="T17" fmla="*/ 37 h 44"/>
                  <a:gd name="T18" fmla="*/ 44 w 63"/>
                  <a:gd name="T19" fmla="*/ 37 h 44"/>
                  <a:gd name="T20" fmla="*/ 38 w 63"/>
                  <a:gd name="T21" fmla="*/ 25 h 44"/>
                  <a:gd name="T22" fmla="*/ 25 w 63"/>
                  <a:gd name="T23" fmla="*/ 12 h 44"/>
                  <a:gd name="T24" fmla="*/ 13 w 63"/>
                  <a:gd name="T25" fmla="*/ 6 h 44"/>
                  <a:gd name="T26" fmla="*/ 13 w 63"/>
                  <a:gd name="T27" fmla="*/ 6 h 44"/>
                  <a:gd name="T28" fmla="*/ 13 w 63"/>
                  <a:gd name="T29" fmla="*/ 0 h 44"/>
                  <a:gd name="T30" fmla="*/ 13 w 63"/>
                  <a:gd name="T31" fmla="*/ 0 h 44"/>
                  <a:gd name="T32" fmla="*/ 7 w 63"/>
                  <a:gd name="T33" fmla="*/ 0 h 44"/>
                  <a:gd name="T34" fmla="*/ 7 w 63"/>
                  <a:gd name="T35" fmla="*/ 6 h 44"/>
                  <a:gd name="T36" fmla="*/ 0 w 63"/>
                  <a:gd name="T37" fmla="*/ 6 h 44"/>
                  <a:gd name="T38" fmla="*/ 7 w 63"/>
                  <a:gd name="T39" fmla="*/ 12 h 44"/>
                  <a:gd name="T40" fmla="*/ 7 w 63"/>
                  <a:gd name="T41" fmla="*/ 12 h 44"/>
                  <a:gd name="T42" fmla="*/ 19 w 63"/>
                  <a:gd name="T43" fmla="*/ 25 h 44"/>
                  <a:gd name="T44" fmla="*/ 25 w 63"/>
                  <a:gd name="T45" fmla="*/ 31 h 44"/>
                  <a:gd name="T46" fmla="*/ 32 w 63"/>
                  <a:gd name="T47" fmla="*/ 37 h 44"/>
                  <a:gd name="T48" fmla="*/ 38 w 63"/>
                  <a:gd name="T49" fmla="*/ 44 h 44"/>
                  <a:gd name="T50" fmla="*/ 44 w 63"/>
                  <a:gd name="T51" fmla="*/ 44 h 44"/>
                  <a:gd name="T52" fmla="*/ 50 w 63"/>
                  <a:gd name="T53" fmla="*/ 37 h 44"/>
                  <a:gd name="T54" fmla="*/ 57 w 63"/>
                  <a:gd name="T55" fmla="*/ 37 h 44"/>
                  <a:gd name="T56" fmla="*/ 63 w 63"/>
                  <a:gd name="T57" fmla="*/ 37 h 44"/>
                  <a:gd name="T58" fmla="*/ 63 w 63"/>
                  <a:gd name="T59" fmla="*/ 37 h 44"/>
                  <a:gd name="T60" fmla="*/ 63 w 63"/>
                  <a:gd name="T61" fmla="*/ 31 h 44"/>
                  <a:gd name="T62" fmla="*/ 57 w 63"/>
                  <a:gd name="T63" fmla="*/ 25 h 44"/>
                  <a:gd name="T64" fmla="*/ 50 w 63"/>
                  <a:gd name="T65" fmla="*/ 19 h 44"/>
                  <a:gd name="T66" fmla="*/ 38 w 63"/>
                  <a:gd name="T67" fmla="*/ 6 h 44"/>
                  <a:gd name="T68" fmla="*/ 32 w 63"/>
                  <a:gd name="T69" fmla="*/ 0 h 44"/>
                  <a:gd name="T70" fmla="*/ 25 w 63"/>
                  <a:gd name="T71" fmla="*/ 0 h 44"/>
                  <a:gd name="T72" fmla="*/ 25 w 63"/>
                  <a:gd name="T73" fmla="*/ 0 h 44"/>
                  <a:gd name="T74" fmla="*/ 19 w 63"/>
                  <a:gd name="T75" fmla="*/ 0 h 44"/>
                  <a:gd name="T76" fmla="*/ 13 w 63"/>
                  <a:gd name="T77" fmla="*/ 0 h 44"/>
                  <a:gd name="T78" fmla="*/ 13 w 63"/>
                  <a:gd name="T79" fmla="*/ 0 h 44"/>
                  <a:gd name="T80" fmla="*/ 13 w 63"/>
                  <a:gd name="T81" fmla="*/ 0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3" h="44">
                    <a:moveTo>
                      <a:pt x="13" y="0"/>
                    </a:moveTo>
                    <a:lnTo>
                      <a:pt x="19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44" y="25"/>
                    </a:lnTo>
                    <a:lnTo>
                      <a:pt x="50" y="31"/>
                    </a:lnTo>
                    <a:lnTo>
                      <a:pt x="50" y="37"/>
                    </a:lnTo>
                    <a:lnTo>
                      <a:pt x="44" y="37"/>
                    </a:lnTo>
                    <a:lnTo>
                      <a:pt x="38" y="25"/>
                    </a:lnTo>
                    <a:lnTo>
                      <a:pt x="25" y="12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19" y="25"/>
                    </a:lnTo>
                    <a:lnTo>
                      <a:pt x="25" y="31"/>
                    </a:lnTo>
                    <a:lnTo>
                      <a:pt x="32" y="37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50" y="37"/>
                    </a:lnTo>
                    <a:lnTo>
                      <a:pt x="57" y="37"/>
                    </a:lnTo>
                    <a:lnTo>
                      <a:pt x="63" y="37"/>
                    </a:lnTo>
                    <a:lnTo>
                      <a:pt x="63" y="31"/>
                    </a:lnTo>
                    <a:lnTo>
                      <a:pt x="57" y="25"/>
                    </a:lnTo>
                    <a:lnTo>
                      <a:pt x="50" y="19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8" name="Freeform 188">
                <a:extLst>
                  <a:ext uri="{FF2B5EF4-FFF2-40B4-BE49-F238E27FC236}">
                    <a16:creationId xmlns:a16="http://schemas.microsoft.com/office/drawing/2014/main" id="{7D9D88E2-1B26-B25B-58D6-A6E85EF74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291"/>
                <a:ext cx="56" cy="50"/>
              </a:xfrm>
              <a:custGeom>
                <a:avLst/>
                <a:gdLst>
                  <a:gd name="T0" fmla="*/ 13 w 56"/>
                  <a:gd name="T1" fmla="*/ 7 h 50"/>
                  <a:gd name="T2" fmla="*/ 13 w 56"/>
                  <a:gd name="T3" fmla="*/ 7 h 50"/>
                  <a:gd name="T4" fmla="*/ 13 w 56"/>
                  <a:gd name="T5" fmla="*/ 13 h 50"/>
                  <a:gd name="T6" fmla="*/ 25 w 56"/>
                  <a:gd name="T7" fmla="*/ 19 h 50"/>
                  <a:gd name="T8" fmla="*/ 38 w 56"/>
                  <a:gd name="T9" fmla="*/ 32 h 50"/>
                  <a:gd name="T10" fmla="*/ 44 w 56"/>
                  <a:gd name="T11" fmla="*/ 38 h 50"/>
                  <a:gd name="T12" fmla="*/ 44 w 56"/>
                  <a:gd name="T13" fmla="*/ 44 h 50"/>
                  <a:gd name="T14" fmla="*/ 44 w 56"/>
                  <a:gd name="T15" fmla="*/ 44 h 50"/>
                  <a:gd name="T16" fmla="*/ 44 w 56"/>
                  <a:gd name="T17" fmla="*/ 44 h 50"/>
                  <a:gd name="T18" fmla="*/ 38 w 56"/>
                  <a:gd name="T19" fmla="*/ 44 h 50"/>
                  <a:gd name="T20" fmla="*/ 31 w 56"/>
                  <a:gd name="T21" fmla="*/ 32 h 50"/>
                  <a:gd name="T22" fmla="*/ 19 w 56"/>
                  <a:gd name="T23" fmla="*/ 19 h 50"/>
                  <a:gd name="T24" fmla="*/ 13 w 56"/>
                  <a:gd name="T25" fmla="*/ 13 h 50"/>
                  <a:gd name="T26" fmla="*/ 6 w 56"/>
                  <a:gd name="T27" fmla="*/ 7 h 50"/>
                  <a:gd name="T28" fmla="*/ 13 w 56"/>
                  <a:gd name="T29" fmla="*/ 7 h 50"/>
                  <a:gd name="T30" fmla="*/ 6 w 56"/>
                  <a:gd name="T31" fmla="*/ 7 h 50"/>
                  <a:gd name="T32" fmla="*/ 0 w 56"/>
                  <a:gd name="T33" fmla="*/ 7 h 50"/>
                  <a:gd name="T34" fmla="*/ 0 w 56"/>
                  <a:gd name="T35" fmla="*/ 13 h 50"/>
                  <a:gd name="T36" fmla="*/ 0 w 56"/>
                  <a:gd name="T37" fmla="*/ 13 h 50"/>
                  <a:gd name="T38" fmla="*/ 0 w 56"/>
                  <a:gd name="T39" fmla="*/ 19 h 50"/>
                  <a:gd name="T40" fmla="*/ 13 w 56"/>
                  <a:gd name="T41" fmla="*/ 32 h 50"/>
                  <a:gd name="T42" fmla="*/ 25 w 56"/>
                  <a:gd name="T43" fmla="*/ 38 h 50"/>
                  <a:gd name="T44" fmla="*/ 25 w 56"/>
                  <a:gd name="T45" fmla="*/ 44 h 50"/>
                  <a:gd name="T46" fmla="*/ 31 w 56"/>
                  <a:gd name="T47" fmla="*/ 44 h 50"/>
                  <a:gd name="T48" fmla="*/ 44 w 56"/>
                  <a:gd name="T49" fmla="*/ 50 h 50"/>
                  <a:gd name="T50" fmla="*/ 50 w 56"/>
                  <a:gd name="T51" fmla="*/ 44 h 50"/>
                  <a:gd name="T52" fmla="*/ 56 w 56"/>
                  <a:gd name="T53" fmla="*/ 44 h 50"/>
                  <a:gd name="T54" fmla="*/ 56 w 56"/>
                  <a:gd name="T55" fmla="*/ 44 h 50"/>
                  <a:gd name="T56" fmla="*/ 56 w 56"/>
                  <a:gd name="T57" fmla="*/ 38 h 50"/>
                  <a:gd name="T58" fmla="*/ 56 w 56"/>
                  <a:gd name="T59" fmla="*/ 38 h 50"/>
                  <a:gd name="T60" fmla="*/ 50 w 56"/>
                  <a:gd name="T61" fmla="*/ 32 h 50"/>
                  <a:gd name="T62" fmla="*/ 44 w 56"/>
                  <a:gd name="T63" fmla="*/ 25 h 50"/>
                  <a:gd name="T64" fmla="*/ 31 w 56"/>
                  <a:gd name="T65" fmla="*/ 13 h 50"/>
                  <a:gd name="T66" fmla="*/ 25 w 56"/>
                  <a:gd name="T67" fmla="*/ 7 h 50"/>
                  <a:gd name="T68" fmla="*/ 25 w 56"/>
                  <a:gd name="T69" fmla="*/ 7 h 50"/>
                  <a:gd name="T70" fmla="*/ 13 w 56"/>
                  <a:gd name="T71" fmla="*/ 0 h 50"/>
                  <a:gd name="T72" fmla="*/ 6 w 56"/>
                  <a:gd name="T73" fmla="*/ 0 h 50"/>
                  <a:gd name="T74" fmla="*/ 13 w 56"/>
                  <a:gd name="T75" fmla="*/ 7 h 50"/>
                  <a:gd name="T76" fmla="*/ 13 w 56"/>
                  <a:gd name="T77" fmla="*/ 7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50">
                    <a:moveTo>
                      <a:pt x="13" y="7"/>
                    </a:moveTo>
                    <a:lnTo>
                      <a:pt x="13" y="7"/>
                    </a:lnTo>
                    <a:lnTo>
                      <a:pt x="13" y="13"/>
                    </a:lnTo>
                    <a:lnTo>
                      <a:pt x="25" y="19"/>
                    </a:lnTo>
                    <a:lnTo>
                      <a:pt x="38" y="32"/>
                    </a:lnTo>
                    <a:lnTo>
                      <a:pt x="44" y="38"/>
                    </a:lnTo>
                    <a:lnTo>
                      <a:pt x="44" y="44"/>
                    </a:lnTo>
                    <a:lnTo>
                      <a:pt x="38" y="44"/>
                    </a:lnTo>
                    <a:lnTo>
                      <a:pt x="31" y="32"/>
                    </a:lnTo>
                    <a:lnTo>
                      <a:pt x="19" y="19"/>
                    </a:lnTo>
                    <a:lnTo>
                      <a:pt x="13" y="13"/>
                    </a:lnTo>
                    <a:lnTo>
                      <a:pt x="6" y="7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3" y="32"/>
                    </a:lnTo>
                    <a:lnTo>
                      <a:pt x="25" y="38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44" y="50"/>
                    </a:lnTo>
                    <a:lnTo>
                      <a:pt x="50" y="44"/>
                    </a:lnTo>
                    <a:lnTo>
                      <a:pt x="56" y="44"/>
                    </a:lnTo>
                    <a:lnTo>
                      <a:pt x="56" y="38"/>
                    </a:lnTo>
                    <a:lnTo>
                      <a:pt x="50" y="32"/>
                    </a:lnTo>
                    <a:lnTo>
                      <a:pt x="44" y="25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69" name="Freeform 189">
                <a:extLst>
                  <a:ext uri="{FF2B5EF4-FFF2-40B4-BE49-F238E27FC236}">
                    <a16:creationId xmlns:a16="http://schemas.microsoft.com/office/drawing/2014/main" id="{787FAF01-3ACD-A957-2DC9-72C8F58F7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291"/>
                <a:ext cx="56" cy="44"/>
              </a:xfrm>
              <a:custGeom>
                <a:avLst/>
                <a:gdLst>
                  <a:gd name="T0" fmla="*/ 6 w 56"/>
                  <a:gd name="T1" fmla="*/ 7 h 44"/>
                  <a:gd name="T2" fmla="*/ 12 w 56"/>
                  <a:gd name="T3" fmla="*/ 7 h 44"/>
                  <a:gd name="T4" fmla="*/ 12 w 56"/>
                  <a:gd name="T5" fmla="*/ 7 h 44"/>
                  <a:gd name="T6" fmla="*/ 25 w 56"/>
                  <a:gd name="T7" fmla="*/ 19 h 44"/>
                  <a:gd name="T8" fmla="*/ 37 w 56"/>
                  <a:gd name="T9" fmla="*/ 32 h 44"/>
                  <a:gd name="T10" fmla="*/ 44 w 56"/>
                  <a:gd name="T11" fmla="*/ 38 h 44"/>
                  <a:gd name="T12" fmla="*/ 44 w 56"/>
                  <a:gd name="T13" fmla="*/ 38 h 44"/>
                  <a:gd name="T14" fmla="*/ 44 w 56"/>
                  <a:gd name="T15" fmla="*/ 44 h 44"/>
                  <a:gd name="T16" fmla="*/ 44 w 56"/>
                  <a:gd name="T17" fmla="*/ 44 h 44"/>
                  <a:gd name="T18" fmla="*/ 37 w 56"/>
                  <a:gd name="T19" fmla="*/ 38 h 44"/>
                  <a:gd name="T20" fmla="*/ 31 w 56"/>
                  <a:gd name="T21" fmla="*/ 32 h 44"/>
                  <a:gd name="T22" fmla="*/ 19 w 56"/>
                  <a:gd name="T23" fmla="*/ 19 h 44"/>
                  <a:gd name="T24" fmla="*/ 12 w 56"/>
                  <a:gd name="T25" fmla="*/ 13 h 44"/>
                  <a:gd name="T26" fmla="*/ 6 w 56"/>
                  <a:gd name="T27" fmla="*/ 7 h 44"/>
                  <a:gd name="T28" fmla="*/ 6 w 56"/>
                  <a:gd name="T29" fmla="*/ 7 h 44"/>
                  <a:gd name="T30" fmla="*/ 6 w 56"/>
                  <a:gd name="T31" fmla="*/ 7 h 44"/>
                  <a:gd name="T32" fmla="*/ 0 w 56"/>
                  <a:gd name="T33" fmla="*/ 7 h 44"/>
                  <a:gd name="T34" fmla="*/ 0 w 56"/>
                  <a:gd name="T35" fmla="*/ 7 h 44"/>
                  <a:gd name="T36" fmla="*/ 0 w 56"/>
                  <a:gd name="T37" fmla="*/ 13 h 44"/>
                  <a:gd name="T38" fmla="*/ 0 w 56"/>
                  <a:gd name="T39" fmla="*/ 13 h 44"/>
                  <a:gd name="T40" fmla="*/ 0 w 56"/>
                  <a:gd name="T41" fmla="*/ 19 h 44"/>
                  <a:gd name="T42" fmla="*/ 12 w 56"/>
                  <a:gd name="T43" fmla="*/ 32 h 44"/>
                  <a:gd name="T44" fmla="*/ 19 w 56"/>
                  <a:gd name="T45" fmla="*/ 38 h 44"/>
                  <a:gd name="T46" fmla="*/ 25 w 56"/>
                  <a:gd name="T47" fmla="*/ 44 h 44"/>
                  <a:gd name="T48" fmla="*/ 31 w 56"/>
                  <a:gd name="T49" fmla="*/ 44 h 44"/>
                  <a:gd name="T50" fmla="*/ 37 w 56"/>
                  <a:gd name="T51" fmla="*/ 44 h 44"/>
                  <a:gd name="T52" fmla="*/ 44 w 56"/>
                  <a:gd name="T53" fmla="*/ 44 h 44"/>
                  <a:gd name="T54" fmla="*/ 56 w 56"/>
                  <a:gd name="T55" fmla="*/ 44 h 44"/>
                  <a:gd name="T56" fmla="*/ 56 w 56"/>
                  <a:gd name="T57" fmla="*/ 44 h 44"/>
                  <a:gd name="T58" fmla="*/ 56 w 56"/>
                  <a:gd name="T59" fmla="*/ 38 h 44"/>
                  <a:gd name="T60" fmla="*/ 56 w 56"/>
                  <a:gd name="T61" fmla="*/ 38 h 44"/>
                  <a:gd name="T62" fmla="*/ 50 w 56"/>
                  <a:gd name="T63" fmla="*/ 32 h 44"/>
                  <a:gd name="T64" fmla="*/ 44 w 56"/>
                  <a:gd name="T65" fmla="*/ 19 h 44"/>
                  <a:gd name="T66" fmla="*/ 31 w 56"/>
                  <a:gd name="T67" fmla="*/ 13 h 44"/>
                  <a:gd name="T68" fmla="*/ 25 w 56"/>
                  <a:gd name="T69" fmla="*/ 7 h 44"/>
                  <a:gd name="T70" fmla="*/ 19 w 56"/>
                  <a:gd name="T71" fmla="*/ 7 h 44"/>
                  <a:gd name="T72" fmla="*/ 19 w 56"/>
                  <a:gd name="T73" fmla="*/ 0 h 44"/>
                  <a:gd name="T74" fmla="*/ 12 w 56"/>
                  <a:gd name="T75" fmla="*/ 0 h 44"/>
                  <a:gd name="T76" fmla="*/ 6 w 56"/>
                  <a:gd name="T77" fmla="*/ 7 h 44"/>
                  <a:gd name="T78" fmla="*/ 6 w 56"/>
                  <a:gd name="T79" fmla="*/ 7 h 44"/>
                  <a:gd name="T80" fmla="*/ 6 w 56"/>
                  <a:gd name="T81" fmla="*/ 7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6" h="44">
                    <a:moveTo>
                      <a:pt x="6" y="7"/>
                    </a:moveTo>
                    <a:lnTo>
                      <a:pt x="12" y="7"/>
                    </a:lnTo>
                    <a:lnTo>
                      <a:pt x="25" y="19"/>
                    </a:lnTo>
                    <a:lnTo>
                      <a:pt x="37" y="32"/>
                    </a:lnTo>
                    <a:lnTo>
                      <a:pt x="44" y="38"/>
                    </a:lnTo>
                    <a:lnTo>
                      <a:pt x="44" y="44"/>
                    </a:lnTo>
                    <a:lnTo>
                      <a:pt x="37" y="38"/>
                    </a:lnTo>
                    <a:lnTo>
                      <a:pt x="31" y="32"/>
                    </a:lnTo>
                    <a:lnTo>
                      <a:pt x="19" y="19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2" y="32"/>
                    </a:lnTo>
                    <a:lnTo>
                      <a:pt x="19" y="38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44"/>
                    </a:lnTo>
                    <a:lnTo>
                      <a:pt x="44" y="44"/>
                    </a:lnTo>
                    <a:lnTo>
                      <a:pt x="56" y="44"/>
                    </a:lnTo>
                    <a:lnTo>
                      <a:pt x="56" y="38"/>
                    </a:lnTo>
                    <a:lnTo>
                      <a:pt x="50" y="32"/>
                    </a:lnTo>
                    <a:lnTo>
                      <a:pt x="44" y="19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0" name="Freeform 190">
                <a:extLst>
                  <a:ext uri="{FF2B5EF4-FFF2-40B4-BE49-F238E27FC236}">
                    <a16:creationId xmlns:a16="http://schemas.microsoft.com/office/drawing/2014/main" id="{4443F0C9-75F1-7EB6-729C-04B1225C2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2223"/>
                <a:ext cx="188" cy="87"/>
              </a:xfrm>
              <a:custGeom>
                <a:avLst/>
                <a:gdLst>
                  <a:gd name="T0" fmla="*/ 63 w 188"/>
                  <a:gd name="T1" fmla="*/ 18 h 87"/>
                  <a:gd name="T2" fmla="*/ 57 w 188"/>
                  <a:gd name="T3" fmla="*/ 18 h 87"/>
                  <a:gd name="T4" fmla="*/ 50 w 188"/>
                  <a:gd name="T5" fmla="*/ 25 h 87"/>
                  <a:gd name="T6" fmla="*/ 32 w 188"/>
                  <a:gd name="T7" fmla="*/ 31 h 87"/>
                  <a:gd name="T8" fmla="*/ 0 w 188"/>
                  <a:gd name="T9" fmla="*/ 37 h 87"/>
                  <a:gd name="T10" fmla="*/ 0 w 188"/>
                  <a:gd name="T11" fmla="*/ 43 h 87"/>
                  <a:gd name="T12" fmla="*/ 13 w 188"/>
                  <a:gd name="T13" fmla="*/ 50 h 87"/>
                  <a:gd name="T14" fmla="*/ 25 w 188"/>
                  <a:gd name="T15" fmla="*/ 56 h 87"/>
                  <a:gd name="T16" fmla="*/ 32 w 188"/>
                  <a:gd name="T17" fmla="*/ 62 h 87"/>
                  <a:gd name="T18" fmla="*/ 32 w 188"/>
                  <a:gd name="T19" fmla="*/ 68 h 87"/>
                  <a:gd name="T20" fmla="*/ 38 w 188"/>
                  <a:gd name="T21" fmla="*/ 81 h 87"/>
                  <a:gd name="T22" fmla="*/ 38 w 188"/>
                  <a:gd name="T23" fmla="*/ 81 h 87"/>
                  <a:gd name="T24" fmla="*/ 44 w 188"/>
                  <a:gd name="T25" fmla="*/ 87 h 87"/>
                  <a:gd name="T26" fmla="*/ 188 w 188"/>
                  <a:gd name="T27" fmla="*/ 50 h 87"/>
                  <a:gd name="T28" fmla="*/ 182 w 188"/>
                  <a:gd name="T29" fmla="*/ 43 h 87"/>
                  <a:gd name="T30" fmla="*/ 175 w 188"/>
                  <a:gd name="T31" fmla="*/ 43 h 87"/>
                  <a:gd name="T32" fmla="*/ 163 w 188"/>
                  <a:gd name="T33" fmla="*/ 37 h 87"/>
                  <a:gd name="T34" fmla="*/ 150 w 188"/>
                  <a:gd name="T35" fmla="*/ 31 h 87"/>
                  <a:gd name="T36" fmla="*/ 144 w 188"/>
                  <a:gd name="T37" fmla="*/ 25 h 87"/>
                  <a:gd name="T38" fmla="*/ 144 w 188"/>
                  <a:gd name="T39" fmla="*/ 12 h 87"/>
                  <a:gd name="T40" fmla="*/ 144 w 188"/>
                  <a:gd name="T41" fmla="*/ 6 h 87"/>
                  <a:gd name="T42" fmla="*/ 125 w 188"/>
                  <a:gd name="T43" fmla="*/ 0 h 87"/>
                  <a:gd name="T44" fmla="*/ 119 w 188"/>
                  <a:gd name="T45" fmla="*/ 6 h 87"/>
                  <a:gd name="T46" fmla="*/ 107 w 188"/>
                  <a:gd name="T47" fmla="*/ 12 h 87"/>
                  <a:gd name="T48" fmla="*/ 82 w 188"/>
                  <a:gd name="T49" fmla="*/ 12 h 87"/>
                  <a:gd name="T50" fmla="*/ 75 w 188"/>
                  <a:gd name="T51" fmla="*/ 18 h 87"/>
                  <a:gd name="T52" fmla="*/ 63 w 188"/>
                  <a:gd name="T53" fmla="*/ 18 h 87"/>
                  <a:gd name="T54" fmla="*/ 63 w 188"/>
                  <a:gd name="T55" fmla="*/ 18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8" h="87">
                    <a:moveTo>
                      <a:pt x="63" y="18"/>
                    </a:moveTo>
                    <a:lnTo>
                      <a:pt x="57" y="18"/>
                    </a:lnTo>
                    <a:lnTo>
                      <a:pt x="50" y="25"/>
                    </a:lnTo>
                    <a:lnTo>
                      <a:pt x="32" y="31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13" y="50"/>
                    </a:lnTo>
                    <a:lnTo>
                      <a:pt x="25" y="56"/>
                    </a:lnTo>
                    <a:lnTo>
                      <a:pt x="32" y="62"/>
                    </a:lnTo>
                    <a:lnTo>
                      <a:pt x="32" y="68"/>
                    </a:lnTo>
                    <a:lnTo>
                      <a:pt x="38" y="81"/>
                    </a:lnTo>
                    <a:lnTo>
                      <a:pt x="44" y="87"/>
                    </a:lnTo>
                    <a:lnTo>
                      <a:pt x="188" y="50"/>
                    </a:lnTo>
                    <a:lnTo>
                      <a:pt x="182" y="43"/>
                    </a:lnTo>
                    <a:lnTo>
                      <a:pt x="175" y="43"/>
                    </a:lnTo>
                    <a:lnTo>
                      <a:pt x="163" y="37"/>
                    </a:lnTo>
                    <a:lnTo>
                      <a:pt x="150" y="31"/>
                    </a:lnTo>
                    <a:lnTo>
                      <a:pt x="144" y="25"/>
                    </a:lnTo>
                    <a:lnTo>
                      <a:pt x="144" y="12"/>
                    </a:lnTo>
                    <a:lnTo>
                      <a:pt x="144" y="6"/>
                    </a:lnTo>
                    <a:lnTo>
                      <a:pt x="125" y="0"/>
                    </a:lnTo>
                    <a:lnTo>
                      <a:pt x="119" y="6"/>
                    </a:lnTo>
                    <a:lnTo>
                      <a:pt x="107" y="12"/>
                    </a:lnTo>
                    <a:lnTo>
                      <a:pt x="82" y="12"/>
                    </a:lnTo>
                    <a:lnTo>
                      <a:pt x="75" y="18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1" name="Freeform 191">
                <a:extLst>
                  <a:ext uri="{FF2B5EF4-FFF2-40B4-BE49-F238E27FC236}">
                    <a16:creationId xmlns:a16="http://schemas.microsoft.com/office/drawing/2014/main" id="{DEB1477F-C45D-2576-4999-64B7959FD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229"/>
                <a:ext cx="175" cy="81"/>
              </a:xfrm>
              <a:custGeom>
                <a:avLst/>
                <a:gdLst>
                  <a:gd name="T0" fmla="*/ 56 w 175"/>
                  <a:gd name="T1" fmla="*/ 12 h 81"/>
                  <a:gd name="T2" fmla="*/ 50 w 175"/>
                  <a:gd name="T3" fmla="*/ 19 h 81"/>
                  <a:gd name="T4" fmla="*/ 43 w 175"/>
                  <a:gd name="T5" fmla="*/ 19 h 81"/>
                  <a:gd name="T6" fmla="*/ 25 w 175"/>
                  <a:gd name="T7" fmla="*/ 25 h 81"/>
                  <a:gd name="T8" fmla="*/ 0 w 175"/>
                  <a:gd name="T9" fmla="*/ 31 h 81"/>
                  <a:gd name="T10" fmla="*/ 0 w 175"/>
                  <a:gd name="T11" fmla="*/ 37 h 81"/>
                  <a:gd name="T12" fmla="*/ 12 w 175"/>
                  <a:gd name="T13" fmla="*/ 44 h 81"/>
                  <a:gd name="T14" fmla="*/ 18 w 175"/>
                  <a:gd name="T15" fmla="*/ 50 h 81"/>
                  <a:gd name="T16" fmla="*/ 25 w 175"/>
                  <a:gd name="T17" fmla="*/ 56 h 81"/>
                  <a:gd name="T18" fmla="*/ 31 w 175"/>
                  <a:gd name="T19" fmla="*/ 62 h 81"/>
                  <a:gd name="T20" fmla="*/ 37 w 175"/>
                  <a:gd name="T21" fmla="*/ 69 h 81"/>
                  <a:gd name="T22" fmla="*/ 37 w 175"/>
                  <a:gd name="T23" fmla="*/ 75 h 81"/>
                  <a:gd name="T24" fmla="*/ 37 w 175"/>
                  <a:gd name="T25" fmla="*/ 81 h 81"/>
                  <a:gd name="T26" fmla="*/ 175 w 175"/>
                  <a:gd name="T27" fmla="*/ 44 h 81"/>
                  <a:gd name="T28" fmla="*/ 168 w 175"/>
                  <a:gd name="T29" fmla="*/ 37 h 81"/>
                  <a:gd name="T30" fmla="*/ 162 w 175"/>
                  <a:gd name="T31" fmla="*/ 37 h 81"/>
                  <a:gd name="T32" fmla="*/ 150 w 175"/>
                  <a:gd name="T33" fmla="*/ 31 h 81"/>
                  <a:gd name="T34" fmla="*/ 143 w 175"/>
                  <a:gd name="T35" fmla="*/ 25 h 81"/>
                  <a:gd name="T36" fmla="*/ 137 w 175"/>
                  <a:gd name="T37" fmla="*/ 19 h 81"/>
                  <a:gd name="T38" fmla="*/ 131 w 175"/>
                  <a:gd name="T39" fmla="*/ 12 h 81"/>
                  <a:gd name="T40" fmla="*/ 131 w 175"/>
                  <a:gd name="T41" fmla="*/ 0 h 81"/>
                  <a:gd name="T42" fmla="*/ 118 w 175"/>
                  <a:gd name="T43" fmla="*/ 0 h 81"/>
                  <a:gd name="T44" fmla="*/ 100 w 175"/>
                  <a:gd name="T45" fmla="*/ 6 h 81"/>
                  <a:gd name="T46" fmla="*/ 75 w 175"/>
                  <a:gd name="T47" fmla="*/ 12 h 81"/>
                  <a:gd name="T48" fmla="*/ 68 w 175"/>
                  <a:gd name="T49" fmla="*/ 12 h 81"/>
                  <a:gd name="T50" fmla="*/ 56 w 175"/>
                  <a:gd name="T51" fmla="*/ 12 h 81"/>
                  <a:gd name="T52" fmla="*/ 56 w 175"/>
                  <a:gd name="T53" fmla="*/ 12 h 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5" h="81">
                    <a:moveTo>
                      <a:pt x="56" y="12"/>
                    </a:moveTo>
                    <a:lnTo>
                      <a:pt x="50" y="19"/>
                    </a:lnTo>
                    <a:lnTo>
                      <a:pt x="43" y="19"/>
                    </a:lnTo>
                    <a:lnTo>
                      <a:pt x="25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2" y="44"/>
                    </a:lnTo>
                    <a:lnTo>
                      <a:pt x="18" y="50"/>
                    </a:lnTo>
                    <a:lnTo>
                      <a:pt x="25" y="56"/>
                    </a:lnTo>
                    <a:lnTo>
                      <a:pt x="31" y="62"/>
                    </a:lnTo>
                    <a:lnTo>
                      <a:pt x="37" y="69"/>
                    </a:lnTo>
                    <a:lnTo>
                      <a:pt x="37" y="75"/>
                    </a:lnTo>
                    <a:lnTo>
                      <a:pt x="37" y="81"/>
                    </a:lnTo>
                    <a:lnTo>
                      <a:pt x="175" y="44"/>
                    </a:lnTo>
                    <a:lnTo>
                      <a:pt x="168" y="37"/>
                    </a:lnTo>
                    <a:lnTo>
                      <a:pt x="162" y="37"/>
                    </a:lnTo>
                    <a:lnTo>
                      <a:pt x="150" y="31"/>
                    </a:lnTo>
                    <a:lnTo>
                      <a:pt x="143" y="25"/>
                    </a:lnTo>
                    <a:lnTo>
                      <a:pt x="137" y="19"/>
                    </a:lnTo>
                    <a:lnTo>
                      <a:pt x="131" y="12"/>
                    </a:lnTo>
                    <a:lnTo>
                      <a:pt x="131" y="0"/>
                    </a:lnTo>
                    <a:lnTo>
                      <a:pt x="118" y="0"/>
                    </a:lnTo>
                    <a:lnTo>
                      <a:pt x="100" y="6"/>
                    </a:lnTo>
                    <a:lnTo>
                      <a:pt x="75" y="12"/>
                    </a:lnTo>
                    <a:lnTo>
                      <a:pt x="68" y="12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2" name="Freeform 192">
                <a:extLst>
                  <a:ext uri="{FF2B5EF4-FFF2-40B4-BE49-F238E27FC236}">
                    <a16:creationId xmlns:a16="http://schemas.microsoft.com/office/drawing/2014/main" id="{340B6320-9987-0730-E2D2-BBFA44975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229"/>
                <a:ext cx="156" cy="75"/>
              </a:xfrm>
              <a:custGeom>
                <a:avLst/>
                <a:gdLst>
                  <a:gd name="T0" fmla="*/ 56 w 156"/>
                  <a:gd name="T1" fmla="*/ 12 h 75"/>
                  <a:gd name="T2" fmla="*/ 50 w 156"/>
                  <a:gd name="T3" fmla="*/ 19 h 75"/>
                  <a:gd name="T4" fmla="*/ 44 w 156"/>
                  <a:gd name="T5" fmla="*/ 25 h 75"/>
                  <a:gd name="T6" fmla="*/ 25 w 156"/>
                  <a:gd name="T7" fmla="*/ 25 h 75"/>
                  <a:gd name="T8" fmla="*/ 0 w 156"/>
                  <a:gd name="T9" fmla="*/ 31 h 75"/>
                  <a:gd name="T10" fmla="*/ 0 w 156"/>
                  <a:gd name="T11" fmla="*/ 37 h 75"/>
                  <a:gd name="T12" fmla="*/ 12 w 156"/>
                  <a:gd name="T13" fmla="*/ 44 h 75"/>
                  <a:gd name="T14" fmla="*/ 19 w 156"/>
                  <a:gd name="T15" fmla="*/ 50 h 75"/>
                  <a:gd name="T16" fmla="*/ 25 w 156"/>
                  <a:gd name="T17" fmla="*/ 50 h 75"/>
                  <a:gd name="T18" fmla="*/ 31 w 156"/>
                  <a:gd name="T19" fmla="*/ 56 h 75"/>
                  <a:gd name="T20" fmla="*/ 31 w 156"/>
                  <a:gd name="T21" fmla="*/ 69 h 75"/>
                  <a:gd name="T22" fmla="*/ 31 w 156"/>
                  <a:gd name="T23" fmla="*/ 75 h 75"/>
                  <a:gd name="T24" fmla="*/ 37 w 156"/>
                  <a:gd name="T25" fmla="*/ 75 h 75"/>
                  <a:gd name="T26" fmla="*/ 156 w 156"/>
                  <a:gd name="T27" fmla="*/ 44 h 75"/>
                  <a:gd name="T28" fmla="*/ 156 w 156"/>
                  <a:gd name="T29" fmla="*/ 37 h 75"/>
                  <a:gd name="T30" fmla="*/ 150 w 156"/>
                  <a:gd name="T31" fmla="*/ 37 h 75"/>
                  <a:gd name="T32" fmla="*/ 137 w 156"/>
                  <a:gd name="T33" fmla="*/ 31 h 75"/>
                  <a:gd name="T34" fmla="*/ 131 w 156"/>
                  <a:gd name="T35" fmla="*/ 25 h 75"/>
                  <a:gd name="T36" fmla="*/ 125 w 156"/>
                  <a:gd name="T37" fmla="*/ 19 h 75"/>
                  <a:gd name="T38" fmla="*/ 119 w 156"/>
                  <a:gd name="T39" fmla="*/ 12 h 75"/>
                  <a:gd name="T40" fmla="*/ 119 w 156"/>
                  <a:gd name="T41" fmla="*/ 6 h 75"/>
                  <a:gd name="T42" fmla="*/ 112 w 156"/>
                  <a:gd name="T43" fmla="*/ 0 h 75"/>
                  <a:gd name="T44" fmla="*/ 94 w 156"/>
                  <a:gd name="T45" fmla="*/ 12 h 75"/>
                  <a:gd name="T46" fmla="*/ 75 w 156"/>
                  <a:gd name="T47" fmla="*/ 12 h 75"/>
                  <a:gd name="T48" fmla="*/ 62 w 156"/>
                  <a:gd name="T49" fmla="*/ 19 h 75"/>
                  <a:gd name="T50" fmla="*/ 56 w 156"/>
                  <a:gd name="T51" fmla="*/ 12 h 75"/>
                  <a:gd name="T52" fmla="*/ 56 w 156"/>
                  <a:gd name="T53" fmla="*/ 1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6" h="75">
                    <a:moveTo>
                      <a:pt x="56" y="12"/>
                    </a:moveTo>
                    <a:lnTo>
                      <a:pt x="50" y="19"/>
                    </a:lnTo>
                    <a:lnTo>
                      <a:pt x="44" y="25"/>
                    </a:lnTo>
                    <a:lnTo>
                      <a:pt x="25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2" y="44"/>
                    </a:lnTo>
                    <a:lnTo>
                      <a:pt x="19" y="50"/>
                    </a:lnTo>
                    <a:lnTo>
                      <a:pt x="25" y="50"/>
                    </a:lnTo>
                    <a:lnTo>
                      <a:pt x="31" y="56"/>
                    </a:lnTo>
                    <a:lnTo>
                      <a:pt x="31" y="69"/>
                    </a:lnTo>
                    <a:lnTo>
                      <a:pt x="31" y="75"/>
                    </a:lnTo>
                    <a:lnTo>
                      <a:pt x="37" y="75"/>
                    </a:lnTo>
                    <a:lnTo>
                      <a:pt x="156" y="44"/>
                    </a:lnTo>
                    <a:lnTo>
                      <a:pt x="156" y="37"/>
                    </a:lnTo>
                    <a:lnTo>
                      <a:pt x="150" y="37"/>
                    </a:lnTo>
                    <a:lnTo>
                      <a:pt x="137" y="31"/>
                    </a:lnTo>
                    <a:lnTo>
                      <a:pt x="131" y="25"/>
                    </a:lnTo>
                    <a:lnTo>
                      <a:pt x="125" y="19"/>
                    </a:lnTo>
                    <a:lnTo>
                      <a:pt x="119" y="12"/>
                    </a:lnTo>
                    <a:lnTo>
                      <a:pt x="119" y="6"/>
                    </a:lnTo>
                    <a:lnTo>
                      <a:pt x="112" y="0"/>
                    </a:lnTo>
                    <a:lnTo>
                      <a:pt x="94" y="12"/>
                    </a:lnTo>
                    <a:lnTo>
                      <a:pt x="75" y="12"/>
                    </a:lnTo>
                    <a:lnTo>
                      <a:pt x="62" y="19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3" name="Freeform 193">
                <a:extLst>
                  <a:ext uri="{FF2B5EF4-FFF2-40B4-BE49-F238E27FC236}">
                    <a16:creationId xmlns:a16="http://schemas.microsoft.com/office/drawing/2014/main" id="{7B476D72-E5C8-2CFC-4BA8-33DF2B2B0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260"/>
                <a:ext cx="56" cy="38"/>
              </a:xfrm>
              <a:custGeom>
                <a:avLst/>
                <a:gdLst>
                  <a:gd name="T0" fmla="*/ 12 w 56"/>
                  <a:gd name="T1" fmla="*/ 13 h 38"/>
                  <a:gd name="T2" fmla="*/ 31 w 56"/>
                  <a:gd name="T3" fmla="*/ 25 h 38"/>
                  <a:gd name="T4" fmla="*/ 31 w 56"/>
                  <a:gd name="T5" fmla="*/ 31 h 38"/>
                  <a:gd name="T6" fmla="*/ 31 w 56"/>
                  <a:gd name="T7" fmla="*/ 31 h 38"/>
                  <a:gd name="T8" fmla="*/ 19 w 56"/>
                  <a:gd name="T9" fmla="*/ 38 h 38"/>
                  <a:gd name="T10" fmla="*/ 25 w 56"/>
                  <a:gd name="T11" fmla="*/ 38 h 38"/>
                  <a:gd name="T12" fmla="*/ 56 w 56"/>
                  <a:gd name="T13" fmla="*/ 31 h 38"/>
                  <a:gd name="T14" fmla="*/ 56 w 56"/>
                  <a:gd name="T15" fmla="*/ 25 h 38"/>
                  <a:gd name="T16" fmla="*/ 50 w 56"/>
                  <a:gd name="T17" fmla="*/ 25 h 38"/>
                  <a:gd name="T18" fmla="*/ 44 w 56"/>
                  <a:gd name="T19" fmla="*/ 25 h 38"/>
                  <a:gd name="T20" fmla="*/ 44 w 56"/>
                  <a:gd name="T21" fmla="*/ 25 h 38"/>
                  <a:gd name="T22" fmla="*/ 44 w 56"/>
                  <a:gd name="T23" fmla="*/ 25 h 38"/>
                  <a:gd name="T24" fmla="*/ 19 w 56"/>
                  <a:gd name="T25" fmla="*/ 0 h 38"/>
                  <a:gd name="T26" fmla="*/ 12 w 56"/>
                  <a:gd name="T27" fmla="*/ 0 h 38"/>
                  <a:gd name="T28" fmla="*/ 6 w 56"/>
                  <a:gd name="T29" fmla="*/ 0 h 38"/>
                  <a:gd name="T30" fmla="*/ 0 w 56"/>
                  <a:gd name="T31" fmla="*/ 6 h 38"/>
                  <a:gd name="T32" fmla="*/ 6 w 56"/>
                  <a:gd name="T33" fmla="*/ 6 h 38"/>
                  <a:gd name="T34" fmla="*/ 6 w 56"/>
                  <a:gd name="T35" fmla="*/ 6 h 38"/>
                  <a:gd name="T36" fmla="*/ 12 w 56"/>
                  <a:gd name="T37" fmla="*/ 6 h 38"/>
                  <a:gd name="T38" fmla="*/ 12 w 56"/>
                  <a:gd name="T39" fmla="*/ 13 h 38"/>
                  <a:gd name="T40" fmla="*/ 12 w 56"/>
                  <a:gd name="T41" fmla="*/ 13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" h="38">
                    <a:moveTo>
                      <a:pt x="12" y="13"/>
                    </a:moveTo>
                    <a:lnTo>
                      <a:pt x="31" y="25"/>
                    </a:lnTo>
                    <a:lnTo>
                      <a:pt x="31" y="31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56" y="31"/>
                    </a:lnTo>
                    <a:lnTo>
                      <a:pt x="56" y="25"/>
                    </a:lnTo>
                    <a:lnTo>
                      <a:pt x="50" y="25"/>
                    </a:lnTo>
                    <a:lnTo>
                      <a:pt x="44" y="2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4" name="Freeform 194">
                <a:extLst>
                  <a:ext uri="{FF2B5EF4-FFF2-40B4-BE49-F238E27FC236}">
                    <a16:creationId xmlns:a16="http://schemas.microsoft.com/office/drawing/2014/main" id="{1C94F515-4D96-233C-24ED-D4BDE6450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248"/>
                <a:ext cx="50" cy="37"/>
              </a:xfrm>
              <a:custGeom>
                <a:avLst/>
                <a:gdLst>
                  <a:gd name="T0" fmla="*/ 13 w 50"/>
                  <a:gd name="T1" fmla="*/ 6 h 37"/>
                  <a:gd name="T2" fmla="*/ 13 w 50"/>
                  <a:gd name="T3" fmla="*/ 6 h 37"/>
                  <a:gd name="T4" fmla="*/ 13 w 50"/>
                  <a:gd name="T5" fmla="*/ 6 h 37"/>
                  <a:gd name="T6" fmla="*/ 25 w 50"/>
                  <a:gd name="T7" fmla="*/ 18 h 37"/>
                  <a:gd name="T8" fmla="*/ 31 w 50"/>
                  <a:gd name="T9" fmla="*/ 25 h 37"/>
                  <a:gd name="T10" fmla="*/ 38 w 50"/>
                  <a:gd name="T11" fmla="*/ 31 h 37"/>
                  <a:gd name="T12" fmla="*/ 38 w 50"/>
                  <a:gd name="T13" fmla="*/ 37 h 37"/>
                  <a:gd name="T14" fmla="*/ 38 w 50"/>
                  <a:gd name="T15" fmla="*/ 37 h 37"/>
                  <a:gd name="T16" fmla="*/ 31 w 50"/>
                  <a:gd name="T17" fmla="*/ 37 h 37"/>
                  <a:gd name="T18" fmla="*/ 25 w 50"/>
                  <a:gd name="T19" fmla="*/ 25 h 37"/>
                  <a:gd name="T20" fmla="*/ 13 w 50"/>
                  <a:gd name="T21" fmla="*/ 18 h 37"/>
                  <a:gd name="T22" fmla="*/ 13 w 50"/>
                  <a:gd name="T23" fmla="*/ 12 h 37"/>
                  <a:gd name="T24" fmla="*/ 6 w 50"/>
                  <a:gd name="T25" fmla="*/ 6 h 37"/>
                  <a:gd name="T26" fmla="*/ 13 w 50"/>
                  <a:gd name="T27" fmla="*/ 6 h 37"/>
                  <a:gd name="T28" fmla="*/ 6 w 50"/>
                  <a:gd name="T29" fmla="*/ 6 h 37"/>
                  <a:gd name="T30" fmla="*/ 0 w 50"/>
                  <a:gd name="T31" fmla="*/ 6 h 37"/>
                  <a:gd name="T32" fmla="*/ 0 w 50"/>
                  <a:gd name="T33" fmla="*/ 12 h 37"/>
                  <a:gd name="T34" fmla="*/ 0 w 50"/>
                  <a:gd name="T35" fmla="*/ 18 h 37"/>
                  <a:gd name="T36" fmla="*/ 13 w 50"/>
                  <a:gd name="T37" fmla="*/ 25 h 37"/>
                  <a:gd name="T38" fmla="*/ 19 w 50"/>
                  <a:gd name="T39" fmla="*/ 31 h 37"/>
                  <a:gd name="T40" fmla="*/ 19 w 50"/>
                  <a:gd name="T41" fmla="*/ 37 h 37"/>
                  <a:gd name="T42" fmla="*/ 25 w 50"/>
                  <a:gd name="T43" fmla="*/ 37 h 37"/>
                  <a:gd name="T44" fmla="*/ 31 w 50"/>
                  <a:gd name="T45" fmla="*/ 37 h 37"/>
                  <a:gd name="T46" fmla="*/ 38 w 50"/>
                  <a:gd name="T47" fmla="*/ 37 h 37"/>
                  <a:gd name="T48" fmla="*/ 44 w 50"/>
                  <a:gd name="T49" fmla="*/ 37 h 37"/>
                  <a:gd name="T50" fmla="*/ 50 w 50"/>
                  <a:gd name="T51" fmla="*/ 37 h 37"/>
                  <a:gd name="T52" fmla="*/ 50 w 50"/>
                  <a:gd name="T53" fmla="*/ 31 h 37"/>
                  <a:gd name="T54" fmla="*/ 50 w 50"/>
                  <a:gd name="T55" fmla="*/ 31 h 37"/>
                  <a:gd name="T56" fmla="*/ 44 w 50"/>
                  <a:gd name="T57" fmla="*/ 25 h 37"/>
                  <a:gd name="T58" fmla="*/ 38 w 50"/>
                  <a:gd name="T59" fmla="*/ 18 h 37"/>
                  <a:gd name="T60" fmla="*/ 31 w 50"/>
                  <a:gd name="T61" fmla="*/ 12 h 37"/>
                  <a:gd name="T62" fmla="*/ 25 w 50"/>
                  <a:gd name="T63" fmla="*/ 6 h 37"/>
                  <a:gd name="T64" fmla="*/ 25 w 50"/>
                  <a:gd name="T65" fmla="*/ 6 h 37"/>
                  <a:gd name="T66" fmla="*/ 13 w 50"/>
                  <a:gd name="T67" fmla="*/ 0 h 37"/>
                  <a:gd name="T68" fmla="*/ 6 w 50"/>
                  <a:gd name="T69" fmla="*/ 6 h 37"/>
                  <a:gd name="T70" fmla="*/ 13 w 50"/>
                  <a:gd name="T71" fmla="*/ 6 h 37"/>
                  <a:gd name="T72" fmla="*/ 13 w 50"/>
                  <a:gd name="T73" fmla="*/ 6 h 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" h="37">
                    <a:moveTo>
                      <a:pt x="13" y="6"/>
                    </a:moveTo>
                    <a:lnTo>
                      <a:pt x="13" y="6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8" y="31"/>
                    </a:lnTo>
                    <a:lnTo>
                      <a:pt x="38" y="37"/>
                    </a:lnTo>
                    <a:lnTo>
                      <a:pt x="31" y="37"/>
                    </a:lnTo>
                    <a:lnTo>
                      <a:pt x="25" y="25"/>
                    </a:lnTo>
                    <a:lnTo>
                      <a:pt x="13" y="18"/>
                    </a:lnTo>
                    <a:lnTo>
                      <a:pt x="13" y="12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3" y="25"/>
                    </a:lnTo>
                    <a:lnTo>
                      <a:pt x="19" y="31"/>
                    </a:lnTo>
                    <a:lnTo>
                      <a:pt x="19" y="37"/>
                    </a:lnTo>
                    <a:lnTo>
                      <a:pt x="25" y="37"/>
                    </a:lnTo>
                    <a:lnTo>
                      <a:pt x="31" y="37"/>
                    </a:lnTo>
                    <a:lnTo>
                      <a:pt x="38" y="37"/>
                    </a:lnTo>
                    <a:lnTo>
                      <a:pt x="44" y="37"/>
                    </a:lnTo>
                    <a:lnTo>
                      <a:pt x="50" y="37"/>
                    </a:lnTo>
                    <a:lnTo>
                      <a:pt x="50" y="31"/>
                    </a:lnTo>
                    <a:lnTo>
                      <a:pt x="44" y="25"/>
                    </a:lnTo>
                    <a:lnTo>
                      <a:pt x="38" y="18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5" name="Freeform 195">
                <a:extLst>
                  <a:ext uri="{FF2B5EF4-FFF2-40B4-BE49-F238E27FC236}">
                    <a16:creationId xmlns:a16="http://schemas.microsoft.com/office/drawing/2014/main" id="{36F90BCD-3418-80E3-DBB3-865945B19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260"/>
                <a:ext cx="50" cy="38"/>
              </a:xfrm>
              <a:custGeom>
                <a:avLst/>
                <a:gdLst>
                  <a:gd name="T0" fmla="*/ 6 w 50"/>
                  <a:gd name="T1" fmla="*/ 6 h 38"/>
                  <a:gd name="T2" fmla="*/ 25 w 50"/>
                  <a:gd name="T3" fmla="*/ 25 h 38"/>
                  <a:gd name="T4" fmla="*/ 25 w 50"/>
                  <a:gd name="T5" fmla="*/ 31 h 38"/>
                  <a:gd name="T6" fmla="*/ 25 w 50"/>
                  <a:gd name="T7" fmla="*/ 31 h 38"/>
                  <a:gd name="T8" fmla="*/ 25 w 50"/>
                  <a:gd name="T9" fmla="*/ 31 h 38"/>
                  <a:gd name="T10" fmla="*/ 19 w 50"/>
                  <a:gd name="T11" fmla="*/ 31 h 38"/>
                  <a:gd name="T12" fmla="*/ 19 w 50"/>
                  <a:gd name="T13" fmla="*/ 38 h 38"/>
                  <a:gd name="T14" fmla="*/ 50 w 50"/>
                  <a:gd name="T15" fmla="*/ 25 h 38"/>
                  <a:gd name="T16" fmla="*/ 50 w 50"/>
                  <a:gd name="T17" fmla="*/ 25 h 38"/>
                  <a:gd name="T18" fmla="*/ 44 w 50"/>
                  <a:gd name="T19" fmla="*/ 25 h 38"/>
                  <a:gd name="T20" fmla="*/ 37 w 50"/>
                  <a:gd name="T21" fmla="*/ 25 h 38"/>
                  <a:gd name="T22" fmla="*/ 12 w 50"/>
                  <a:gd name="T23" fmla="*/ 0 h 38"/>
                  <a:gd name="T24" fmla="*/ 0 w 50"/>
                  <a:gd name="T25" fmla="*/ 0 h 38"/>
                  <a:gd name="T26" fmla="*/ 0 w 50"/>
                  <a:gd name="T27" fmla="*/ 0 h 38"/>
                  <a:gd name="T28" fmla="*/ 0 w 50"/>
                  <a:gd name="T29" fmla="*/ 6 h 38"/>
                  <a:gd name="T30" fmla="*/ 0 w 50"/>
                  <a:gd name="T31" fmla="*/ 6 h 38"/>
                  <a:gd name="T32" fmla="*/ 0 w 50"/>
                  <a:gd name="T33" fmla="*/ 6 h 38"/>
                  <a:gd name="T34" fmla="*/ 0 w 50"/>
                  <a:gd name="T35" fmla="*/ 6 h 38"/>
                  <a:gd name="T36" fmla="*/ 6 w 50"/>
                  <a:gd name="T37" fmla="*/ 6 h 38"/>
                  <a:gd name="T38" fmla="*/ 6 w 50"/>
                  <a:gd name="T39" fmla="*/ 6 h 38"/>
                  <a:gd name="T40" fmla="*/ 6 w 50"/>
                  <a:gd name="T41" fmla="*/ 6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38">
                    <a:moveTo>
                      <a:pt x="6" y="6"/>
                    </a:moveTo>
                    <a:lnTo>
                      <a:pt x="25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9" y="38"/>
                    </a:lnTo>
                    <a:lnTo>
                      <a:pt x="50" y="25"/>
                    </a:lnTo>
                    <a:lnTo>
                      <a:pt x="44" y="25"/>
                    </a:lnTo>
                    <a:lnTo>
                      <a:pt x="37" y="2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6" name="Freeform 196">
                <a:extLst>
                  <a:ext uri="{FF2B5EF4-FFF2-40B4-BE49-F238E27FC236}">
                    <a16:creationId xmlns:a16="http://schemas.microsoft.com/office/drawing/2014/main" id="{4DEEB499-F748-F1A0-5F0A-8143C52D7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248"/>
                <a:ext cx="50" cy="37"/>
              </a:xfrm>
              <a:custGeom>
                <a:avLst/>
                <a:gdLst>
                  <a:gd name="T0" fmla="*/ 12 w 50"/>
                  <a:gd name="T1" fmla="*/ 6 h 37"/>
                  <a:gd name="T2" fmla="*/ 12 w 50"/>
                  <a:gd name="T3" fmla="*/ 6 h 37"/>
                  <a:gd name="T4" fmla="*/ 12 w 50"/>
                  <a:gd name="T5" fmla="*/ 6 h 37"/>
                  <a:gd name="T6" fmla="*/ 25 w 50"/>
                  <a:gd name="T7" fmla="*/ 12 h 37"/>
                  <a:gd name="T8" fmla="*/ 31 w 50"/>
                  <a:gd name="T9" fmla="*/ 25 h 37"/>
                  <a:gd name="T10" fmla="*/ 37 w 50"/>
                  <a:gd name="T11" fmla="*/ 31 h 37"/>
                  <a:gd name="T12" fmla="*/ 37 w 50"/>
                  <a:gd name="T13" fmla="*/ 31 h 37"/>
                  <a:gd name="T14" fmla="*/ 37 w 50"/>
                  <a:gd name="T15" fmla="*/ 37 h 37"/>
                  <a:gd name="T16" fmla="*/ 37 w 50"/>
                  <a:gd name="T17" fmla="*/ 37 h 37"/>
                  <a:gd name="T18" fmla="*/ 31 w 50"/>
                  <a:gd name="T19" fmla="*/ 31 h 37"/>
                  <a:gd name="T20" fmla="*/ 25 w 50"/>
                  <a:gd name="T21" fmla="*/ 25 h 37"/>
                  <a:gd name="T22" fmla="*/ 12 w 50"/>
                  <a:gd name="T23" fmla="*/ 18 h 37"/>
                  <a:gd name="T24" fmla="*/ 12 w 50"/>
                  <a:gd name="T25" fmla="*/ 12 h 37"/>
                  <a:gd name="T26" fmla="*/ 6 w 50"/>
                  <a:gd name="T27" fmla="*/ 6 h 37"/>
                  <a:gd name="T28" fmla="*/ 12 w 50"/>
                  <a:gd name="T29" fmla="*/ 6 h 37"/>
                  <a:gd name="T30" fmla="*/ 6 w 50"/>
                  <a:gd name="T31" fmla="*/ 6 h 37"/>
                  <a:gd name="T32" fmla="*/ 0 w 50"/>
                  <a:gd name="T33" fmla="*/ 6 h 37"/>
                  <a:gd name="T34" fmla="*/ 0 w 50"/>
                  <a:gd name="T35" fmla="*/ 6 h 37"/>
                  <a:gd name="T36" fmla="*/ 0 w 50"/>
                  <a:gd name="T37" fmla="*/ 12 h 37"/>
                  <a:gd name="T38" fmla="*/ 0 w 50"/>
                  <a:gd name="T39" fmla="*/ 18 h 37"/>
                  <a:gd name="T40" fmla="*/ 6 w 50"/>
                  <a:gd name="T41" fmla="*/ 25 h 37"/>
                  <a:gd name="T42" fmla="*/ 19 w 50"/>
                  <a:gd name="T43" fmla="*/ 31 h 37"/>
                  <a:gd name="T44" fmla="*/ 19 w 50"/>
                  <a:gd name="T45" fmla="*/ 37 h 37"/>
                  <a:gd name="T46" fmla="*/ 25 w 50"/>
                  <a:gd name="T47" fmla="*/ 37 h 37"/>
                  <a:gd name="T48" fmla="*/ 31 w 50"/>
                  <a:gd name="T49" fmla="*/ 37 h 37"/>
                  <a:gd name="T50" fmla="*/ 37 w 50"/>
                  <a:gd name="T51" fmla="*/ 37 h 37"/>
                  <a:gd name="T52" fmla="*/ 44 w 50"/>
                  <a:gd name="T53" fmla="*/ 37 h 37"/>
                  <a:gd name="T54" fmla="*/ 50 w 50"/>
                  <a:gd name="T55" fmla="*/ 31 h 37"/>
                  <a:gd name="T56" fmla="*/ 50 w 50"/>
                  <a:gd name="T57" fmla="*/ 31 h 37"/>
                  <a:gd name="T58" fmla="*/ 50 w 50"/>
                  <a:gd name="T59" fmla="*/ 31 h 37"/>
                  <a:gd name="T60" fmla="*/ 44 w 50"/>
                  <a:gd name="T61" fmla="*/ 25 h 37"/>
                  <a:gd name="T62" fmla="*/ 37 w 50"/>
                  <a:gd name="T63" fmla="*/ 18 h 37"/>
                  <a:gd name="T64" fmla="*/ 31 w 50"/>
                  <a:gd name="T65" fmla="*/ 6 h 37"/>
                  <a:gd name="T66" fmla="*/ 25 w 50"/>
                  <a:gd name="T67" fmla="*/ 6 h 37"/>
                  <a:gd name="T68" fmla="*/ 25 w 50"/>
                  <a:gd name="T69" fmla="*/ 6 h 37"/>
                  <a:gd name="T70" fmla="*/ 19 w 50"/>
                  <a:gd name="T71" fmla="*/ 0 h 37"/>
                  <a:gd name="T72" fmla="*/ 12 w 50"/>
                  <a:gd name="T73" fmla="*/ 0 h 37"/>
                  <a:gd name="T74" fmla="*/ 6 w 50"/>
                  <a:gd name="T75" fmla="*/ 6 h 37"/>
                  <a:gd name="T76" fmla="*/ 12 w 50"/>
                  <a:gd name="T77" fmla="*/ 6 h 37"/>
                  <a:gd name="T78" fmla="*/ 12 w 50"/>
                  <a:gd name="T79" fmla="*/ 6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0" h="37">
                    <a:moveTo>
                      <a:pt x="12" y="6"/>
                    </a:moveTo>
                    <a:lnTo>
                      <a:pt x="12" y="6"/>
                    </a:lnTo>
                    <a:lnTo>
                      <a:pt x="25" y="12"/>
                    </a:lnTo>
                    <a:lnTo>
                      <a:pt x="31" y="25"/>
                    </a:lnTo>
                    <a:lnTo>
                      <a:pt x="37" y="31"/>
                    </a:lnTo>
                    <a:lnTo>
                      <a:pt x="37" y="37"/>
                    </a:lnTo>
                    <a:lnTo>
                      <a:pt x="31" y="31"/>
                    </a:lnTo>
                    <a:lnTo>
                      <a:pt x="25" y="25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5"/>
                    </a:lnTo>
                    <a:lnTo>
                      <a:pt x="19" y="31"/>
                    </a:lnTo>
                    <a:lnTo>
                      <a:pt x="19" y="37"/>
                    </a:lnTo>
                    <a:lnTo>
                      <a:pt x="25" y="37"/>
                    </a:lnTo>
                    <a:lnTo>
                      <a:pt x="31" y="37"/>
                    </a:lnTo>
                    <a:lnTo>
                      <a:pt x="37" y="37"/>
                    </a:lnTo>
                    <a:lnTo>
                      <a:pt x="44" y="37"/>
                    </a:lnTo>
                    <a:lnTo>
                      <a:pt x="50" y="31"/>
                    </a:lnTo>
                    <a:lnTo>
                      <a:pt x="44" y="25"/>
                    </a:lnTo>
                    <a:lnTo>
                      <a:pt x="37" y="18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7" name="Freeform 197">
                <a:extLst>
                  <a:ext uri="{FF2B5EF4-FFF2-40B4-BE49-F238E27FC236}">
                    <a16:creationId xmlns:a16="http://schemas.microsoft.com/office/drawing/2014/main" id="{5D46C75A-4EED-F020-B2D6-ACB31DAC5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241"/>
                <a:ext cx="50" cy="38"/>
              </a:xfrm>
              <a:custGeom>
                <a:avLst/>
                <a:gdLst>
                  <a:gd name="T0" fmla="*/ 13 w 50"/>
                  <a:gd name="T1" fmla="*/ 7 h 38"/>
                  <a:gd name="T2" fmla="*/ 13 w 50"/>
                  <a:gd name="T3" fmla="*/ 7 h 38"/>
                  <a:gd name="T4" fmla="*/ 13 w 50"/>
                  <a:gd name="T5" fmla="*/ 7 h 38"/>
                  <a:gd name="T6" fmla="*/ 25 w 50"/>
                  <a:gd name="T7" fmla="*/ 13 h 38"/>
                  <a:gd name="T8" fmla="*/ 32 w 50"/>
                  <a:gd name="T9" fmla="*/ 25 h 38"/>
                  <a:gd name="T10" fmla="*/ 38 w 50"/>
                  <a:gd name="T11" fmla="*/ 32 h 38"/>
                  <a:gd name="T12" fmla="*/ 38 w 50"/>
                  <a:gd name="T13" fmla="*/ 32 h 38"/>
                  <a:gd name="T14" fmla="*/ 38 w 50"/>
                  <a:gd name="T15" fmla="*/ 32 h 38"/>
                  <a:gd name="T16" fmla="*/ 32 w 50"/>
                  <a:gd name="T17" fmla="*/ 32 h 38"/>
                  <a:gd name="T18" fmla="*/ 25 w 50"/>
                  <a:gd name="T19" fmla="*/ 25 h 38"/>
                  <a:gd name="T20" fmla="*/ 19 w 50"/>
                  <a:gd name="T21" fmla="*/ 13 h 38"/>
                  <a:gd name="T22" fmla="*/ 13 w 50"/>
                  <a:gd name="T23" fmla="*/ 7 h 38"/>
                  <a:gd name="T24" fmla="*/ 13 w 50"/>
                  <a:gd name="T25" fmla="*/ 7 h 38"/>
                  <a:gd name="T26" fmla="*/ 13 w 50"/>
                  <a:gd name="T27" fmla="*/ 7 h 38"/>
                  <a:gd name="T28" fmla="*/ 7 w 50"/>
                  <a:gd name="T29" fmla="*/ 0 h 38"/>
                  <a:gd name="T30" fmla="*/ 0 w 50"/>
                  <a:gd name="T31" fmla="*/ 7 h 38"/>
                  <a:gd name="T32" fmla="*/ 0 w 50"/>
                  <a:gd name="T33" fmla="*/ 7 h 38"/>
                  <a:gd name="T34" fmla="*/ 0 w 50"/>
                  <a:gd name="T35" fmla="*/ 13 h 38"/>
                  <a:gd name="T36" fmla="*/ 13 w 50"/>
                  <a:gd name="T37" fmla="*/ 25 h 38"/>
                  <a:gd name="T38" fmla="*/ 19 w 50"/>
                  <a:gd name="T39" fmla="*/ 32 h 38"/>
                  <a:gd name="T40" fmla="*/ 25 w 50"/>
                  <a:gd name="T41" fmla="*/ 38 h 38"/>
                  <a:gd name="T42" fmla="*/ 25 w 50"/>
                  <a:gd name="T43" fmla="*/ 38 h 38"/>
                  <a:gd name="T44" fmla="*/ 38 w 50"/>
                  <a:gd name="T45" fmla="*/ 38 h 38"/>
                  <a:gd name="T46" fmla="*/ 44 w 50"/>
                  <a:gd name="T47" fmla="*/ 38 h 38"/>
                  <a:gd name="T48" fmla="*/ 50 w 50"/>
                  <a:gd name="T49" fmla="*/ 32 h 38"/>
                  <a:gd name="T50" fmla="*/ 50 w 50"/>
                  <a:gd name="T51" fmla="*/ 32 h 38"/>
                  <a:gd name="T52" fmla="*/ 50 w 50"/>
                  <a:gd name="T53" fmla="*/ 32 h 38"/>
                  <a:gd name="T54" fmla="*/ 50 w 50"/>
                  <a:gd name="T55" fmla="*/ 25 h 38"/>
                  <a:gd name="T56" fmla="*/ 50 w 50"/>
                  <a:gd name="T57" fmla="*/ 25 h 38"/>
                  <a:gd name="T58" fmla="*/ 38 w 50"/>
                  <a:gd name="T59" fmla="*/ 19 h 38"/>
                  <a:gd name="T60" fmla="*/ 32 w 50"/>
                  <a:gd name="T61" fmla="*/ 7 h 38"/>
                  <a:gd name="T62" fmla="*/ 32 w 50"/>
                  <a:gd name="T63" fmla="*/ 7 h 38"/>
                  <a:gd name="T64" fmla="*/ 25 w 50"/>
                  <a:gd name="T65" fmla="*/ 0 h 38"/>
                  <a:gd name="T66" fmla="*/ 13 w 50"/>
                  <a:gd name="T67" fmla="*/ 0 h 38"/>
                  <a:gd name="T68" fmla="*/ 7 w 50"/>
                  <a:gd name="T69" fmla="*/ 0 h 38"/>
                  <a:gd name="T70" fmla="*/ 13 w 50"/>
                  <a:gd name="T71" fmla="*/ 7 h 38"/>
                  <a:gd name="T72" fmla="*/ 13 w 50"/>
                  <a:gd name="T73" fmla="*/ 7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" h="38">
                    <a:moveTo>
                      <a:pt x="13" y="7"/>
                    </a:moveTo>
                    <a:lnTo>
                      <a:pt x="13" y="7"/>
                    </a:lnTo>
                    <a:lnTo>
                      <a:pt x="25" y="13"/>
                    </a:lnTo>
                    <a:lnTo>
                      <a:pt x="32" y="25"/>
                    </a:lnTo>
                    <a:lnTo>
                      <a:pt x="38" y="32"/>
                    </a:lnTo>
                    <a:lnTo>
                      <a:pt x="32" y="32"/>
                    </a:lnTo>
                    <a:lnTo>
                      <a:pt x="25" y="25"/>
                    </a:lnTo>
                    <a:lnTo>
                      <a:pt x="19" y="13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3" y="25"/>
                    </a:lnTo>
                    <a:lnTo>
                      <a:pt x="19" y="32"/>
                    </a:lnTo>
                    <a:lnTo>
                      <a:pt x="25" y="38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0" y="32"/>
                    </a:lnTo>
                    <a:lnTo>
                      <a:pt x="50" y="25"/>
                    </a:lnTo>
                    <a:lnTo>
                      <a:pt x="38" y="19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8" name="Freeform 198">
                <a:extLst>
                  <a:ext uri="{FF2B5EF4-FFF2-40B4-BE49-F238E27FC236}">
                    <a16:creationId xmlns:a16="http://schemas.microsoft.com/office/drawing/2014/main" id="{B8AA8F9F-057B-0705-3AEC-2AB0D843E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241"/>
                <a:ext cx="50" cy="38"/>
              </a:xfrm>
              <a:custGeom>
                <a:avLst/>
                <a:gdLst>
                  <a:gd name="T0" fmla="*/ 13 w 50"/>
                  <a:gd name="T1" fmla="*/ 7 h 38"/>
                  <a:gd name="T2" fmla="*/ 13 w 50"/>
                  <a:gd name="T3" fmla="*/ 7 h 38"/>
                  <a:gd name="T4" fmla="*/ 13 w 50"/>
                  <a:gd name="T5" fmla="*/ 7 h 38"/>
                  <a:gd name="T6" fmla="*/ 25 w 50"/>
                  <a:gd name="T7" fmla="*/ 13 h 38"/>
                  <a:gd name="T8" fmla="*/ 31 w 50"/>
                  <a:gd name="T9" fmla="*/ 25 h 38"/>
                  <a:gd name="T10" fmla="*/ 38 w 50"/>
                  <a:gd name="T11" fmla="*/ 32 h 38"/>
                  <a:gd name="T12" fmla="*/ 44 w 50"/>
                  <a:gd name="T13" fmla="*/ 32 h 38"/>
                  <a:gd name="T14" fmla="*/ 38 w 50"/>
                  <a:gd name="T15" fmla="*/ 32 h 38"/>
                  <a:gd name="T16" fmla="*/ 38 w 50"/>
                  <a:gd name="T17" fmla="*/ 32 h 38"/>
                  <a:gd name="T18" fmla="*/ 38 w 50"/>
                  <a:gd name="T19" fmla="*/ 32 h 38"/>
                  <a:gd name="T20" fmla="*/ 25 w 50"/>
                  <a:gd name="T21" fmla="*/ 25 h 38"/>
                  <a:gd name="T22" fmla="*/ 19 w 50"/>
                  <a:gd name="T23" fmla="*/ 13 h 38"/>
                  <a:gd name="T24" fmla="*/ 13 w 50"/>
                  <a:gd name="T25" fmla="*/ 7 h 38"/>
                  <a:gd name="T26" fmla="*/ 13 w 50"/>
                  <a:gd name="T27" fmla="*/ 7 h 38"/>
                  <a:gd name="T28" fmla="*/ 13 w 50"/>
                  <a:gd name="T29" fmla="*/ 7 h 38"/>
                  <a:gd name="T30" fmla="*/ 6 w 50"/>
                  <a:gd name="T31" fmla="*/ 0 h 38"/>
                  <a:gd name="T32" fmla="*/ 0 w 50"/>
                  <a:gd name="T33" fmla="*/ 7 h 38"/>
                  <a:gd name="T34" fmla="*/ 0 w 50"/>
                  <a:gd name="T35" fmla="*/ 7 h 38"/>
                  <a:gd name="T36" fmla="*/ 0 w 50"/>
                  <a:gd name="T37" fmla="*/ 7 h 38"/>
                  <a:gd name="T38" fmla="*/ 0 w 50"/>
                  <a:gd name="T39" fmla="*/ 13 h 38"/>
                  <a:gd name="T40" fmla="*/ 13 w 50"/>
                  <a:gd name="T41" fmla="*/ 25 h 38"/>
                  <a:gd name="T42" fmla="*/ 19 w 50"/>
                  <a:gd name="T43" fmla="*/ 32 h 38"/>
                  <a:gd name="T44" fmla="*/ 25 w 50"/>
                  <a:gd name="T45" fmla="*/ 32 h 38"/>
                  <a:gd name="T46" fmla="*/ 25 w 50"/>
                  <a:gd name="T47" fmla="*/ 38 h 38"/>
                  <a:gd name="T48" fmla="*/ 38 w 50"/>
                  <a:gd name="T49" fmla="*/ 38 h 38"/>
                  <a:gd name="T50" fmla="*/ 44 w 50"/>
                  <a:gd name="T51" fmla="*/ 32 h 38"/>
                  <a:gd name="T52" fmla="*/ 50 w 50"/>
                  <a:gd name="T53" fmla="*/ 32 h 38"/>
                  <a:gd name="T54" fmla="*/ 50 w 50"/>
                  <a:gd name="T55" fmla="*/ 32 h 38"/>
                  <a:gd name="T56" fmla="*/ 50 w 50"/>
                  <a:gd name="T57" fmla="*/ 32 h 38"/>
                  <a:gd name="T58" fmla="*/ 50 w 50"/>
                  <a:gd name="T59" fmla="*/ 25 h 38"/>
                  <a:gd name="T60" fmla="*/ 50 w 50"/>
                  <a:gd name="T61" fmla="*/ 25 h 38"/>
                  <a:gd name="T62" fmla="*/ 38 w 50"/>
                  <a:gd name="T63" fmla="*/ 13 h 38"/>
                  <a:gd name="T64" fmla="*/ 31 w 50"/>
                  <a:gd name="T65" fmla="*/ 7 h 38"/>
                  <a:gd name="T66" fmla="*/ 25 w 50"/>
                  <a:gd name="T67" fmla="*/ 7 h 38"/>
                  <a:gd name="T68" fmla="*/ 25 w 50"/>
                  <a:gd name="T69" fmla="*/ 0 h 38"/>
                  <a:gd name="T70" fmla="*/ 19 w 50"/>
                  <a:gd name="T71" fmla="*/ 0 h 38"/>
                  <a:gd name="T72" fmla="*/ 13 w 50"/>
                  <a:gd name="T73" fmla="*/ 0 h 38"/>
                  <a:gd name="T74" fmla="*/ 6 w 50"/>
                  <a:gd name="T75" fmla="*/ 0 h 38"/>
                  <a:gd name="T76" fmla="*/ 13 w 50"/>
                  <a:gd name="T77" fmla="*/ 7 h 38"/>
                  <a:gd name="T78" fmla="*/ 13 w 50"/>
                  <a:gd name="T79" fmla="*/ 7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0" h="38">
                    <a:moveTo>
                      <a:pt x="13" y="7"/>
                    </a:moveTo>
                    <a:lnTo>
                      <a:pt x="13" y="7"/>
                    </a:lnTo>
                    <a:lnTo>
                      <a:pt x="25" y="13"/>
                    </a:lnTo>
                    <a:lnTo>
                      <a:pt x="31" y="25"/>
                    </a:lnTo>
                    <a:lnTo>
                      <a:pt x="38" y="32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25" y="25"/>
                    </a:lnTo>
                    <a:lnTo>
                      <a:pt x="19" y="13"/>
                    </a:lnTo>
                    <a:lnTo>
                      <a:pt x="13" y="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3" y="25"/>
                    </a:lnTo>
                    <a:lnTo>
                      <a:pt x="19" y="32"/>
                    </a:lnTo>
                    <a:lnTo>
                      <a:pt x="25" y="32"/>
                    </a:lnTo>
                    <a:lnTo>
                      <a:pt x="25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50" y="32"/>
                    </a:lnTo>
                    <a:lnTo>
                      <a:pt x="50" y="25"/>
                    </a:lnTo>
                    <a:lnTo>
                      <a:pt x="38" y="13"/>
                    </a:lnTo>
                    <a:lnTo>
                      <a:pt x="31" y="7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9" name="Freeform 199">
                <a:extLst>
                  <a:ext uri="{FF2B5EF4-FFF2-40B4-BE49-F238E27FC236}">
                    <a16:creationId xmlns:a16="http://schemas.microsoft.com/office/drawing/2014/main" id="{16BCC637-E1F6-87D0-39EF-D332271ED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010"/>
                <a:ext cx="63" cy="44"/>
              </a:xfrm>
              <a:custGeom>
                <a:avLst/>
                <a:gdLst>
                  <a:gd name="T0" fmla="*/ 13 w 63"/>
                  <a:gd name="T1" fmla="*/ 13 h 44"/>
                  <a:gd name="T2" fmla="*/ 38 w 63"/>
                  <a:gd name="T3" fmla="*/ 38 h 44"/>
                  <a:gd name="T4" fmla="*/ 38 w 63"/>
                  <a:gd name="T5" fmla="*/ 38 h 44"/>
                  <a:gd name="T6" fmla="*/ 38 w 63"/>
                  <a:gd name="T7" fmla="*/ 44 h 44"/>
                  <a:gd name="T8" fmla="*/ 25 w 63"/>
                  <a:gd name="T9" fmla="*/ 44 h 44"/>
                  <a:gd name="T10" fmla="*/ 38 w 63"/>
                  <a:gd name="T11" fmla="*/ 44 h 44"/>
                  <a:gd name="T12" fmla="*/ 63 w 63"/>
                  <a:gd name="T13" fmla="*/ 38 h 44"/>
                  <a:gd name="T14" fmla="*/ 63 w 63"/>
                  <a:gd name="T15" fmla="*/ 38 h 44"/>
                  <a:gd name="T16" fmla="*/ 57 w 63"/>
                  <a:gd name="T17" fmla="*/ 38 h 44"/>
                  <a:gd name="T18" fmla="*/ 50 w 63"/>
                  <a:gd name="T19" fmla="*/ 38 h 44"/>
                  <a:gd name="T20" fmla="*/ 50 w 63"/>
                  <a:gd name="T21" fmla="*/ 38 h 44"/>
                  <a:gd name="T22" fmla="*/ 50 w 63"/>
                  <a:gd name="T23" fmla="*/ 38 h 44"/>
                  <a:gd name="T24" fmla="*/ 19 w 63"/>
                  <a:gd name="T25" fmla="*/ 0 h 44"/>
                  <a:gd name="T26" fmla="*/ 13 w 63"/>
                  <a:gd name="T27" fmla="*/ 0 h 44"/>
                  <a:gd name="T28" fmla="*/ 7 w 63"/>
                  <a:gd name="T29" fmla="*/ 6 h 44"/>
                  <a:gd name="T30" fmla="*/ 7 w 63"/>
                  <a:gd name="T31" fmla="*/ 6 h 44"/>
                  <a:gd name="T32" fmla="*/ 0 w 63"/>
                  <a:gd name="T33" fmla="*/ 13 h 44"/>
                  <a:gd name="T34" fmla="*/ 7 w 63"/>
                  <a:gd name="T35" fmla="*/ 13 h 44"/>
                  <a:gd name="T36" fmla="*/ 7 w 63"/>
                  <a:gd name="T37" fmla="*/ 13 h 44"/>
                  <a:gd name="T38" fmla="*/ 13 w 63"/>
                  <a:gd name="T39" fmla="*/ 13 h 44"/>
                  <a:gd name="T40" fmla="*/ 13 w 63"/>
                  <a:gd name="T41" fmla="*/ 13 h 44"/>
                  <a:gd name="T42" fmla="*/ 13 w 63"/>
                  <a:gd name="T43" fmla="*/ 13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44">
                    <a:moveTo>
                      <a:pt x="13" y="13"/>
                    </a:moveTo>
                    <a:lnTo>
                      <a:pt x="38" y="38"/>
                    </a:lnTo>
                    <a:lnTo>
                      <a:pt x="38" y="44"/>
                    </a:lnTo>
                    <a:lnTo>
                      <a:pt x="25" y="44"/>
                    </a:lnTo>
                    <a:lnTo>
                      <a:pt x="38" y="44"/>
                    </a:lnTo>
                    <a:lnTo>
                      <a:pt x="63" y="38"/>
                    </a:lnTo>
                    <a:lnTo>
                      <a:pt x="57" y="38"/>
                    </a:lnTo>
                    <a:lnTo>
                      <a:pt x="50" y="38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0" name="Freeform 200">
                <a:extLst>
                  <a:ext uri="{FF2B5EF4-FFF2-40B4-BE49-F238E27FC236}">
                    <a16:creationId xmlns:a16="http://schemas.microsoft.com/office/drawing/2014/main" id="{D5D3FEF5-36E3-FE3B-549B-BD75ED068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004"/>
                <a:ext cx="56" cy="44"/>
              </a:xfrm>
              <a:custGeom>
                <a:avLst/>
                <a:gdLst>
                  <a:gd name="T0" fmla="*/ 6 w 56"/>
                  <a:gd name="T1" fmla="*/ 6 h 44"/>
                  <a:gd name="T2" fmla="*/ 12 w 56"/>
                  <a:gd name="T3" fmla="*/ 6 h 44"/>
                  <a:gd name="T4" fmla="*/ 12 w 56"/>
                  <a:gd name="T5" fmla="*/ 6 h 44"/>
                  <a:gd name="T6" fmla="*/ 25 w 56"/>
                  <a:gd name="T7" fmla="*/ 12 h 44"/>
                  <a:gd name="T8" fmla="*/ 37 w 56"/>
                  <a:gd name="T9" fmla="*/ 31 h 44"/>
                  <a:gd name="T10" fmla="*/ 43 w 56"/>
                  <a:gd name="T11" fmla="*/ 37 h 44"/>
                  <a:gd name="T12" fmla="*/ 43 w 56"/>
                  <a:gd name="T13" fmla="*/ 37 h 44"/>
                  <a:gd name="T14" fmla="*/ 43 w 56"/>
                  <a:gd name="T15" fmla="*/ 37 h 44"/>
                  <a:gd name="T16" fmla="*/ 43 w 56"/>
                  <a:gd name="T17" fmla="*/ 37 h 44"/>
                  <a:gd name="T18" fmla="*/ 37 w 56"/>
                  <a:gd name="T19" fmla="*/ 37 h 44"/>
                  <a:gd name="T20" fmla="*/ 31 w 56"/>
                  <a:gd name="T21" fmla="*/ 31 h 44"/>
                  <a:gd name="T22" fmla="*/ 18 w 56"/>
                  <a:gd name="T23" fmla="*/ 19 h 44"/>
                  <a:gd name="T24" fmla="*/ 12 w 56"/>
                  <a:gd name="T25" fmla="*/ 6 h 44"/>
                  <a:gd name="T26" fmla="*/ 6 w 56"/>
                  <a:gd name="T27" fmla="*/ 6 h 44"/>
                  <a:gd name="T28" fmla="*/ 6 w 56"/>
                  <a:gd name="T29" fmla="*/ 6 h 44"/>
                  <a:gd name="T30" fmla="*/ 6 w 56"/>
                  <a:gd name="T31" fmla="*/ 0 h 44"/>
                  <a:gd name="T32" fmla="*/ 0 w 56"/>
                  <a:gd name="T33" fmla="*/ 6 h 44"/>
                  <a:gd name="T34" fmla="*/ 0 w 56"/>
                  <a:gd name="T35" fmla="*/ 6 h 44"/>
                  <a:gd name="T36" fmla="*/ 0 w 56"/>
                  <a:gd name="T37" fmla="*/ 12 h 44"/>
                  <a:gd name="T38" fmla="*/ 0 w 56"/>
                  <a:gd name="T39" fmla="*/ 19 h 44"/>
                  <a:gd name="T40" fmla="*/ 12 w 56"/>
                  <a:gd name="T41" fmla="*/ 25 h 44"/>
                  <a:gd name="T42" fmla="*/ 25 w 56"/>
                  <a:gd name="T43" fmla="*/ 37 h 44"/>
                  <a:gd name="T44" fmla="*/ 25 w 56"/>
                  <a:gd name="T45" fmla="*/ 44 h 44"/>
                  <a:gd name="T46" fmla="*/ 31 w 56"/>
                  <a:gd name="T47" fmla="*/ 44 h 44"/>
                  <a:gd name="T48" fmla="*/ 37 w 56"/>
                  <a:gd name="T49" fmla="*/ 44 h 44"/>
                  <a:gd name="T50" fmla="*/ 43 w 56"/>
                  <a:gd name="T51" fmla="*/ 44 h 44"/>
                  <a:gd name="T52" fmla="*/ 56 w 56"/>
                  <a:gd name="T53" fmla="*/ 44 h 44"/>
                  <a:gd name="T54" fmla="*/ 56 w 56"/>
                  <a:gd name="T55" fmla="*/ 37 h 44"/>
                  <a:gd name="T56" fmla="*/ 56 w 56"/>
                  <a:gd name="T57" fmla="*/ 37 h 44"/>
                  <a:gd name="T58" fmla="*/ 56 w 56"/>
                  <a:gd name="T59" fmla="*/ 31 h 44"/>
                  <a:gd name="T60" fmla="*/ 50 w 56"/>
                  <a:gd name="T61" fmla="*/ 31 h 44"/>
                  <a:gd name="T62" fmla="*/ 43 w 56"/>
                  <a:gd name="T63" fmla="*/ 19 h 44"/>
                  <a:gd name="T64" fmla="*/ 31 w 56"/>
                  <a:gd name="T65" fmla="*/ 12 h 44"/>
                  <a:gd name="T66" fmla="*/ 25 w 56"/>
                  <a:gd name="T67" fmla="*/ 6 h 44"/>
                  <a:gd name="T68" fmla="*/ 25 w 56"/>
                  <a:gd name="T69" fmla="*/ 0 h 44"/>
                  <a:gd name="T70" fmla="*/ 12 w 56"/>
                  <a:gd name="T71" fmla="*/ 0 h 44"/>
                  <a:gd name="T72" fmla="*/ 6 w 56"/>
                  <a:gd name="T73" fmla="*/ 0 h 44"/>
                  <a:gd name="T74" fmla="*/ 6 w 56"/>
                  <a:gd name="T75" fmla="*/ 6 h 44"/>
                  <a:gd name="T76" fmla="*/ 6 w 56"/>
                  <a:gd name="T77" fmla="*/ 6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44">
                    <a:moveTo>
                      <a:pt x="6" y="6"/>
                    </a:moveTo>
                    <a:lnTo>
                      <a:pt x="12" y="6"/>
                    </a:lnTo>
                    <a:lnTo>
                      <a:pt x="25" y="12"/>
                    </a:lnTo>
                    <a:lnTo>
                      <a:pt x="37" y="31"/>
                    </a:lnTo>
                    <a:lnTo>
                      <a:pt x="43" y="37"/>
                    </a:lnTo>
                    <a:lnTo>
                      <a:pt x="37" y="37"/>
                    </a:lnTo>
                    <a:lnTo>
                      <a:pt x="31" y="31"/>
                    </a:lnTo>
                    <a:lnTo>
                      <a:pt x="18" y="19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2" y="25"/>
                    </a:lnTo>
                    <a:lnTo>
                      <a:pt x="25" y="37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44"/>
                    </a:lnTo>
                    <a:lnTo>
                      <a:pt x="43" y="44"/>
                    </a:lnTo>
                    <a:lnTo>
                      <a:pt x="56" y="44"/>
                    </a:lnTo>
                    <a:lnTo>
                      <a:pt x="56" y="37"/>
                    </a:lnTo>
                    <a:lnTo>
                      <a:pt x="56" y="31"/>
                    </a:lnTo>
                    <a:lnTo>
                      <a:pt x="50" y="31"/>
                    </a:lnTo>
                    <a:lnTo>
                      <a:pt x="43" y="19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1" name="Freeform 201">
                <a:extLst>
                  <a:ext uri="{FF2B5EF4-FFF2-40B4-BE49-F238E27FC236}">
                    <a16:creationId xmlns:a16="http://schemas.microsoft.com/office/drawing/2014/main" id="{1FA6891A-BB8E-5BB9-1BA3-749AD3CDB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010"/>
                <a:ext cx="57" cy="44"/>
              </a:xfrm>
              <a:custGeom>
                <a:avLst/>
                <a:gdLst>
                  <a:gd name="T0" fmla="*/ 7 w 57"/>
                  <a:gd name="T1" fmla="*/ 13 h 44"/>
                  <a:gd name="T2" fmla="*/ 32 w 57"/>
                  <a:gd name="T3" fmla="*/ 38 h 44"/>
                  <a:gd name="T4" fmla="*/ 32 w 57"/>
                  <a:gd name="T5" fmla="*/ 38 h 44"/>
                  <a:gd name="T6" fmla="*/ 32 w 57"/>
                  <a:gd name="T7" fmla="*/ 38 h 44"/>
                  <a:gd name="T8" fmla="*/ 32 w 57"/>
                  <a:gd name="T9" fmla="*/ 44 h 44"/>
                  <a:gd name="T10" fmla="*/ 25 w 57"/>
                  <a:gd name="T11" fmla="*/ 44 h 44"/>
                  <a:gd name="T12" fmla="*/ 25 w 57"/>
                  <a:gd name="T13" fmla="*/ 44 h 44"/>
                  <a:gd name="T14" fmla="*/ 57 w 57"/>
                  <a:gd name="T15" fmla="*/ 38 h 44"/>
                  <a:gd name="T16" fmla="*/ 57 w 57"/>
                  <a:gd name="T17" fmla="*/ 38 h 44"/>
                  <a:gd name="T18" fmla="*/ 44 w 57"/>
                  <a:gd name="T19" fmla="*/ 38 h 44"/>
                  <a:gd name="T20" fmla="*/ 44 w 57"/>
                  <a:gd name="T21" fmla="*/ 31 h 44"/>
                  <a:gd name="T22" fmla="*/ 13 w 57"/>
                  <a:gd name="T23" fmla="*/ 0 h 44"/>
                  <a:gd name="T24" fmla="*/ 0 w 57"/>
                  <a:gd name="T25" fmla="*/ 6 h 44"/>
                  <a:gd name="T26" fmla="*/ 0 w 57"/>
                  <a:gd name="T27" fmla="*/ 6 h 44"/>
                  <a:gd name="T28" fmla="*/ 0 w 57"/>
                  <a:gd name="T29" fmla="*/ 6 h 44"/>
                  <a:gd name="T30" fmla="*/ 0 w 57"/>
                  <a:gd name="T31" fmla="*/ 13 h 44"/>
                  <a:gd name="T32" fmla="*/ 0 w 57"/>
                  <a:gd name="T33" fmla="*/ 13 h 44"/>
                  <a:gd name="T34" fmla="*/ 0 w 57"/>
                  <a:gd name="T35" fmla="*/ 13 h 44"/>
                  <a:gd name="T36" fmla="*/ 7 w 57"/>
                  <a:gd name="T37" fmla="*/ 13 h 44"/>
                  <a:gd name="T38" fmla="*/ 7 w 57"/>
                  <a:gd name="T39" fmla="*/ 13 h 44"/>
                  <a:gd name="T40" fmla="*/ 7 w 57"/>
                  <a:gd name="T41" fmla="*/ 13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44">
                    <a:moveTo>
                      <a:pt x="7" y="13"/>
                    </a:moveTo>
                    <a:lnTo>
                      <a:pt x="32" y="38"/>
                    </a:lnTo>
                    <a:lnTo>
                      <a:pt x="32" y="44"/>
                    </a:lnTo>
                    <a:lnTo>
                      <a:pt x="25" y="44"/>
                    </a:lnTo>
                    <a:lnTo>
                      <a:pt x="57" y="38"/>
                    </a:lnTo>
                    <a:lnTo>
                      <a:pt x="44" y="38"/>
                    </a:lnTo>
                    <a:lnTo>
                      <a:pt x="44" y="31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2" name="Freeform 202">
                <a:extLst>
                  <a:ext uri="{FF2B5EF4-FFF2-40B4-BE49-F238E27FC236}">
                    <a16:creationId xmlns:a16="http://schemas.microsoft.com/office/drawing/2014/main" id="{A574B335-CB72-7943-7F5C-C110878F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004"/>
                <a:ext cx="63" cy="44"/>
              </a:xfrm>
              <a:custGeom>
                <a:avLst/>
                <a:gdLst>
                  <a:gd name="T0" fmla="*/ 13 w 63"/>
                  <a:gd name="T1" fmla="*/ 0 h 44"/>
                  <a:gd name="T2" fmla="*/ 19 w 63"/>
                  <a:gd name="T3" fmla="*/ 0 h 44"/>
                  <a:gd name="T4" fmla="*/ 19 w 63"/>
                  <a:gd name="T5" fmla="*/ 6 h 44"/>
                  <a:gd name="T6" fmla="*/ 31 w 63"/>
                  <a:gd name="T7" fmla="*/ 12 h 44"/>
                  <a:gd name="T8" fmla="*/ 44 w 63"/>
                  <a:gd name="T9" fmla="*/ 25 h 44"/>
                  <a:gd name="T10" fmla="*/ 50 w 63"/>
                  <a:gd name="T11" fmla="*/ 37 h 44"/>
                  <a:gd name="T12" fmla="*/ 50 w 63"/>
                  <a:gd name="T13" fmla="*/ 37 h 44"/>
                  <a:gd name="T14" fmla="*/ 50 w 63"/>
                  <a:gd name="T15" fmla="*/ 37 h 44"/>
                  <a:gd name="T16" fmla="*/ 50 w 63"/>
                  <a:gd name="T17" fmla="*/ 37 h 44"/>
                  <a:gd name="T18" fmla="*/ 44 w 63"/>
                  <a:gd name="T19" fmla="*/ 37 h 44"/>
                  <a:gd name="T20" fmla="*/ 38 w 63"/>
                  <a:gd name="T21" fmla="*/ 25 h 44"/>
                  <a:gd name="T22" fmla="*/ 25 w 63"/>
                  <a:gd name="T23" fmla="*/ 12 h 44"/>
                  <a:gd name="T24" fmla="*/ 13 w 63"/>
                  <a:gd name="T25" fmla="*/ 6 h 44"/>
                  <a:gd name="T26" fmla="*/ 13 w 63"/>
                  <a:gd name="T27" fmla="*/ 6 h 44"/>
                  <a:gd name="T28" fmla="*/ 13 w 63"/>
                  <a:gd name="T29" fmla="*/ 0 h 44"/>
                  <a:gd name="T30" fmla="*/ 13 w 63"/>
                  <a:gd name="T31" fmla="*/ 0 h 44"/>
                  <a:gd name="T32" fmla="*/ 6 w 63"/>
                  <a:gd name="T33" fmla="*/ 0 h 44"/>
                  <a:gd name="T34" fmla="*/ 6 w 63"/>
                  <a:gd name="T35" fmla="*/ 6 h 44"/>
                  <a:gd name="T36" fmla="*/ 0 w 63"/>
                  <a:gd name="T37" fmla="*/ 6 h 44"/>
                  <a:gd name="T38" fmla="*/ 6 w 63"/>
                  <a:gd name="T39" fmla="*/ 12 h 44"/>
                  <a:gd name="T40" fmla="*/ 6 w 63"/>
                  <a:gd name="T41" fmla="*/ 12 h 44"/>
                  <a:gd name="T42" fmla="*/ 19 w 63"/>
                  <a:gd name="T43" fmla="*/ 25 h 44"/>
                  <a:gd name="T44" fmla="*/ 25 w 63"/>
                  <a:gd name="T45" fmla="*/ 37 h 44"/>
                  <a:gd name="T46" fmla="*/ 31 w 63"/>
                  <a:gd name="T47" fmla="*/ 37 h 44"/>
                  <a:gd name="T48" fmla="*/ 38 w 63"/>
                  <a:gd name="T49" fmla="*/ 44 h 44"/>
                  <a:gd name="T50" fmla="*/ 44 w 63"/>
                  <a:gd name="T51" fmla="*/ 44 h 44"/>
                  <a:gd name="T52" fmla="*/ 50 w 63"/>
                  <a:gd name="T53" fmla="*/ 37 h 44"/>
                  <a:gd name="T54" fmla="*/ 56 w 63"/>
                  <a:gd name="T55" fmla="*/ 37 h 44"/>
                  <a:gd name="T56" fmla="*/ 63 w 63"/>
                  <a:gd name="T57" fmla="*/ 37 h 44"/>
                  <a:gd name="T58" fmla="*/ 63 w 63"/>
                  <a:gd name="T59" fmla="*/ 37 h 44"/>
                  <a:gd name="T60" fmla="*/ 63 w 63"/>
                  <a:gd name="T61" fmla="*/ 31 h 44"/>
                  <a:gd name="T62" fmla="*/ 56 w 63"/>
                  <a:gd name="T63" fmla="*/ 25 h 44"/>
                  <a:gd name="T64" fmla="*/ 50 w 63"/>
                  <a:gd name="T65" fmla="*/ 19 h 44"/>
                  <a:gd name="T66" fmla="*/ 38 w 63"/>
                  <a:gd name="T67" fmla="*/ 6 h 44"/>
                  <a:gd name="T68" fmla="*/ 31 w 63"/>
                  <a:gd name="T69" fmla="*/ 0 h 44"/>
                  <a:gd name="T70" fmla="*/ 25 w 63"/>
                  <a:gd name="T71" fmla="*/ 0 h 44"/>
                  <a:gd name="T72" fmla="*/ 25 w 63"/>
                  <a:gd name="T73" fmla="*/ 0 h 44"/>
                  <a:gd name="T74" fmla="*/ 19 w 63"/>
                  <a:gd name="T75" fmla="*/ 0 h 44"/>
                  <a:gd name="T76" fmla="*/ 13 w 63"/>
                  <a:gd name="T77" fmla="*/ 0 h 44"/>
                  <a:gd name="T78" fmla="*/ 13 w 63"/>
                  <a:gd name="T79" fmla="*/ 0 h 44"/>
                  <a:gd name="T80" fmla="*/ 13 w 63"/>
                  <a:gd name="T81" fmla="*/ 0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3" h="44">
                    <a:moveTo>
                      <a:pt x="13" y="0"/>
                    </a:moveTo>
                    <a:lnTo>
                      <a:pt x="19" y="0"/>
                    </a:lnTo>
                    <a:lnTo>
                      <a:pt x="19" y="6"/>
                    </a:lnTo>
                    <a:lnTo>
                      <a:pt x="31" y="12"/>
                    </a:lnTo>
                    <a:lnTo>
                      <a:pt x="44" y="25"/>
                    </a:lnTo>
                    <a:lnTo>
                      <a:pt x="50" y="37"/>
                    </a:lnTo>
                    <a:lnTo>
                      <a:pt x="44" y="37"/>
                    </a:lnTo>
                    <a:lnTo>
                      <a:pt x="38" y="25"/>
                    </a:lnTo>
                    <a:lnTo>
                      <a:pt x="25" y="12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9" y="25"/>
                    </a:lnTo>
                    <a:lnTo>
                      <a:pt x="25" y="37"/>
                    </a:lnTo>
                    <a:lnTo>
                      <a:pt x="31" y="37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50" y="37"/>
                    </a:lnTo>
                    <a:lnTo>
                      <a:pt x="56" y="37"/>
                    </a:lnTo>
                    <a:lnTo>
                      <a:pt x="63" y="37"/>
                    </a:lnTo>
                    <a:lnTo>
                      <a:pt x="63" y="31"/>
                    </a:lnTo>
                    <a:lnTo>
                      <a:pt x="56" y="25"/>
                    </a:lnTo>
                    <a:lnTo>
                      <a:pt x="50" y="19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3" name="Freeform 203">
                <a:extLst>
                  <a:ext uri="{FF2B5EF4-FFF2-40B4-BE49-F238E27FC236}">
                    <a16:creationId xmlns:a16="http://schemas.microsoft.com/office/drawing/2014/main" id="{E78D8548-B6F8-BB94-6C08-E20438C4E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1998"/>
                <a:ext cx="56" cy="43"/>
              </a:xfrm>
              <a:custGeom>
                <a:avLst/>
                <a:gdLst>
                  <a:gd name="T0" fmla="*/ 12 w 56"/>
                  <a:gd name="T1" fmla="*/ 0 h 43"/>
                  <a:gd name="T2" fmla="*/ 12 w 56"/>
                  <a:gd name="T3" fmla="*/ 0 h 43"/>
                  <a:gd name="T4" fmla="*/ 19 w 56"/>
                  <a:gd name="T5" fmla="*/ 6 h 43"/>
                  <a:gd name="T6" fmla="*/ 25 w 56"/>
                  <a:gd name="T7" fmla="*/ 12 h 43"/>
                  <a:gd name="T8" fmla="*/ 37 w 56"/>
                  <a:gd name="T9" fmla="*/ 25 h 43"/>
                  <a:gd name="T10" fmla="*/ 44 w 56"/>
                  <a:gd name="T11" fmla="*/ 37 h 43"/>
                  <a:gd name="T12" fmla="*/ 44 w 56"/>
                  <a:gd name="T13" fmla="*/ 37 h 43"/>
                  <a:gd name="T14" fmla="*/ 44 w 56"/>
                  <a:gd name="T15" fmla="*/ 37 h 43"/>
                  <a:gd name="T16" fmla="*/ 44 w 56"/>
                  <a:gd name="T17" fmla="*/ 37 h 43"/>
                  <a:gd name="T18" fmla="*/ 37 w 56"/>
                  <a:gd name="T19" fmla="*/ 37 h 43"/>
                  <a:gd name="T20" fmla="*/ 31 w 56"/>
                  <a:gd name="T21" fmla="*/ 25 h 43"/>
                  <a:gd name="T22" fmla="*/ 19 w 56"/>
                  <a:gd name="T23" fmla="*/ 12 h 43"/>
                  <a:gd name="T24" fmla="*/ 12 w 56"/>
                  <a:gd name="T25" fmla="*/ 6 h 43"/>
                  <a:gd name="T26" fmla="*/ 12 w 56"/>
                  <a:gd name="T27" fmla="*/ 6 h 43"/>
                  <a:gd name="T28" fmla="*/ 12 w 56"/>
                  <a:gd name="T29" fmla="*/ 0 h 43"/>
                  <a:gd name="T30" fmla="*/ 6 w 56"/>
                  <a:gd name="T31" fmla="*/ 0 h 43"/>
                  <a:gd name="T32" fmla="*/ 0 w 56"/>
                  <a:gd name="T33" fmla="*/ 0 h 43"/>
                  <a:gd name="T34" fmla="*/ 0 w 56"/>
                  <a:gd name="T35" fmla="*/ 6 h 43"/>
                  <a:gd name="T36" fmla="*/ 0 w 56"/>
                  <a:gd name="T37" fmla="*/ 12 h 43"/>
                  <a:gd name="T38" fmla="*/ 6 w 56"/>
                  <a:gd name="T39" fmla="*/ 12 h 43"/>
                  <a:gd name="T40" fmla="*/ 12 w 56"/>
                  <a:gd name="T41" fmla="*/ 25 h 43"/>
                  <a:gd name="T42" fmla="*/ 25 w 56"/>
                  <a:gd name="T43" fmla="*/ 37 h 43"/>
                  <a:gd name="T44" fmla="*/ 31 w 56"/>
                  <a:gd name="T45" fmla="*/ 37 h 43"/>
                  <a:gd name="T46" fmla="*/ 31 w 56"/>
                  <a:gd name="T47" fmla="*/ 43 h 43"/>
                  <a:gd name="T48" fmla="*/ 44 w 56"/>
                  <a:gd name="T49" fmla="*/ 43 h 43"/>
                  <a:gd name="T50" fmla="*/ 50 w 56"/>
                  <a:gd name="T51" fmla="*/ 37 h 43"/>
                  <a:gd name="T52" fmla="*/ 56 w 56"/>
                  <a:gd name="T53" fmla="*/ 37 h 43"/>
                  <a:gd name="T54" fmla="*/ 56 w 56"/>
                  <a:gd name="T55" fmla="*/ 37 h 43"/>
                  <a:gd name="T56" fmla="*/ 56 w 56"/>
                  <a:gd name="T57" fmla="*/ 37 h 43"/>
                  <a:gd name="T58" fmla="*/ 56 w 56"/>
                  <a:gd name="T59" fmla="*/ 31 h 43"/>
                  <a:gd name="T60" fmla="*/ 50 w 56"/>
                  <a:gd name="T61" fmla="*/ 25 h 43"/>
                  <a:gd name="T62" fmla="*/ 44 w 56"/>
                  <a:gd name="T63" fmla="*/ 18 h 43"/>
                  <a:gd name="T64" fmla="*/ 31 w 56"/>
                  <a:gd name="T65" fmla="*/ 6 h 43"/>
                  <a:gd name="T66" fmla="*/ 31 w 56"/>
                  <a:gd name="T67" fmla="*/ 0 h 43"/>
                  <a:gd name="T68" fmla="*/ 25 w 56"/>
                  <a:gd name="T69" fmla="*/ 0 h 43"/>
                  <a:gd name="T70" fmla="*/ 12 w 56"/>
                  <a:gd name="T71" fmla="*/ 0 h 43"/>
                  <a:gd name="T72" fmla="*/ 6 w 56"/>
                  <a:gd name="T73" fmla="*/ 0 h 43"/>
                  <a:gd name="T74" fmla="*/ 12 w 56"/>
                  <a:gd name="T75" fmla="*/ 0 h 43"/>
                  <a:gd name="T76" fmla="*/ 12 w 56"/>
                  <a:gd name="T77" fmla="*/ 0 h 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" h="43">
                    <a:moveTo>
                      <a:pt x="12" y="0"/>
                    </a:moveTo>
                    <a:lnTo>
                      <a:pt x="12" y="0"/>
                    </a:lnTo>
                    <a:lnTo>
                      <a:pt x="19" y="6"/>
                    </a:lnTo>
                    <a:lnTo>
                      <a:pt x="25" y="12"/>
                    </a:lnTo>
                    <a:lnTo>
                      <a:pt x="37" y="25"/>
                    </a:lnTo>
                    <a:lnTo>
                      <a:pt x="44" y="37"/>
                    </a:lnTo>
                    <a:lnTo>
                      <a:pt x="37" y="37"/>
                    </a:lnTo>
                    <a:lnTo>
                      <a:pt x="31" y="25"/>
                    </a:lnTo>
                    <a:lnTo>
                      <a:pt x="19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25"/>
                    </a:lnTo>
                    <a:lnTo>
                      <a:pt x="25" y="37"/>
                    </a:lnTo>
                    <a:lnTo>
                      <a:pt x="31" y="37"/>
                    </a:lnTo>
                    <a:lnTo>
                      <a:pt x="31" y="43"/>
                    </a:lnTo>
                    <a:lnTo>
                      <a:pt x="44" y="43"/>
                    </a:lnTo>
                    <a:lnTo>
                      <a:pt x="50" y="37"/>
                    </a:lnTo>
                    <a:lnTo>
                      <a:pt x="56" y="37"/>
                    </a:lnTo>
                    <a:lnTo>
                      <a:pt x="56" y="31"/>
                    </a:lnTo>
                    <a:lnTo>
                      <a:pt x="50" y="25"/>
                    </a:lnTo>
                    <a:lnTo>
                      <a:pt x="44" y="18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4" name="Freeform 204">
                <a:extLst>
                  <a:ext uri="{FF2B5EF4-FFF2-40B4-BE49-F238E27FC236}">
                    <a16:creationId xmlns:a16="http://schemas.microsoft.com/office/drawing/2014/main" id="{36CCBB2E-9004-89AB-BA9C-08126FD7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991"/>
                <a:ext cx="56" cy="44"/>
              </a:xfrm>
              <a:custGeom>
                <a:avLst/>
                <a:gdLst>
                  <a:gd name="T0" fmla="*/ 12 w 56"/>
                  <a:gd name="T1" fmla="*/ 7 h 44"/>
                  <a:gd name="T2" fmla="*/ 12 w 56"/>
                  <a:gd name="T3" fmla="*/ 7 h 44"/>
                  <a:gd name="T4" fmla="*/ 12 w 56"/>
                  <a:gd name="T5" fmla="*/ 7 h 44"/>
                  <a:gd name="T6" fmla="*/ 25 w 56"/>
                  <a:gd name="T7" fmla="*/ 19 h 44"/>
                  <a:gd name="T8" fmla="*/ 37 w 56"/>
                  <a:gd name="T9" fmla="*/ 32 h 44"/>
                  <a:gd name="T10" fmla="*/ 43 w 56"/>
                  <a:gd name="T11" fmla="*/ 38 h 44"/>
                  <a:gd name="T12" fmla="*/ 43 w 56"/>
                  <a:gd name="T13" fmla="*/ 44 h 44"/>
                  <a:gd name="T14" fmla="*/ 43 w 56"/>
                  <a:gd name="T15" fmla="*/ 44 h 44"/>
                  <a:gd name="T16" fmla="*/ 43 w 56"/>
                  <a:gd name="T17" fmla="*/ 44 h 44"/>
                  <a:gd name="T18" fmla="*/ 37 w 56"/>
                  <a:gd name="T19" fmla="*/ 44 h 44"/>
                  <a:gd name="T20" fmla="*/ 31 w 56"/>
                  <a:gd name="T21" fmla="*/ 32 h 44"/>
                  <a:gd name="T22" fmla="*/ 18 w 56"/>
                  <a:gd name="T23" fmla="*/ 19 h 44"/>
                  <a:gd name="T24" fmla="*/ 12 w 56"/>
                  <a:gd name="T25" fmla="*/ 13 h 44"/>
                  <a:gd name="T26" fmla="*/ 6 w 56"/>
                  <a:gd name="T27" fmla="*/ 7 h 44"/>
                  <a:gd name="T28" fmla="*/ 12 w 56"/>
                  <a:gd name="T29" fmla="*/ 7 h 44"/>
                  <a:gd name="T30" fmla="*/ 6 w 56"/>
                  <a:gd name="T31" fmla="*/ 7 h 44"/>
                  <a:gd name="T32" fmla="*/ 0 w 56"/>
                  <a:gd name="T33" fmla="*/ 7 h 44"/>
                  <a:gd name="T34" fmla="*/ 0 w 56"/>
                  <a:gd name="T35" fmla="*/ 7 h 44"/>
                  <a:gd name="T36" fmla="*/ 0 w 56"/>
                  <a:gd name="T37" fmla="*/ 13 h 44"/>
                  <a:gd name="T38" fmla="*/ 0 w 56"/>
                  <a:gd name="T39" fmla="*/ 13 h 44"/>
                  <a:gd name="T40" fmla="*/ 0 w 56"/>
                  <a:gd name="T41" fmla="*/ 19 h 44"/>
                  <a:gd name="T42" fmla="*/ 12 w 56"/>
                  <a:gd name="T43" fmla="*/ 32 h 44"/>
                  <a:gd name="T44" fmla="*/ 25 w 56"/>
                  <a:gd name="T45" fmla="*/ 38 h 44"/>
                  <a:gd name="T46" fmla="*/ 25 w 56"/>
                  <a:gd name="T47" fmla="*/ 44 h 44"/>
                  <a:gd name="T48" fmla="*/ 31 w 56"/>
                  <a:gd name="T49" fmla="*/ 44 h 44"/>
                  <a:gd name="T50" fmla="*/ 43 w 56"/>
                  <a:gd name="T51" fmla="*/ 44 h 44"/>
                  <a:gd name="T52" fmla="*/ 50 w 56"/>
                  <a:gd name="T53" fmla="*/ 44 h 44"/>
                  <a:gd name="T54" fmla="*/ 56 w 56"/>
                  <a:gd name="T55" fmla="*/ 44 h 44"/>
                  <a:gd name="T56" fmla="*/ 56 w 56"/>
                  <a:gd name="T57" fmla="*/ 44 h 44"/>
                  <a:gd name="T58" fmla="*/ 56 w 56"/>
                  <a:gd name="T59" fmla="*/ 38 h 44"/>
                  <a:gd name="T60" fmla="*/ 56 w 56"/>
                  <a:gd name="T61" fmla="*/ 38 h 44"/>
                  <a:gd name="T62" fmla="*/ 50 w 56"/>
                  <a:gd name="T63" fmla="*/ 32 h 44"/>
                  <a:gd name="T64" fmla="*/ 43 w 56"/>
                  <a:gd name="T65" fmla="*/ 19 h 44"/>
                  <a:gd name="T66" fmla="*/ 31 w 56"/>
                  <a:gd name="T67" fmla="*/ 13 h 44"/>
                  <a:gd name="T68" fmla="*/ 25 w 56"/>
                  <a:gd name="T69" fmla="*/ 7 h 44"/>
                  <a:gd name="T70" fmla="*/ 25 w 56"/>
                  <a:gd name="T71" fmla="*/ 7 h 44"/>
                  <a:gd name="T72" fmla="*/ 18 w 56"/>
                  <a:gd name="T73" fmla="*/ 0 h 44"/>
                  <a:gd name="T74" fmla="*/ 12 w 56"/>
                  <a:gd name="T75" fmla="*/ 7 h 44"/>
                  <a:gd name="T76" fmla="*/ 6 w 56"/>
                  <a:gd name="T77" fmla="*/ 7 h 44"/>
                  <a:gd name="T78" fmla="*/ 12 w 56"/>
                  <a:gd name="T79" fmla="*/ 7 h 44"/>
                  <a:gd name="T80" fmla="*/ 12 w 56"/>
                  <a:gd name="T81" fmla="*/ 7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6" h="44">
                    <a:moveTo>
                      <a:pt x="12" y="7"/>
                    </a:moveTo>
                    <a:lnTo>
                      <a:pt x="12" y="7"/>
                    </a:lnTo>
                    <a:lnTo>
                      <a:pt x="25" y="19"/>
                    </a:lnTo>
                    <a:lnTo>
                      <a:pt x="37" y="32"/>
                    </a:lnTo>
                    <a:lnTo>
                      <a:pt x="43" y="38"/>
                    </a:lnTo>
                    <a:lnTo>
                      <a:pt x="43" y="44"/>
                    </a:lnTo>
                    <a:lnTo>
                      <a:pt x="37" y="44"/>
                    </a:lnTo>
                    <a:lnTo>
                      <a:pt x="31" y="32"/>
                    </a:lnTo>
                    <a:lnTo>
                      <a:pt x="18" y="19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2" y="32"/>
                    </a:lnTo>
                    <a:lnTo>
                      <a:pt x="25" y="38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43" y="44"/>
                    </a:lnTo>
                    <a:lnTo>
                      <a:pt x="50" y="44"/>
                    </a:lnTo>
                    <a:lnTo>
                      <a:pt x="56" y="44"/>
                    </a:lnTo>
                    <a:lnTo>
                      <a:pt x="56" y="38"/>
                    </a:lnTo>
                    <a:lnTo>
                      <a:pt x="50" y="32"/>
                    </a:lnTo>
                    <a:lnTo>
                      <a:pt x="43" y="19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8" y="0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5" name="Freeform 205">
                <a:extLst>
                  <a:ext uri="{FF2B5EF4-FFF2-40B4-BE49-F238E27FC236}">
                    <a16:creationId xmlns:a16="http://schemas.microsoft.com/office/drawing/2014/main" id="{33DFBA8C-64E0-03D5-B4B0-579DAA32C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2223"/>
                <a:ext cx="38" cy="18"/>
              </a:xfrm>
              <a:custGeom>
                <a:avLst/>
                <a:gdLst>
                  <a:gd name="T0" fmla="*/ 0 w 38"/>
                  <a:gd name="T1" fmla="*/ 6 h 18"/>
                  <a:gd name="T2" fmla="*/ 38 w 38"/>
                  <a:gd name="T3" fmla="*/ 0 h 18"/>
                  <a:gd name="T4" fmla="*/ 38 w 38"/>
                  <a:gd name="T5" fmla="*/ 0 h 18"/>
                  <a:gd name="T6" fmla="*/ 38 w 38"/>
                  <a:gd name="T7" fmla="*/ 0 h 18"/>
                  <a:gd name="T8" fmla="*/ 31 w 38"/>
                  <a:gd name="T9" fmla="*/ 0 h 18"/>
                  <a:gd name="T10" fmla="*/ 25 w 38"/>
                  <a:gd name="T11" fmla="*/ 0 h 18"/>
                  <a:gd name="T12" fmla="*/ 19 w 38"/>
                  <a:gd name="T13" fmla="*/ 0 h 18"/>
                  <a:gd name="T14" fmla="*/ 19 w 38"/>
                  <a:gd name="T15" fmla="*/ 6 h 18"/>
                  <a:gd name="T16" fmla="*/ 25 w 38"/>
                  <a:gd name="T17" fmla="*/ 6 h 18"/>
                  <a:gd name="T18" fmla="*/ 31 w 38"/>
                  <a:gd name="T19" fmla="*/ 6 h 18"/>
                  <a:gd name="T20" fmla="*/ 31 w 38"/>
                  <a:gd name="T21" fmla="*/ 6 h 18"/>
                  <a:gd name="T22" fmla="*/ 31 w 38"/>
                  <a:gd name="T23" fmla="*/ 0 h 18"/>
                  <a:gd name="T24" fmla="*/ 38 w 38"/>
                  <a:gd name="T25" fmla="*/ 6 h 18"/>
                  <a:gd name="T26" fmla="*/ 38 w 38"/>
                  <a:gd name="T27" fmla="*/ 6 h 18"/>
                  <a:gd name="T28" fmla="*/ 31 w 38"/>
                  <a:gd name="T29" fmla="*/ 6 h 18"/>
                  <a:gd name="T30" fmla="*/ 25 w 38"/>
                  <a:gd name="T31" fmla="*/ 6 h 18"/>
                  <a:gd name="T32" fmla="*/ 31 w 38"/>
                  <a:gd name="T33" fmla="*/ 12 h 18"/>
                  <a:gd name="T34" fmla="*/ 31 w 38"/>
                  <a:gd name="T35" fmla="*/ 12 h 18"/>
                  <a:gd name="T36" fmla="*/ 38 w 38"/>
                  <a:gd name="T37" fmla="*/ 12 h 18"/>
                  <a:gd name="T38" fmla="*/ 38 w 38"/>
                  <a:gd name="T39" fmla="*/ 12 h 18"/>
                  <a:gd name="T40" fmla="*/ 13 w 38"/>
                  <a:gd name="T41" fmla="*/ 18 h 18"/>
                  <a:gd name="T42" fmla="*/ 13 w 38"/>
                  <a:gd name="T43" fmla="*/ 18 h 18"/>
                  <a:gd name="T44" fmla="*/ 13 w 38"/>
                  <a:gd name="T45" fmla="*/ 18 h 18"/>
                  <a:gd name="T46" fmla="*/ 13 w 38"/>
                  <a:gd name="T47" fmla="*/ 18 h 18"/>
                  <a:gd name="T48" fmla="*/ 6 w 38"/>
                  <a:gd name="T49" fmla="*/ 6 h 18"/>
                  <a:gd name="T50" fmla="*/ 6 w 38"/>
                  <a:gd name="T51" fmla="*/ 6 h 18"/>
                  <a:gd name="T52" fmla="*/ 0 w 38"/>
                  <a:gd name="T53" fmla="*/ 6 h 18"/>
                  <a:gd name="T54" fmla="*/ 0 w 38"/>
                  <a:gd name="T55" fmla="*/ 6 h 18"/>
                  <a:gd name="T56" fmla="*/ 0 w 38"/>
                  <a:gd name="T57" fmla="*/ 6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8" h="18">
                    <a:moveTo>
                      <a:pt x="0" y="6"/>
                    </a:moveTo>
                    <a:lnTo>
                      <a:pt x="38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13" y="18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6" name="Freeform 206">
                <a:extLst>
                  <a:ext uri="{FF2B5EF4-FFF2-40B4-BE49-F238E27FC236}">
                    <a16:creationId xmlns:a16="http://schemas.microsoft.com/office/drawing/2014/main" id="{C1D417EC-9767-B7BD-4C40-18DC27B9B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10"/>
                <a:ext cx="50" cy="19"/>
              </a:xfrm>
              <a:custGeom>
                <a:avLst/>
                <a:gdLst>
                  <a:gd name="T0" fmla="*/ 0 w 50"/>
                  <a:gd name="T1" fmla="*/ 13 h 19"/>
                  <a:gd name="T2" fmla="*/ 37 w 50"/>
                  <a:gd name="T3" fmla="*/ 0 h 19"/>
                  <a:gd name="T4" fmla="*/ 37 w 50"/>
                  <a:gd name="T5" fmla="*/ 6 h 19"/>
                  <a:gd name="T6" fmla="*/ 37 w 50"/>
                  <a:gd name="T7" fmla="*/ 6 h 19"/>
                  <a:gd name="T8" fmla="*/ 31 w 50"/>
                  <a:gd name="T9" fmla="*/ 0 h 19"/>
                  <a:gd name="T10" fmla="*/ 25 w 50"/>
                  <a:gd name="T11" fmla="*/ 6 h 19"/>
                  <a:gd name="T12" fmla="*/ 18 w 50"/>
                  <a:gd name="T13" fmla="*/ 6 h 19"/>
                  <a:gd name="T14" fmla="*/ 18 w 50"/>
                  <a:gd name="T15" fmla="*/ 6 h 19"/>
                  <a:gd name="T16" fmla="*/ 25 w 50"/>
                  <a:gd name="T17" fmla="*/ 13 h 19"/>
                  <a:gd name="T18" fmla="*/ 31 w 50"/>
                  <a:gd name="T19" fmla="*/ 6 h 19"/>
                  <a:gd name="T20" fmla="*/ 31 w 50"/>
                  <a:gd name="T21" fmla="*/ 6 h 19"/>
                  <a:gd name="T22" fmla="*/ 31 w 50"/>
                  <a:gd name="T23" fmla="*/ 6 h 19"/>
                  <a:gd name="T24" fmla="*/ 37 w 50"/>
                  <a:gd name="T25" fmla="*/ 13 h 19"/>
                  <a:gd name="T26" fmla="*/ 37 w 50"/>
                  <a:gd name="T27" fmla="*/ 13 h 19"/>
                  <a:gd name="T28" fmla="*/ 31 w 50"/>
                  <a:gd name="T29" fmla="*/ 13 h 19"/>
                  <a:gd name="T30" fmla="*/ 25 w 50"/>
                  <a:gd name="T31" fmla="*/ 13 h 19"/>
                  <a:gd name="T32" fmla="*/ 31 w 50"/>
                  <a:gd name="T33" fmla="*/ 13 h 19"/>
                  <a:gd name="T34" fmla="*/ 31 w 50"/>
                  <a:gd name="T35" fmla="*/ 19 h 19"/>
                  <a:gd name="T36" fmla="*/ 31 w 50"/>
                  <a:gd name="T37" fmla="*/ 13 h 19"/>
                  <a:gd name="T38" fmla="*/ 43 w 50"/>
                  <a:gd name="T39" fmla="*/ 13 h 19"/>
                  <a:gd name="T40" fmla="*/ 43 w 50"/>
                  <a:gd name="T41" fmla="*/ 13 h 19"/>
                  <a:gd name="T42" fmla="*/ 43 w 50"/>
                  <a:gd name="T43" fmla="*/ 6 h 19"/>
                  <a:gd name="T44" fmla="*/ 43 w 50"/>
                  <a:gd name="T45" fmla="*/ 6 h 19"/>
                  <a:gd name="T46" fmla="*/ 50 w 50"/>
                  <a:gd name="T47" fmla="*/ 13 h 19"/>
                  <a:gd name="T48" fmla="*/ 12 w 50"/>
                  <a:gd name="T49" fmla="*/ 19 h 19"/>
                  <a:gd name="T50" fmla="*/ 12 w 50"/>
                  <a:gd name="T51" fmla="*/ 19 h 19"/>
                  <a:gd name="T52" fmla="*/ 12 w 50"/>
                  <a:gd name="T53" fmla="*/ 19 h 19"/>
                  <a:gd name="T54" fmla="*/ 12 w 50"/>
                  <a:gd name="T55" fmla="*/ 19 h 19"/>
                  <a:gd name="T56" fmla="*/ 6 w 50"/>
                  <a:gd name="T57" fmla="*/ 13 h 19"/>
                  <a:gd name="T58" fmla="*/ 6 w 50"/>
                  <a:gd name="T59" fmla="*/ 13 h 19"/>
                  <a:gd name="T60" fmla="*/ 0 w 50"/>
                  <a:gd name="T61" fmla="*/ 13 h 19"/>
                  <a:gd name="T62" fmla="*/ 0 w 50"/>
                  <a:gd name="T63" fmla="*/ 13 h 19"/>
                  <a:gd name="T64" fmla="*/ 0 w 50"/>
                  <a:gd name="T65" fmla="*/ 13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0" h="19">
                    <a:moveTo>
                      <a:pt x="0" y="13"/>
                    </a:moveTo>
                    <a:lnTo>
                      <a:pt x="37" y="0"/>
                    </a:lnTo>
                    <a:lnTo>
                      <a:pt x="37" y="6"/>
                    </a:lnTo>
                    <a:lnTo>
                      <a:pt x="31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25" y="13"/>
                    </a:lnTo>
                    <a:lnTo>
                      <a:pt x="31" y="6"/>
                    </a:lnTo>
                    <a:lnTo>
                      <a:pt x="37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43" y="13"/>
                    </a:lnTo>
                    <a:lnTo>
                      <a:pt x="43" y="6"/>
                    </a:lnTo>
                    <a:lnTo>
                      <a:pt x="50" y="13"/>
                    </a:lnTo>
                    <a:lnTo>
                      <a:pt x="12" y="19"/>
                    </a:lnTo>
                    <a:lnTo>
                      <a:pt x="6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7" name="Freeform 207">
                <a:extLst>
                  <a:ext uri="{FF2B5EF4-FFF2-40B4-BE49-F238E27FC236}">
                    <a16:creationId xmlns:a16="http://schemas.microsoft.com/office/drawing/2014/main" id="{47DD2052-19D7-6D29-E34C-65A5B7D06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204"/>
                <a:ext cx="44" cy="19"/>
              </a:xfrm>
              <a:custGeom>
                <a:avLst/>
                <a:gdLst>
                  <a:gd name="T0" fmla="*/ 13 w 44"/>
                  <a:gd name="T1" fmla="*/ 19 h 19"/>
                  <a:gd name="T2" fmla="*/ 13 w 44"/>
                  <a:gd name="T3" fmla="*/ 19 h 19"/>
                  <a:gd name="T4" fmla="*/ 13 w 44"/>
                  <a:gd name="T5" fmla="*/ 12 h 19"/>
                  <a:gd name="T6" fmla="*/ 6 w 44"/>
                  <a:gd name="T7" fmla="*/ 6 h 19"/>
                  <a:gd name="T8" fmla="*/ 6 w 44"/>
                  <a:gd name="T9" fmla="*/ 6 h 19"/>
                  <a:gd name="T10" fmla="*/ 0 w 44"/>
                  <a:gd name="T11" fmla="*/ 6 h 19"/>
                  <a:gd name="T12" fmla="*/ 0 w 44"/>
                  <a:gd name="T13" fmla="*/ 6 h 19"/>
                  <a:gd name="T14" fmla="*/ 19 w 44"/>
                  <a:gd name="T15" fmla="*/ 0 h 19"/>
                  <a:gd name="T16" fmla="*/ 25 w 44"/>
                  <a:gd name="T17" fmla="*/ 0 h 19"/>
                  <a:gd name="T18" fmla="*/ 31 w 44"/>
                  <a:gd name="T19" fmla="*/ 0 h 19"/>
                  <a:gd name="T20" fmla="*/ 38 w 44"/>
                  <a:gd name="T21" fmla="*/ 0 h 19"/>
                  <a:gd name="T22" fmla="*/ 44 w 44"/>
                  <a:gd name="T23" fmla="*/ 0 h 19"/>
                  <a:gd name="T24" fmla="*/ 44 w 44"/>
                  <a:gd name="T25" fmla="*/ 6 h 19"/>
                  <a:gd name="T26" fmla="*/ 44 w 44"/>
                  <a:gd name="T27" fmla="*/ 6 h 19"/>
                  <a:gd name="T28" fmla="*/ 38 w 44"/>
                  <a:gd name="T29" fmla="*/ 12 h 19"/>
                  <a:gd name="T30" fmla="*/ 31 w 44"/>
                  <a:gd name="T31" fmla="*/ 12 h 19"/>
                  <a:gd name="T32" fmla="*/ 13 w 44"/>
                  <a:gd name="T33" fmla="*/ 19 h 19"/>
                  <a:gd name="T34" fmla="*/ 13 w 44"/>
                  <a:gd name="T35" fmla="*/ 19 h 19"/>
                  <a:gd name="T36" fmla="*/ 13 w 44"/>
                  <a:gd name="T37" fmla="*/ 19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19">
                    <a:moveTo>
                      <a:pt x="13" y="19"/>
                    </a:moveTo>
                    <a:lnTo>
                      <a:pt x="13" y="19"/>
                    </a:lnTo>
                    <a:lnTo>
                      <a:pt x="13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54" name="Group 208">
              <a:extLst>
                <a:ext uri="{FF2B5EF4-FFF2-40B4-BE49-F238E27FC236}">
                  <a16:creationId xmlns:a16="http://schemas.microsoft.com/office/drawing/2014/main" id="{9D692326-64FA-67EE-E473-B63B7EE55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5" y="2029"/>
              <a:ext cx="1114" cy="506"/>
              <a:chOff x="2585" y="2029"/>
              <a:chExt cx="1114" cy="506"/>
            </a:xfrm>
          </p:grpSpPr>
          <p:sp>
            <p:nvSpPr>
              <p:cNvPr id="57588" name="Freeform 209">
                <a:extLst>
                  <a:ext uri="{FF2B5EF4-FFF2-40B4-BE49-F238E27FC236}">
                    <a16:creationId xmlns:a16="http://schemas.microsoft.com/office/drawing/2014/main" id="{5A810F77-71BB-608E-5AD1-42E55BD3C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191"/>
                <a:ext cx="50" cy="19"/>
              </a:xfrm>
              <a:custGeom>
                <a:avLst/>
                <a:gdLst>
                  <a:gd name="T0" fmla="*/ 0 w 50"/>
                  <a:gd name="T1" fmla="*/ 7 h 19"/>
                  <a:gd name="T2" fmla="*/ 38 w 50"/>
                  <a:gd name="T3" fmla="*/ 0 h 19"/>
                  <a:gd name="T4" fmla="*/ 44 w 50"/>
                  <a:gd name="T5" fmla="*/ 7 h 19"/>
                  <a:gd name="T6" fmla="*/ 38 w 50"/>
                  <a:gd name="T7" fmla="*/ 7 h 19"/>
                  <a:gd name="T8" fmla="*/ 32 w 50"/>
                  <a:gd name="T9" fmla="*/ 0 h 19"/>
                  <a:gd name="T10" fmla="*/ 25 w 50"/>
                  <a:gd name="T11" fmla="*/ 7 h 19"/>
                  <a:gd name="T12" fmla="*/ 25 w 50"/>
                  <a:gd name="T13" fmla="*/ 7 h 19"/>
                  <a:gd name="T14" fmla="*/ 25 w 50"/>
                  <a:gd name="T15" fmla="*/ 7 h 19"/>
                  <a:gd name="T16" fmla="*/ 25 w 50"/>
                  <a:gd name="T17" fmla="*/ 13 h 19"/>
                  <a:gd name="T18" fmla="*/ 32 w 50"/>
                  <a:gd name="T19" fmla="*/ 7 h 19"/>
                  <a:gd name="T20" fmla="*/ 32 w 50"/>
                  <a:gd name="T21" fmla="*/ 7 h 19"/>
                  <a:gd name="T22" fmla="*/ 32 w 50"/>
                  <a:gd name="T23" fmla="*/ 7 h 19"/>
                  <a:gd name="T24" fmla="*/ 38 w 50"/>
                  <a:gd name="T25" fmla="*/ 13 h 19"/>
                  <a:gd name="T26" fmla="*/ 38 w 50"/>
                  <a:gd name="T27" fmla="*/ 13 h 19"/>
                  <a:gd name="T28" fmla="*/ 32 w 50"/>
                  <a:gd name="T29" fmla="*/ 13 h 19"/>
                  <a:gd name="T30" fmla="*/ 25 w 50"/>
                  <a:gd name="T31" fmla="*/ 13 h 19"/>
                  <a:gd name="T32" fmla="*/ 32 w 50"/>
                  <a:gd name="T33" fmla="*/ 13 h 19"/>
                  <a:gd name="T34" fmla="*/ 32 w 50"/>
                  <a:gd name="T35" fmla="*/ 13 h 19"/>
                  <a:gd name="T36" fmla="*/ 38 w 50"/>
                  <a:gd name="T37" fmla="*/ 13 h 19"/>
                  <a:gd name="T38" fmla="*/ 44 w 50"/>
                  <a:gd name="T39" fmla="*/ 13 h 19"/>
                  <a:gd name="T40" fmla="*/ 44 w 50"/>
                  <a:gd name="T41" fmla="*/ 13 h 19"/>
                  <a:gd name="T42" fmla="*/ 50 w 50"/>
                  <a:gd name="T43" fmla="*/ 7 h 19"/>
                  <a:gd name="T44" fmla="*/ 50 w 50"/>
                  <a:gd name="T45" fmla="*/ 7 h 19"/>
                  <a:gd name="T46" fmla="*/ 50 w 50"/>
                  <a:gd name="T47" fmla="*/ 13 h 19"/>
                  <a:gd name="T48" fmla="*/ 13 w 50"/>
                  <a:gd name="T49" fmla="*/ 19 h 19"/>
                  <a:gd name="T50" fmla="*/ 13 w 50"/>
                  <a:gd name="T51" fmla="*/ 19 h 19"/>
                  <a:gd name="T52" fmla="*/ 19 w 50"/>
                  <a:gd name="T53" fmla="*/ 19 h 19"/>
                  <a:gd name="T54" fmla="*/ 19 w 50"/>
                  <a:gd name="T55" fmla="*/ 19 h 19"/>
                  <a:gd name="T56" fmla="*/ 7 w 50"/>
                  <a:gd name="T57" fmla="*/ 13 h 19"/>
                  <a:gd name="T58" fmla="*/ 7 w 50"/>
                  <a:gd name="T59" fmla="*/ 7 h 19"/>
                  <a:gd name="T60" fmla="*/ 0 w 50"/>
                  <a:gd name="T61" fmla="*/ 13 h 19"/>
                  <a:gd name="T62" fmla="*/ 0 w 50"/>
                  <a:gd name="T63" fmla="*/ 7 h 19"/>
                  <a:gd name="T64" fmla="*/ 0 w 50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0" h="19">
                    <a:moveTo>
                      <a:pt x="0" y="7"/>
                    </a:moveTo>
                    <a:lnTo>
                      <a:pt x="38" y="0"/>
                    </a:lnTo>
                    <a:lnTo>
                      <a:pt x="44" y="7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32" y="7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50" y="7"/>
                    </a:lnTo>
                    <a:lnTo>
                      <a:pt x="50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13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9" name="Freeform 210">
                <a:extLst>
                  <a:ext uri="{FF2B5EF4-FFF2-40B4-BE49-F238E27FC236}">
                    <a16:creationId xmlns:a16="http://schemas.microsoft.com/office/drawing/2014/main" id="{22E14550-1A13-FC42-8A53-BFC4A771F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2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12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12 w 12"/>
                  <a:gd name="T23" fmla="*/ 12 h 12"/>
                  <a:gd name="T24" fmla="*/ 12 w 12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0" name="Freeform 211">
                <a:extLst>
                  <a:ext uri="{FF2B5EF4-FFF2-40B4-BE49-F238E27FC236}">
                    <a16:creationId xmlns:a16="http://schemas.microsoft.com/office/drawing/2014/main" id="{69467D57-C3EC-8D1B-BFBF-F543C5B0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060"/>
                <a:ext cx="56" cy="25"/>
              </a:xfrm>
              <a:custGeom>
                <a:avLst/>
                <a:gdLst>
                  <a:gd name="T0" fmla="*/ 12 w 56"/>
                  <a:gd name="T1" fmla="*/ 25 h 25"/>
                  <a:gd name="T2" fmla="*/ 12 w 56"/>
                  <a:gd name="T3" fmla="*/ 25 h 25"/>
                  <a:gd name="T4" fmla="*/ 12 w 56"/>
                  <a:gd name="T5" fmla="*/ 25 h 25"/>
                  <a:gd name="T6" fmla="*/ 6 w 56"/>
                  <a:gd name="T7" fmla="*/ 13 h 25"/>
                  <a:gd name="T8" fmla="*/ 0 w 56"/>
                  <a:gd name="T9" fmla="*/ 13 h 25"/>
                  <a:gd name="T10" fmla="*/ 0 w 56"/>
                  <a:gd name="T11" fmla="*/ 13 h 25"/>
                  <a:gd name="T12" fmla="*/ 19 w 56"/>
                  <a:gd name="T13" fmla="*/ 6 h 25"/>
                  <a:gd name="T14" fmla="*/ 44 w 56"/>
                  <a:gd name="T15" fmla="*/ 13 h 25"/>
                  <a:gd name="T16" fmla="*/ 44 w 56"/>
                  <a:gd name="T17" fmla="*/ 6 h 25"/>
                  <a:gd name="T18" fmla="*/ 37 w 56"/>
                  <a:gd name="T19" fmla="*/ 6 h 25"/>
                  <a:gd name="T20" fmla="*/ 31 w 56"/>
                  <a:gd name="T21" fmla="*/ 6 h 25"/>
                  <a:gd name="T22" fmla="*/ 31 w 56"/>
                  <a:gd name="T23" fmla="*/ 6 h 25"/>
                  <a:gd name="T24" fmla="*/ 44 w 56"/>
                  <a:gd name="T25" fmla="*/ 0 h 25"/>
                  <a:gd name="T26" fmla="*/ 44 w 56"/>
                  <a:gd name="T27" fmla="*/ 0 h 25"/>
                  <a:gd name="T28" fmla="*/ 44 w 56"/>
                  <a:gd name="T29" fmla="*/ 6 h 25"/>
                  <a:gd name="T30" fmla="*/ 44 w 56"/>
                  <a:gd name="T31" fmla="*/ 6 h 25"/>
                  <a:gd name="T32" fmla="*/ 56 w 56"/>
                  <a:gd name="T33" fmla="*/ 19 h 25"/>
                  <a:gd name="T34" fmla="*/ 44 w 56"/>
                  <a:gd name="T35" fmla="*/ 19 h 25"/>
                  <a:gd name="T36" fmla="*/ 12 w 56"/>
                  <a:gd name="T37" fmla="*/ 13 h 25"/>
                  <a:gd name="T38" fmla="*/ 12 w 56"/>
                  <a:gd name="T39" fmla="*/ 13 h 25"/>
                  <a:gd name="T40" fmla="*/ 19 w 56"/>
                  <a:gd name="T41" fmla="*/ 25 h 25"/>
                  <a:gd name="T42" fmla="*/ 19 w 56"/>
                  <a:gd name="T43" fmla="*/ 25 h 25"/>
                  <a:gd name="T44" fmla="*/ 25 w 56"/>
                  <a:gd name="T45" fmla="*/ 25 h 25"/>
                  <a:gd name="T46" fmla="*/ 25 w 56"/>
                  <a:gd name="T47" fmla="*/ 25 h 25"/>
                  <a:gd name="T48" fmla="*/ 12 w 56"/>
                  <a:gd name="T49" fmla="*/ 25 h 25"/>
                  <a:gd name="T50" fmla="*/ 12 w 56"/>
                  <a:gd name="T51" fmla="*/ 25 h 25"/>
                  <a:gd name="T52" fmla="*/ 12 w 56"/>
                  <a:gd name="T53" fmla="*/ 25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" h="25">
                    <a:moveTo>
                      <a:pt x="12" y="25"/>
                    </a:moveTo>
                    <a:lnTo>
                      <a:pt x="12" y="25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9" y="6"/>
                    </a:lnTo>
                    <a:lnTo>
                      <a:pt x="44" y="13"/>
                    </a:lnTo>
                    <a:lnTo>
                      <a:pt x="44" y="6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56" y="19"/>
                    </a:lnTo>
                    <a:lnTo>
                      <a:pt x="44" y="19"/>
                    </a:lnTo>
                    <a:lnTo>
                      <a:pt x="12" y="13"/>
                    </a:lnTo>
                    <a:lnTo>
                      <a:pt x="19" y="25"/>
                    </a:lnTo>
                    <a:lnTo>
                      <a:pt x="25" y="2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1" name="Freeform 212">
                <a:extLst>
                  <a:ext uri="{FF2B5EF4-FFF2-40B4-BE49-F238E27FC236}">
                    <a16:creationId xmlns:a16="http://schemas.microsoft.com/office/drawing/2014/main" id="{89B38F2B-48B3-10C8-5A52-A3A8899B8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054"/>
                <a:ext cx="37" cy="19"/>
              </a:xfrm>
              <a:custGeom>
                <a:avLst/>
                <a:gdLst>
                  <a:gd name="T0" fmla="*/ 37 w 37"/>
                  <a:gd name="T1" fmla="*/ 6 h 19"/>
                  <a:gd name="T2" fmla="*/ 37 w 37"/>
                  <a:gd name="T3" fmla="*/ 6 h 19"/>
                  <a:gd name="T4" fmla="*/ 37 w 37"/>
                  <a:gd name="T5" fmla="*/ 12 h 19"/>
                  <a:gd name="T6" fmla="*/ 31 w 37"/>
                  <a:gd name="T7" fmla="*/ 12 h 19"/>
                  <a:gd name="T8" fmla="*/ 25 w 37"/>
                  <a:gd name="T9" fmla="*/ 19 h 19"/>
                  <a:gd name="T10" fmla="*/ 6 w 37"/>
                  <a:gd name="T11" fmla="*/ 19 h 19"/>
                  <a:gd name="T12" fmla="*/ 6 w 37"/>
                  <a:gd name="T13" fmla="*/ 19 h 19"/>
                  <a:gd name="T14" fmla="*/ 0 w 37"/>
                  <a:gd name="T15" fmla="*/ 12 h 19"/>
                  <a:gd name="T16" fmla="*/ 0 w 37"/>
                  <a:gd name="T17" fmla="*/ 12 h 19"/>
                  <a:gd name="T18" fmla="*/ 0 w 37"/>
                  <a:gd name="T19" fmla="*/ 6 h 19"/>
                  <a:gd name="T20" fmla="*/ 6 w 37"/>
                  <a:gd name="T21" fmla="*/ 6 h 19"/>
                  <a:gd name="T22" fmla="*/ 12 w 37"/>
                  <a:gd name="T23" fmla="*/ 6 h 19"/>
                  <a:gd name="T24" fmla="*/ 25 w 37"/>
                  <a:gd name="T25" fmla="*/ 0 h 19"/>
                  <a:gd name="T26" fmla="*/ 31 w 37"/>
                  <a:gd name="T27" fmla="*/ 0 h 19"/>
                  <a:gd name="T28" fmla="*/ 37 w 37"/>
                  <a:gd name="T29" fmla="*/ 6 h 19"/>
                  <a:gd name="T30" fmla="*/ 37 w 37"/>
                  <a:gd name="T31" fmla="*/ 6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9">
                    <a:moveTo>
                      <a:pt x="37" y="6"/>
                    </a:moveTo>
                    <a:lnTo>
                      <a:pt x="37" y="6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2" name="Freeform 213">
                <a:extLst>
                  <a:ext uri="{FF2B5EF4-FFF2-40B4-BE49-F238E27FC236}">
                    <a16:creationId xmlns:a16="http://schemas.microsoft.com/office/drawing/2014/main" id="{E10E469B-5FC1-5D20-83C0-31A058DBF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2060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7 w 13"/>
                  <a:gd name="T3" fmla="*/ 6 h 6"/>
                  <a:gd name="T4" fmla="*/ 7 w 13"/>
                  <a:gd name="T5" fmla="*/ 6 h 6"/>
                  <a:gd name="T6" fmla="*/ 13 w 13"/>
                  <a:gd name="T7" fmla="*/ 6 h 6"/>
                  <a:gd name="T8" fmla="*/ 13 w 13"/>
                  <a:gd name="T9" fmla="*/ 6 h 6"/>
                  <a:gd name="T10" fmla="*/ 13 w 13"/>
                  <a:gd name="T11" fmla="*/ 6 h 6"/>
                  <a:gd name="T12" fmla="*/ 13 w 13"/>
                  <a:gd name="T13" fmla="*/ 0 h 6"/>
                  <a:gd name="T14" fmla="*/ 7 w 13"/>
                  <a:gd name="T15" fmla="*/ 0 h 6"/>
                  <a:gd name="T16" fmla="*/ 0 w 13"/>
                  <a:gd name="T17" fmla="*/ 0 h 6"/>
                  <a:gd name="T18" fmla="*/ 0 w 13"/>
                  <a:gd name="T19" fmla="*/ 0 h 6"/>
                  <a:gd name="T20" fmla="*/ 0 w 13"/>
                  <a:gd name="T21" fmla="*/ 0 h 6"/>
                  <a:gd name="T22" fmla="*/ 0 w 13"/>
                  <a:gd name="T23" fmla="*/ 0 h 6"/>
                  <a:gd name="T24" fmla="*/ 0 w 13"/>
                  <a:gd name="T25" fmla="*/ 6 h 6"/>
                  <a:gd name="T26" fmla="*/ 0 w 13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7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3" name="Freeform 214">
                <a:extLst>
                  <a:ext uri="{FF2B5EF4-FFF2-40B4-BE49-F238E27FC236}">
                    <a16:creationId xmlns:a16="http://schemas.microsoft.com/office/drawing/2014/main" id="{61FC668B-51A0-C3AA-F4BD-9DEC730A0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041"/>
                <a:ext cx="44" cy="19"/>
              </a:xfrm>
              <a:custGeom>
                <a:avLst/>
                <a:gdLst>
                  <a:gd name="T0" fmla="*/ 44 w 44"/>
                  <a:gd name="T1" fmla="*/ 13 h 19"/>
                  <a:gd name="T2" fmla="*/ 19 w 44"/>
                  <a:gd name="T3" fmla="*/ 19 h 19"/>
                  <a:gd name="T4" fmla="*/ 19 w 44"/>
                  <a:gd name="T5" fmla="*/ 19 h 19"/>
                  <a:gd name="T6" fmla="*/ 25 w 44"/>
                  <a:gd name="T7" fmla="*/ 19 h 19"/>
                  <a:gd name="T8" fmla="*/ 25 w 44"/>
                  <a:gd name="T9" fmla="*/ 19 h 19"/>
                  <a:gd name="T10" fmla="*/ 13 w 44"/>
                  <a:gd name="T11" fmla="*/ 7 h 19"/>
                  <a:gd name="T12" fmla="*/ 6 w 44"/>
                  <a:gd name="T13" fmla="*/ 13 h 19"/>
                  <a:gd name="T14" fmla="*/ 6 w 44"/>
                  <a:gd name="T15" fmla="*/ 13 h 19"/>
                  <a:gd name="T16" fmla="*/ 6 w 44"/>
                  <a:gd name="T17" fmla="*/ 13 h 19"/>
                  <a:gd name="T18" fmla="*/ 6 w 44"/>
                  <a:gd name="T19" fmla="*/ 13 h 19"/>
                  <a:gd name="T20" fmla="*/ 0 w 44"/>
                  <a:gd name="T21" fmla="*/ 13 h 19"/>
                  <a:gd name="T22" fmla="*/ 38 w 44"/>
                  <a:gd name="T23" fmla="*/ 0 h 19"/>
                  <a:gd name="T24" fmla="*/ 44 w 44"/>
                  <a:gd name="T25" fmla="*/ 7 h 19"/>
                  <a:gd name="T26" fmla="*/ 44 w 44"/>
                  <a:gd name="T27" fmla="*/ 7 h 19"/>
                  <a:gd name="T28" fmla="*/ 38 w 44"/>
                  <a:gd name="T29" fmla="*/ 7 h 19"/>
                  <a:gd name="T30" fmla="*/ 38 w 44"/>
                  <a:gd name="T31" fmla="*/ 7 h 19"/>
                  <a:gd name="T32" fmla="*/ 31 w 44"/>
                  <a:gd name="T33" fmla="*/ 7 h 19"/>
                  <a:gd name="T34" fmla="*/ 38 w 44"/>
                  <a:gd name="T35" fmla="*/ 13 h 19"/>
                  <a:gd name="T36" fmla="*/ 44 w 44"/>
                  <a:gd name="T37" fmla="*/ 13 h 19"/>
                  <a:gd name="T38" fmla="*/ 44 w 44"/>
                  <a:gd name="T39" fmla="*/ 13 h 19"/>
                  <a:gd name="T40" fmla="*/ 44 w 44"/>
                  <a:gd name="T41" fmla="*/ 13 h 19"/>
                  <a:gd name="T42" fmla="*/ 44 w 44"/>
                  <a:gd name="T43" fmla="*/ 13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4" h="19">
                    <a:moveTo>
                      <a:pt x="44" y="13"/>
                    </a:moveTo>
                    <a:lnTo>
                      <a:pt x="19" y="19"/>
                    </a:lnTo>
                    <a:lnTo>
                      <a:pt x="25" y="19"/>
                    </a:lnTo>
                    <a:lnTo>
                      <a:pt x="13" y="7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38" y="0"/>
                    </a:lnTo>
                    <a:lnTo>
                      <a:pt x="44" y="7"/>
                    </a:lnTo>
                    <a:lnTo>
                      <a:pt x="38" y="7"/>
                    </a:lnTo>
                    <a:lnTo>
                      <a:pt x="31" y="7"/>
                    </a:lnTo>
                    <a:lnTo>
                      <a:pt x="3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4" name="Freeform 215">
                <a:extLst>
                  <a:ext uri="{FF2B5EF4-FFF2-40B4-BE49-F238E27FC236}">
                    <a16:creationId xmlns:a16="http://schemas.microsoft.com/office/drawing/2014/main" id="{618E5DC0-7536-EEA9-37DD-6174E67A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029"/>
                <a:ext cx="50" cy="25"/>
              </a:xfrm>
              <a:custGeom>
                <a:avLst/>
                <a:gdLst>
                  <a:gd name="T0" fmla="*/ 0 w 50"/>
                  <a:gd name="T1" fmla="*/ 12 h 25"/>
                  <a:gd name="T2" fmla="*/ 37 w 50"/>
                  <a:gd name="T3" fmla="*/ 0 h 25"/>
                  <a:gd name="T4" fmla="*/ 37 w 50"/>
                  <a:gd name="T5" fmla="*/ 6 h 25"/>
                  <a:gd name="T6" fmla="*/ 37 w 50"/>
                  <a:gd name="T7" fmla="*/ 6 h 25"/>
                  <a:gd name="T8" fmla="*/ 31 w 50"/>
                  <a:gd name="T9" fmla="*/ 6 h 25"/>
                  <a:gd name="T10" fmla="*/ 25 w 50"/>
                  <a:gd name="T11" fmla="*/ 6 h 25"/>
                  <a:gd name="T12" fmla="*/ 19 w 50"/>
                  <a:gd name="T13" fmla="*/ 6 h 25"/>
                  <a:gd name="T14" fmla="*/ 19 w 50"/>
                  <a:gd name="T15" fmla="*/ 6 h 25"/>
                  <a:gd name="T16" fmla="*/ 25 w 50"/>
                  <a:gd name="T17" fmla="*/ 12 h 25"/>
                  <a:gd name="T18" fmla="*/ 31 w 50"/>
                  <a:gd name="T19" fmla="*/ 12 h 25"/>
                  <a:gd name="T20" fmla="*/ 31 w 50"/>
                  <a:gd name="T21" fmla="*/ 6 h 25"/>
                  <a:gd name="T22" fmla="*/ 31 w 50"/>
                  <a:gd name="T23" fmla="*/ 6 h 25"/>
                  <a:gd name="T24" fmla="*/ 37 w 50"/>
                  <a:gd name="T25" fmla="*/ 12 h 25"/>
                  <a:gd name="T26" fmla="*/ 37 w 50"/>
                  <a:gd name="T27" fmla="*/ 12 h 25"/>
                  <a:gd name="T28" fmla="*/ 31 w 50"/>
                  <a:gd name="T29" fmla="*/ 12 h 25"/>
                  <a:gd name="T30" fmla="*/ 25 w 50"/>
                  <a:gd name="T31" fmla="*/ 12 h 25"/>
                  <a:gd name="T32" fmla="*/ 31 w 50"/>
                  <a:gd name="T33" fmla="*/ 19 h 25"/>
                  <a:gd name="T34" fmla="*/ 31 w 50"/>
                  <a:gd name="T35" fmla="*/ 19 h 25"/>
                  <a:gd name="T36" fmla="*/ 31 w 50"/>
                  <a:gd name="T37" fmla="*/ 19 h 25"/>
                  <a:gd name="T38" fmla="*/ 37 w 50"/>
                  <a:gd name="T39" fmla="*/ 12 h 25"/>
                  <a:gd name="T40" fmla="*/ 44 w 50"/>
                  <a:gd name="T41" fmla="*/ 12 h 25"/>
                  <a:gd name="T42" fmla="*/ 44 w 50"/>
                  <a:gd name="T43" fmla="*/ 12 h 25"/>
                  <a:gd name="T44" fmla="*/ 44 w 50"/>
                  <a:gd name="T45" fmla="*/ 12 h 25"/>
                  <a:gd name="T46" fmla="*/ 50 w 50"/>
                  <a:gd name="T47" fmla="*/ 12 h 25"/>
                  <a:gd name="T48" fmla="*/ 12 w 50"/>
                  <a:gd name="T49" fmla="*/ 25 h 25"/>
                  <a:gd name="T50" fmla="*/ 12 w 50"/>
                  <a:gd name="T51" fmla="*/ 25 h 25"/>
                  <a:gd name="T52" fmla="*/ 12 w 50"/>
                  <a:gd name="T53" fmla="*/ 25 h 25"/>
                  <a:gd name="T54" fmla="*/ 12 w 50"/>
                  <a:gd name="T55" fmla="*/ 19 h 25"/>
                  <a:gd name="T56" fmla="*/ 6 w 50"/>
                  <a:gd name="T57" fmla="*/ 12 h 25"/>
                  <a:gd name="T58" fmla="*/ 0 w 50"/>
                  <a:gd name="T59" fmla="*/ 12 h 25"/>
                  <a:gd name="T60" fmla="*/ 0 w 50"/>
                  <a:gd name="T61" fmla="*/ 12 h 25"/>
                  <a:gd name="T62" fmla="*/ 0 w 50"/>
                  <a:gd name="T63" fmla="*/ 12 h 25"/>
                  <a:gd name="T64" fmla="*/ 0 w 50"/>
                  <a:gd name="T65" fmla="*/ 12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0" h="25">
                    <a:moveTo>
                      <a:pt x="0" y="12"/>
                    </a:moveTo>
                    <a:lnTo>
                      <a:pt x="37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31" y="19"/>
                    </a:lnTo>
                    <a:lnTo>
                      <a:pt x="37" y="12"/>
                    </a:lnTo>
                    <a:lnTo>
                      <a:pt x="44" y="12"/>
                    </a:lnTo>
                    <a:lnTo>
                      <a:pt x="50" y="12"/>
                    </a:lnTo>
                    <a:lnTo>
                      <a:pt x="12" y="25"/>
                    </a:lnTo>
                    <a:lnTo>
                      <a:pt x="12" y="19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5" name="Freeform 216">
                <a:extLst>
                  <a:ext uri="{FF2B5EF4-FFF2-40B4-BE49-F238E27FC236}">
                    <a16:creationId xmlns:a16="http://schemas.microsoft.com/office/drawing/2014/main" id="{2A09C922-FBB0-CF7F-8904-4C84F99B0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2498"/>
                <a:ext cx="43" cy="19"/>
              </a:xfrm>
              <a:custGeom>
                <a:avLst/>
                <a:gdLst>
                  <a:gd name="T0" fmla="*/ 0 w 43"/>
                  <a:gd name="T1" fmla="*/ 6 h 19"/>
                  <a:gd name="T2" fmla="*/ 31 w 43"/>
                  <a:gd name="T3" fmla="*/ 0 h 19"/>
                  <a:gd name="T4" fmla="*/ 37 w 43"/>
                  <a:gd name="T5" fmla="*/ 0 h 19"/>
                  <a:gd name="T6" fmla="*/ 37 w 43"/>
                  <a:gd name="T7" fmla="*/ 0 h 19"/>
                  <a:gd name="T8" fmla="*/ 31 w 43"/>
                  <a:gd name="T9" fmla="*/ 0 h 19"/>
                  <a:gd name="T10" fmla="*/ 31 w 43"/>
                  <a:gd name="T11" fmla="*/ 0 h 19"/>
                  <a:gd name="T12" fmla="*/ 25 w 43"/>
                  <a:gd name="T13" fmla="*/ 0 h 19"/>
                  <a:gd name="T14" fmla="*/ 18 w 43"/>
                  <a:gd name="T15" fmla="*/ 0 h 19"/>
                  <a:gd name="T16" fmla="*/ 18 w 43"/>
                  <a:gd name="T17" fmla="*/ 0 h 19"/>
                  <a:gd name="T18" fmla="*/ 25 w 43"/>
                  <a:gd name="T19" fmla="*/ 6 h 19"/>
                  <a:gd name="T20" fmla="*/ 31 w 43"/>
                  <a:gd name="T21" fmla="*/ 6 h 19"/>
                  <a:gd name="T22" fmla="*/ 31 w 43"/>
                  <a:gd name="T23" fmla="*/ 0 h 19"/>
                  <a:gd name="T24" fmla="*/ 31 w 43"/>
                  <a:gd name="T25" fmla="*/ 0 h 19"/>
                  <a:gd name="T26" fmla="*/ 37 w 43"/>
                  <a:gd name="T27" fmla="*/ 6 h 19"/>
                  <a:gd name="T28" fmla="*/ 37 w 43"/>
                  <a:gd name="T29" fmla="*/ 6 h 19"/>
                  <a:gd name="T30" fmla="*/ 31 w 43"/>
                  <a:gd name="T31" fmla="*/ 6 h 19"/>
                  <a:gd name="T32" fmla="*/ 25 w 43"/>
                  <a:gd name="T33" fmla="*/ 6 h 19"/>
                  <a:gd name="T34" fmla="*/ 31 w 43"/>
                  <a:gd name="T35" fmla="*/ 12 h 19"/>
                  <a:gd name="T36" fmla="*/ 31 w 43"/>
                  <a:gd name="T37" fmla="*/ 12 h 19"/>
                  <a:gd name="T38" fmla="*/ 31 w 43"/>
                  <a:gd name="T39" fmla="*/ 12 h 19"/>
                  <a:gd name="T40" fmla="*/ 37 w 43"/>
                  <a:gd name="T41" fmla="*/ 12 h 19"/>
                  <a:gd name="T42" fmla="*/ 43 w 43"/>
                  <a:gd name="T43" fmla="*/ 6 h 19"/>
                  <a:gd name="T44" fmla="*/ 43 w 43"/>
                  <a:gd name="T45" fmla="*/ 6 h 19"/>
                  <a:gd name="T46" fmla="*/ 43 w 43"/>
                  <a:gd name="T47" fmla="*/ 6 h 19"/>
                  <a:gd name="T48" fmla="*/ 43 w 43"/>
                  <a:gd name="T49" fmla="*/ 6 h 19"/>
                  <a:gd name="T50" fmla="*/ 12 w 43"/>
                  <a:gd name="T51" fmla="*/ 19 h 19"/>
                  <a:gd name="T52" fmla="*/ 12 w 43"/>
                  <a:gd name="T53" fmla="*/ 19 h 19"/>
                  <a:gd name="T54" fmla="*/ 12 w 43"/>
                  <a:gd name="T55" fmla="*/ 19 h 19"/>
                  <a:gd name="T56" fmla="*/ 12 w 43"/>
                  <a:gd name="T57" fmla="*/ 12 h 19"/>
                  <a:gd name="T58" fmla="*/ 6 w 43"/>
                  <a:gd name="T59" fmla="*/ 6 h 19"/>
                  <a:gd name="T60" fmla="*/ 6 w 43"/>
                  <a:gd name="T61" fmla="*/ 6 h 19"/>
                  <a:gd name="T62" fmla="*/ 0 w 43"/>
                  <a:gd name="T63" fmla="*/ 6 h 19"/>
                  <a:gd name="T64" fmla="*/ 0 w 43"/>
                  <a:gd name="T65" fmla="*/ 6 h 19"/>
                  <a:gd name="T66" fmla="*/ 0 w 43"/>
                  <a:gd name="T67" fmla="*/ 6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" h="19">
                    <a:moveTo>
                      <a:pt x="0" y="6"/>
                    </a:moveTo>
                    <a:lnTo>
                      <a:pt x="31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3" y="6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6" name="Freeform 217">
                <a:extLst>
                  <a:ext uri="{FF2B5EF4-FFF2-40B4-BE49-F238E27FC236}">
                    <a16:creationId xmlns:a16="http://schemas.microsoft.com/office/drawing/2014/main" id="{89475E59-2475-619B-EDDF-A6AFBF4EC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354"/>
                <a:ext cx="44" cy="19"/>
              </a:xfrm>
              <a:custGeom>
                <a:avLst/>
                <a:gdLst>
                  <a:gd name="T0" fmla="*/ 6 w 44"/>
                  <a:gd name="T1" fmla="*/ 12 h 19"/>
                  <a:gd name="T2" fmla="*/ 6 w 44"/>
                  <a:gd name="T3" fmla="*/ 19 h 19"/>
                  <a:gd name="T4" fmla="*/ 6 w 44"/>
                  <a:gd name="T5" fmla="*/ 19 h 19"/>
                  <a:gd name="T6" fmla="*/ 12 w 44"/>
                  <a:gd name="T7" fmla="*/ 19 h 19"/>
                  <a:gd name="T8" fmla="*/ 12 w 44"/>
                  <a:gd name="T9" fmla="*/ 19 h 19"/>
                  <a:gd name="T10" fmla="*/ 0 w 44"/>
                  <a:gd name="T11" fmla="*/ 19 h 19"/>
                  <a:gd name="T12" fmla="*/ 0 w 44"/>
                  <a:gd name="T13" fmla="*/ 19 h 19"/>
                  <a:gd name="T14" fmla="*/ 6 w 44"/>
                  <a:gd name="T15" fmla="*/ 19 h 19"/>
                  <a:gd name="T16" fmla="*/ 6 w 44"/>
                  <a:gd name="T17" fmla="*/ 19 h 19"/>
                  <a:gd name="T18" fmla="*/ 6 w 44"/>
                  <a:gd name="T19" fmla="*/ 6 h 19"/>
                  <a:gd name="T20" fmla="*/ 12 w 44"/>
                  <a:gd name="T21" fmla="*/ 0 h 19"/>
                  <a:gd name="T22" fmla="*/ 37 w 44"/>
                  <a:gd name="T23" fmla="*/ 6 h 19"/>
                  <a:gd name="T24" fmla="*/ 37 w 44"/>
                  <a:gd name="T25" fmla="*/ 6 h 19"/>
                  <a:gd name="T26" fmla="*/ 44 w 44"/>
                  <a:gd name="T27" fmla="*/ 6 h 19"/>
                  <a:gd name="T28" fmla="*/ 44 w 44"/>
                  <a:gd name="T29" fmla="*/ 6 h 19"/>
                  <a:gd name="T30" fmla="*/ 19 w 44"/>
                  <a:gd name="T31" fmla="*/ 12 h 19"/>
                  <a:gd name="T32" fmla="*/ 19 w 44"/>
                  <a:gd name="T33" fmla="*/ 12 h 19"/>
                  <a:gd name="T34" fmla="*/ 19 w 44"/>
                  <a:gd name="T35" fmla="*/ 12 h 19"/>
                  <a:gd name="T36" fmla="*/ 19 w 44"/>
                  <a:gd name="T37" fmla="*/ 12 h 19"/>
                  <a:gd name="T38" fmla="*/ 19 w 44"/>
                  <a:gd name="T39" fmla="*/ 12 h 19"/>
                  <a:gd name="T40" fmla="*/ 6 w 44"/>
                  <a:gd name="T41" fmla="*/ 12 h 19"/>
                  <a:gd name="T42" fmla="*/ 6 w 44"/>
                  <a:gd name="T43" fmla="*/ 12 h 19"/>
                  <a:gd name="T44" fmla="*/ 12 w 44"/>
                  <a:gd name="T45" fmla="*/ 12 h 19"/>
                  <a:gd name="T46" fmla="*/ 6 w 44"/>
                  <a:gd name="T47" fmla="*/ 6 h 19"/>
                  <a:gd name="T48" fmla="*/ 6 w 44"/>
                  <a:gd name="T49" fmla="*/ 12 h 19"/>
                  <a:gd name="T50" fmla="*/ 6 w 44"/>
                  <a:gd name="T51" fmla="*/ 12 h 19"/>
                  <a:gd name="T52" fmla="*/ 6 w 44"/>
                  <a:gd name="T53" fmla="*/ 12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4" h="19">
                    <a:moveTo>
                      <a:pt x="6" y="12"/>
                    </a:moveTo>
                    <a:lnTo>
                      <a:pt x="6" y="19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37" y="6"/>
                    </a:lnTo>
                    <a:lnTo>
                      <a:pt x="44" y="6"/>
                    </a:lnTo>
                    <a:lnTo>
                      <a:pt x="19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7" name="Freeform 218">
                <a:extLst>
                  <a:ext uri="{FF2B5EF4-FFF2-40B4-BE49-F238E27FC236}">
                    <a16:creationId xmlns:a16="http://schemas.microsoft.com/office/drawing/2014/main" id="{9E5515D8-6111-F0CE-9B61-53AABCAEA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379"/>
                <a:ext cx="50" cy="13"/>
              </a:xfrm>
              <a:custGeom>
                <a:avLst/>
                <a:gdLst>
                  <a:gd name="T0" fmla="*/ 50 w 50"/>
                  <a:gd name="T1" fmla="*/ 6 h 13"/>
                  <a:gd name="T2" fmla="*/ 13 w 50"/>
                  <a:gd name="T3" fmla="*/ 13 h 13"/>
                  <a:gd name="T4" fmla="*/ 13 w 50"/>
                  <a:gd name="T5" fmla="*/ 13 h 13"/>
                  <a:gd name="T6" fmla="*/ 19 w 50"/>
                  <a:gd name="T7" fmla="*/ 13 h 13"/>
                  <a:gd name="T8" fmla="*/ 19 w 50"/>
                  <a:gd name="T9" fmla="*/ 13 h 13"/>
                  <a:gd name="T10" fmla="*/ 7 w 50"/>
                  <a:gd name="T11" fmla="*/ 6 h 13"/>
                  <a:gd name="T12" fmla="*/ 7 w 50"/>
                  <a:gd name="T13" fmla="*/ 6 h 13"/>
                  <a:gd name="T14" fmla="*/ 0 w 50"/>
                  <a:gd name="T15" fmla="*/ 6 h 13"/>
                  <a:gd name="T16" fmla="*/ 0 w 50"/>
                  <a:gd name="T17" fmla="*/ 6 h 13"/>
                  <a:gd name="T18" fmla="*/ 25 w 50"/>
                  <a:gd name="T19" fmla="*/ 0 h 13"/>
                  <a:gd name="T20" fmla="*/ 25 w 50"/>
                  <a:gd name="T21" fmla="*/ 0 h 13"/>
                  <a:gd name="T22" fmla="*/ 19 w 50"/>
                  <a:gd name="T23" fmla="*/ 0 h 13"/>
                  <a:gd name="T24" fmla="*/ 25 w 50"/>
                  <a:gd name="T25" fmla="*/ 0 h 13"/>
                  <a:gd name="T26" fmla="*/ 32 w 50"/>
                  <a:gd name="T27" fmla="*/ 6 h 13"/>
                  <a:gd name="T28" fmla="*/ 32 w 50"/>
                  <a:gd name="T29" fmla="*/ 13 h 13"/>
                  <a:gd name="T30" fmla="*/ 38 w 50"/>
                  <a:gd name="T31" fmla="*/ 6 h 13"/>
                  <a:gd name="T32" fmla="*/ 44 w 50"/>
                  <a:gd name="T33" fmla="*/ 6 h 13"/>
                  <a:gd name="T34" fmla="*/ 44 w 50"/>
                  <a:gd name="T35" fmla="*/ 0 h 13"/>
                  <a:gd name="T36" fmla="*/ 44 w 50"/>
                  <a:gd name="T37" fmla="*/ 0 h 13"/>
                  <a:gd name="T38" fmla="*/ 50 w 50"/>
                  <a:gd name="T39" fmla="*/ 6 h 13"/>
                  <a:gd name="T40" fmla="*/ 50 w 50"/>
                  <a:gd name="T41" fmla="*/ 6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13">
                    <a:moveTo>
                      <a:pt x="50" y="6"/>
                    </a:moveTo>
                    <a:lnTo>
                      <a:pt x="13" y="13"/>
                    </a:lnTo>
                    <a:lnTo>
                      <a:pt x="19" y="13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2" y="6"/>
                    </a:lnTo>
                    <a:lnTo>
                      <a:pt x="32" y="13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0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8" name="Freeform 219">
                <a:extLst>
                  <a:ext uri="{FF2B5EF4-FFF2-40B4-BE49-F238E27FC236}">
                    <a16:creationId xmlns:a16="http://schemas.microsoft.com/office/drawing/2014/main" id="{50A37BAB-F2CE-195C-20C3-4501E2EA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329"/>
                <a:ext cx="38" cy="25"/>
              </a:xfrm>
              <a:custGeom>
                <a:avLst/>
                <a:gdLst>
                  <a:gd name="T0" fmla="*/ 31 w 38"/>
                  <a:gd name="T1" fmla="*/ 6 h 25"/>
                  <a:gd name="T2" fmla="*/ 25 w 38"/>
                  <a:gd name="T3" fmla="*/ 6 h 25"/>
                  <a:gd name="T4" fmla="*/ 19 w 38"/>
                  <a:gd name="T5" fmla="*/ 6 h 25"/>
                  <a:gd name="T6" fmla="*/ 13 w 38"/>
                  <a:gd name="T7" fmla="*/ 6 h 25"/>
                  <a:gd name="T8" fmla="*/ 13 w 38"/>
                  <a:gd name="T9" fmla="*/ 6 h 25"/>
                  <a:gd name="T10" fmla="*/ 19 w 38"/>
                  <a:gd name="T11" fmla="*/ 6 h 25"/>
                  <a:gd name="T12" fmla="*/ 25 w 38"/>
                  <a:gd name="T13" fmla="*/ 6 h 25"/>
                  <a:gd name="T14" fmla="*/ 31 w 38"/>
                  <a:gd name="T15" fmla="*/ 6 h 25"/>
                  <a:gd name="T16" fmla="*/ 31 w 38"/>
                  <a:gd name="T17" fmla="*/ 6 h 25"/>
                  <a:gd name="T18" fmla="*/ 38 w 38"/>
                  <a:gd name="T19" fmla="*/ 6 h 25"/>
                  <a:gd name="T20" fmla="*/ 38 w 38"/>
                  <a:gd name="T21" fmla="*/ 12 h 25"/>
                  <a:gd name="T22" fmla="*/ 38 w 38"/>
                  <a:gd name="T23" fmla="*/ 12 h 25"/>
                  <a:gd name="T24" fmla="*/ 31 w 38"/>
                  <a:gd name="T25" fmla="*/ 19 h 25"/>
                  <a:gd name="T26" fmla="*/ 19 w 38"/>
                  <a:gd name="T27" fmla="*/ 19 h 25"/>
                  <a:gd name="T28" fmla="*/ 6 w 38"/>
                  <a:gd name="T29" fmla="*/ 19 h 25"/>
                  <a:gd name="T30" fmla="*/ 6 w 38"/>
                  <a:gd name="T31" fmla="*/ 25 h 25"/>
                  <a:gd name="T32" fmla="*/ 6 w 38"/>
                  <a:gd name="T33" fmla="*/ 25 h 25"/>
                  <a:gd name="T34" fmla="*/ 0 w 38"/>
                  <a:gd name="T35" fmla="*/ 19 h 25"/>
                  <a:gd name="T36" fmla="*/ 6 w 38"/>
                  <a:gd name="T37" fmla="*/ 19 h 25"/>
                  <a:gd name="T38" fmla="*/ 13 w 38"/>
                  <a:gd name="T39" fmla="*/ 19 h 25"/>
                  <a:gd name="T40" fmla="*/ 19 w 38"/>
                  <a:gd name="T41" fmla="*/ 19 h 25"/>
                  <a:gd name="T42" fmla="*/ 19 w 38"/>
                  <a:gd name="T43" fmla="*/ 19 h 25"/>
                  <a:gd name="T44" fmla="*/ 19 w 38"/>
                  <a:gd name="T45" fmla="*/ 12 h 25"/>
                  <a:gd name="T46" fmla="*/ 19 w 38"/>
                  <a:gd name="T47" fmla="*/ 12 h 25"/>
                  <a:gd name="T48" fmla="*/ 13 w 38"/>
                  <a:gd name="T49" fmla="*/ 12 h 25"/>
                  <a:gd name="T50" fmla="*/ 13 w 38"/>
                  <a:gd name="T51" fmla="*/ 12 h 25"/>
                  <a:gd name="T52" fmla="*/ 0 w 38"/>
                  <a:gd name="T53" fmla="*/ 12 h 25"/>
                  <a:gd name="T54" fmla="*/ 0 w 38"/>
                  <a:gd name="T55" fmla="*/ 12 h 25"/>
                  <a:gd name="T56" fmla="*/ 0 w 38"/>
                  <a:gd name="T57" fmla="*/ 12 h 25"/>
                  <a:gd name="T58" fmla="*/ 0 w 38"/>
                  <a:gd name="T59" fmla="*/ 12 h 25"/>
                  <a:gd name="T60" fmla="*/ 6 w 38"/>
                  <a:gd name="T61" fmla="*/ 6 h 25"/>
                  <a:gd name="T62" fmla="*/ 19 w 38"/>
                  <a:gd name="T63" fmla="*/ 6 h 25"/>
                  <a:gd name="T64" fmla="*/ 25 w 38"/>
                  <a:gd name="T65" fmla="*/ 0 h 25"/>
                  <a:gd name="T66" fmla="*/ 25 w 38"/>
                  <a:gd name="T67" fmla="*/ 0 h 25"/>
                  <a:gd name="T68" fmla="*/ 31 w 38"/>
                  <a:gd name="T69" fmla="*/ 0 h 25"/>
                  <a:gd name="T70" fmla="*/ 31 w 38"/>
                  <a:gd name="T71" fmla="*/ 6 h 25"/>
                  <a:gd name="T72" fmla="*/ 31 w 38"/>
                  <a:gd name="T73" fmla="*/ 6 h 25"/>
                  <a:gd name="T74" fmla="*/ 31 w 38"/>
                  <a:gd name="T75" fmla="*/ 6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" h="25">
                    <a:moveTo>
                      <a:pt x="31" y="6"/>
                    </a:moveTo>
                    <a:lnTo>
                      <a:pt x="25" y="6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38" y="6"/>
                    </a:lnTo>
                    <a:lnTo>
                      <a:pt x="38" y="12"/>
                    </a:lnTo>
                    <a:lnTo>
                      <a:pt x="31" y="19"/>
                    </a:lnTo>
                    <a:lnTo>
                      <a:pt x="19" y="19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9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9" name="Freeform 220">
                <a:extLst>
                  <a:ext uri="{FF2B5EF4-FFF2-40B4-BE49-F238E27FC236}">
                    <a16:creationId xmlns:a16="http://schemas.microsoft.com/office/drawing/2014/main" id="{0BDCB235-399B-FDA1-DC7D-CC989172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2504"/>
                <a:ext cx="50" cy="25"/>
              </a:xfrm>
              <a:custGeom>
                <a:avLst/>
                <a:gdLst>
                  <a:gd name="T0" fmla="*/ 12 w 50"/>
                  <a:gd name="T1" fmla="*/ 25 h 25"/>
                  <a:gd name="T2" fmla="*/ 12 w 50"/>
                  <a:gd name="T3" fmla="*/ 25 h 25"/>
                  <a:gd name="T4" fmla="*/ 12 w 50"/>
                  <a:gd name="T5" fmla="*/ 19 h 25"/>
                  <a:gd name="T6" fmla="*/ 6 w 50"/>
                  <a:gd name="T7" fmla="*/ 13 h 25"/>
                  <a:gd name="T8" fmla="*/ 0 w 50"/>
                  <a:gd name="T9" fmla="*/ 13 h 25"/>
                  <a:gd name="T10" fmla="*/ 0 w 50"/>
                  <a:gd name="T11" fmla="*/ 13 h 25"/>
                  <a:gd name="T12" fmla="*/ 19 w 50"/>
                  <a:gd name="T13" fmla="*/ 6 h 25"/>
                  <a:gd name="T14" fmla="*/ 44 w 50"/>
                  <a:gd name="T15" fmla="*/ 13 h 25"/>
                  <a:gd name="T16" fmla="*/ 44 w 50"/>
                  <a:gd name="T17" fmla="*/ 13 h 25"/>
                  <a:gd name="T18" fmla="*/ 37 w 50"/>
                  <a:gd name="T19" fmla="*/ 6 h 25"/>
                  <a:gd name="T20" fmla="*/ 37 w 50"/>
                  <a:gd name="T21" fmla="*/ 6 h 25"/>
                  <a:gd name="T22" fmla="*/ 31 w 50"/>
                  <a:gd name="T23" fmla="*/ 6 h 25"/>
                  <a:gd name="T24" fmla="*/ 31 w 50"/>
                  <a:gd name="T25" fmla="*/ 6 h 25"/>
                  <a:gd name="T26" fmla="*/ 44 w 50"/>
                  <a:gd name="T27" fmla="*/ 0 h 25"/>
                  <a:gd name="T28" fmla="*/ 44 w 50"/>
                  <a:gd name="T29" fmla="*/ 0 h 25"/>
                  <a:gd name="T30" fmla="*/ 37 w 50"/>
                  <a:gd name="T31" fmla="*/ 0 h 25"/>
                  <a:gd name="T32" fmla="*/ 37 w 50"/>
                  <a:gd name="T33" fmla="*/ 6 h 25"/>
                  <a:gd name="T34" fmla="*/ 50 w 50"/>
                  <a:gd name="T35" fmla="*/ 13 h 25"/>
                  <a:gd name="T36" fmla="*/ 37 w 50"/>
                  <a:gd name="T37" fmla="*/ 19 h 25"/>
                  <a:gd name="T38" fmla="*/ 12 w 50"/>
                  <a:gd name="T39" fmla="*/ 13 h 25"/>
                  <a:gd name="T40" fmla="*/ 19 w 50"/>
                  <a:gd name="T41" fmla="*/ 19 h 25"/>
                  <a:gd name="T42" fmla="*/ 19 w 50"/>
                  <a:gd name="T43" fmla="*/ 19 h 25"/>
                  <a:gd name="T44" fmla="*/ 25 w 50"/>
                  <a:gd name="T45" fmla="*/ 19 h 25"/>
                  <a:gd name="T46" fmla="*/ 25 w 50"/>
                  <a:gd name="T47" fmla="*/ 19 h 25"/>
                  <a:gd name="T48" fmla="*/ 12 w 50"/>
                  <a:gd name="T49" fmla="*/ 25 h 25"/>
                  <a:gd name="T50" fmla="*/ 12 w 50"/>
                  <a:gd name="T51" fmla="*/ 25 h 25"/>
                  <a:gd name="T52" fmla="*/ 12 w 50"/>
                  <a:gd name="T53" fmla="*/ 25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25">
                    <a:moveTo>
                      <a:pt x="12" y="25"/>
                    </a:moveTo>
                    <a:lnTo>
                      <a:pt x="12" y="25"/>
                    </a:lnTo>
                    <a:lnTo>
                      <a:pt x="12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9" y="6"/>
                    </a:lnTo>
                    <a:lnTo>
                      <a:pt x="44" y="13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50" y="13"/>
                    </a:lnTo>
                    <a:lnTo>
                      <a:pt x="37" y="19"/>
                    </a:lnTo>
                    <a:lnTo>
                      <a:pt x="12" y="13"/>
                    </a:lnTo>
                    <a:lnTo>
                      <a:pt x="19" y="19"/>
                    </a:lnTo>
                    <a:lnTo>
                      <a:pt x="25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0" name="Freeform 221">
                <a:extLst>
                  <a:ext uri="{FF2B5EF4-FFF2-40B4-BE49-F238E27FC236}">
                    <a16:creationId xmlns:a16="http://schemas.microsoft.com/office/drawing/2014/main" id="{8F044146-8CA4-CEBF-F14A-EC7090246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2517"/>
                <a:ext cx="37" cy="18"/>
              </a:xfrm>
              <a:custGeom>
                <a:avLst/>
                <a:gdLst>
                  <a:gd name="T0" fmla="*/ 12 w 37"/>
                  <a:gd name="T1" fmla="*/ 6 h 18"/>
                  <a:gd name="T2" fmla="*/ 12 w 37"/>
                  <a:gd name="T3" fmla="*/ 6 h 18"/>
                  <a:gd name="T4" fmla="*/ 12 w 37"/>
                  <a:gd name="T5" fmla="*/ 6 h 18"/>
                  <a:gd name="T6" fmla="*/ 18 w 37"/>
                  <a:gd name="T7" fmla="*/ 12 h 18"/>
                  <a:gd name="T8" fmla="*/ 18 w 37"/>
                  <a:gd name="T9" fmla="*/ 12 h 18"/>
                  <a:gd name="T10" fmla="*/ 25 w 37"/>
                  <a:gd name="T11" fmla="*/ 18 h 18"/>
                  <a:gd name="T12" fmla="*/ 25 w 37"/>
                  <a:gd name="T13" fmla="*/ 18 h 18"/>
                  <a:gd name="T14" fmla="*/ 25 w 37"/>
                  <a:gd name="T15" fmla="*/ 12 h 18"/>
                  <a:gd name="T16" fmla="*/ 25 w 37"/>
                  <a:gd name="T17" fmla="*/ 12 h 18"/>
                  <a:gd name="T18" fmla="*/ 25 w 37"/>
                  <a:gd name="T19" fmla="*/ 6 h 18"/>
                  <a:gd name="T20" fmla="*/ 18 w 37"/>
                  <a:gd name="T21" fmla="*/ 6 h 18"/>
                  <a:gd name="T22" fmla="*/ 12 w 37"/>
                  <a:gd name="T23" fmla="*/ 6 h 18"/>
                  <a:gd name="T24" fmla="*/ 12 w 37"/>
                  <a:gd name="T25" fmla="*/ 6 h 18"/>
                  <a:gd name="T26" fmla="*/ 25 w 37"/>
                  <a:gd name="T27" fmla="*/ 0 h 18"/>
                  <a:gd name="T28" fmla="*/ 31 w 37"/>
                  <a:gd name="T29" fmla="*/ 6 h 18"/>
                  <a:gd name="T30" fmla="*/ 37 w 37"/>
                  <a:gd name="T31" fmla="*/ 6 h 18"/>
                  <a:gd name="T32" fmla="*/ 37 w 37"/>
                  <a:gd name="T33" fmla="*/ 6 h 18"/>
                  <a:gd name="T34" fmla="*/ 37 w 37"/>
                  <a:gd name="T35" fmla="*/ 12 h 18"/>
                  <a:gd name="T36" fmla="*/ 31 w 37"/>
                  <a:gd name="T37" fmla="*/ 12 h 18"/>
                  <a:gd name="T38" fmla="*/ 25 w 37"/>
                  <a:gd name="T39" fmla="*/ 18 h 18"/>
                  <a:gd name="T40" fmla="*/ 18 w 37"/>
                  <a:gd name="T41" fmla="*/ 18 h 18"/>
                  <a:gd name="T42" fmla="*/ 12 w 37"/>
                  <a:gd name="T43" fmla="*/ 18 h 18"/>
                  <a:gd name="T44" fmla="*/ 6 w 37"/>
                  <a:gd name="T45" fmla="*/ 18 h 18"/>
                  <a:gd name="T46" fmla="*/ 0 w 37"/>
                  <a:gd name="T47" fmla="*/ 12 h 18"/>
                  <a:gd name="T48" fmla="*/ 0 w 37"/>
                  <a:gd name="T49" fmla="*/ 12 h 18"/>
                  <a:gd name="T50" fmla="*/ 0 w 37"/>
                  <a:gd name="T51" fmla="*/ 6 h 18"/>
                  <a:gd name="T52" fmla="*/ 6 w 37"/>
                  <a:gd name="T53" fmla="*/ 6 h 18"/>
                  <a:gd name="T54" fmla="*/ 12 w 37"/>
                  <a:gd name="T55" fmla="*/ 6 h 18"/>
                  <a:gd name="T56" fmla="*/ 12 w 37"/>
                  <a:gd name="T57" fmla="*/ 6 h 18"/>
                  <a:gd name="T58" fmla="*/ 12 w 37"/>
                  <a:gd name="T59" fmla="*/ 6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" h="18">
                    <a:moveTo>
                      <a:pt x="12" y="6"/>
                    </a:moveTo>
                    <a:lnTo>
                      <a:pt x="12" y="6"/>
                    </a:lnTo>
                    <a:lnTo>
                      <a:pt x="18" y="12"/>
                    </a:lnTo>
                    <a:lnTo>
                      <a:pt x="25" y="18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5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1" name="Freeform 222">
                <a:extLst>
                  <a:ext uri="{FF2B5EF4-FFF2-40B4-BE49-F238E27FC236}">
                    <a16:creationId xmlns:a16="http://schemas.microsoft.com/office/drawing/2014/main" id="{9B059646-BCEC-B4BE-EE25-D005DA1E5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2341"/>
                <a:ext cx="56" cy="19"/>
              </a:xfrm>
              <a:custGeom>
                <a:avLst/>
                <a:gdLst>
                  <a:gd name="T0" fmla="*/ 25 w 56"/>
                  <a:gd name="T1" fmla="*/ 13 h 19"/>
                  <a:gd name="T2" fmla="*/ 19 w 56"/>
                  <a:gd name="T3" fmla="*/ 7 h 19"/>
                  <a:gd name="T4" fmla="*/ 25 w 56"/>
                  <a:gd name="T5" fmla="*/ 7 h 19"/>
                  <a:gd name="T6" fmla="*/ 31 w 56"/>
                  <a:gd name="T7" fmla="*/ 7 h 19"/>
                  <a:gd name="T8" fmla="*/ 31 w 56"/>
                  <a:gd name="T9" fmla="*/ 7 h 19"/>
                  <a:gd name="T10" fmla="*/ 31 w 56"/>
                  <a:gd name="T11" fmla="*/ 7 h 19"/>
                  <a:gd name="T12" fmla="*/ 31 w 56"/>
                  <a:gd name="T13" fmla="*/ 7 h 19"/>
                  <a:gd name="T14" fmla="*/ 25 w 56"/>
                  <a:gd name="T15" fmla="*/ 13 h 19"/>
                  <a:gd name="T16" fmla="*/ 25 w 56"/>
                  <a:gd name="T17" fmla="*/ 13 h 19"/>
                  <a:gd name="T18" fmla="*/ 31 w 56"/>
                  <a:gd name="T19" fmla="*/ 13 h 19"/>
                  <a:gd name="T20" fmla="*/ 44 w 56"/>
                  <a:gd name="T21" fmla="*/ 13 h 19"/>
                  <a:gd name="T22" fmla="*/ 56 w 56"/>
                  <a:gd name="T23" fmla="*/ 13 h 19"/>
                  <a:gd name="T24" fmla="*/ 50 w 56"/>
                  <a:gd name="T25" fmla="*/ 13 h 19"/>
                  <a:gd name="T26" fmla="*/ 50 w 56"/>
                  <a:gd name="T27" fmla="*/ 13 h 19"/>
                  <a:gd name="T28" fmla="*/ 38 w 56"/>
                  <a:gd name="T29" fmla="*/ 7 h 19"/>
                  <a:gd name="T30" fmla="*/ 38 w 56"/>
                  <a:gd name="T31" fmla="*/ 7 h 19"/>
                  <a:gd name="T32" fmla="*/ 44 w 56"/>
                  <a:gd name="T33" fmla="*/ 7 h 19"/>
                  <a:gd name="T34" fmla="*/ 38 w 56"/>
                  <a:gd name="T35" fmla="*/ 0 h 19"/>
                  <a:gd name="T36" fmla="*/ 38 w 56"/>
                  <a:gd name="T37" fmla="*/ 0 h 19"/>
                  <a:gd name="T38" fmla="*/ 31 w 56"/>
                  <a:gd name="T39" fmla="*/ 0 h 19"/>
                  <a:gd name="T40" fmla="*/ 25 w 56"/>
                  <a:gd name="T41" fmla="*/ 7 h 19"/>
                  <a:gd name="T42" fmla="*/ 0 w 56"/>
                  <a:gd name="T43" fmla="*/ 7 h 19"/>
                  <a:gd name="T44" fmla="*/ 0 w 56"/>
                  <a:gd name="T45" fmla="*/ 7 h 19"/>
                  <a:gd name="T46" fmla="*/ 6 w 56"/>
                  <a:gd name="T47" fmla="*/ 7 h 19"/>
                  <a:gd name="T48" fmla="*/ 6 w 56"/>
                  <a:gd name="T49" fmla="*/ 13 h 19"/>
                  <a:gd name="T50" fmla="*/ 19 w 56"/>
                  <a:gd name="T51" fmla="*/ 19 h 19"/>
                  <a:gd name="T52" fmla="*/ 19 w 56"/>
                  <a:gd name="T53" fmla="*/ 19 h 19"/>
                  <a:gd name="T54" fmla="*/ 13 w 56"/>
                  <a:gd name="T55" fmla="*/ 19 h 19"/>
                  <a:gd name="T56" fmla="*/ 13 w 56"/>
                  <a:gd name="T57" fmla="*/ 19 h 19"/>
                  <a:gd name="T58" fmla="*/ 38 w 56"/>
                  <a:gd name="T59" fmla="*/ 13 h 19"/>
                  <a:gd name="T60" fmla="*/ 38 w 56"/>
                  <a:gd name="T61" fmla="*/ 13 h 19"/>
                  <a:gd name="T62" fmla="*/ 31 w 56"/>
                  <a:gd name="T63" fmla="*/ 13 h 19"/>
                  <a:gd name="T64" fmla="*/ 31 w 56"/>
                  <a:gd name="T65" fmla="*/ 13 h 19"/>
                  <a:gd name="T66" fmla="*/ 25 w 56"/>
                  <a:gd name="T67" fmla="*/ 13 h 19"/>
                  <a:gd name="T68" fmla="*/ 25 w 56"/>
                  <a:gd name="T69" fmla="*/ 13 h 19"/>
                  <a:gd name="T70" fmla="*/ 25 w 56"/>
                  <a:gd name="T71" fmla="*/ 13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19">
                    <a:moveTo>
                      <a:pt x="25" y="13"/>
                    </a:moveTo>
                    <a:lnTo>
                      <a:pt x="19" y="7"/>
                    </a:lnTo>
                    <a:lnTo>
                      <a:pt x="25" y="7"/>
                    </a:lnTo>
                    <a:lnTo>
                      <a:pt x="31" y="7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44" y="13"/>
                    </a:lnTo>
                    <a:lnTo>
                      <a:pt x="56" y="13"/>
                    </a:lnTo>
                    <a:lnTo>
                      <a:pt x="50" y="13"/>
                    </a:lnTo>
                    <a:lnTo>
                      <a:pt x="38" y="7"/>
                    </a:lnTo>
                    <a:lnTo>
                      <a:pt x="44" y="7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7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13"/>
                    </a:lnTo>
                    <a:lnTo>
                      <a:pt x="19" y="19"/>
                    </a:lnTo>
                    <a:lnTo>
                      <a:pt x="13" y="19"/>
                    </a:lnTo>
                    <a:lnTo>
                      <a:pt x="38" y="13"/>
                    </a:lnTo>
                    <a:lnTo>
                      <a:pt x="31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2" name="Freeform 223">
                <a:extLst>
                  <a:ext uri="{FF2B5EF4-FFF2-40B4-BE49-F238E27FC236}">
                    <a16:creationId xmlns:a16="http://schemas.microsoft.com/office/drawing/2014/main" id="{14D914D1-D14C-C7EB-E9DE-113FE7D2B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366"/>
                <a:ext cx="44" cy="19"/>
              </a:xfrm>
              <a:custGeom>
                <a:avLst/>
                <a:gdLst>
                  <a:gd name="T0" fmla="*/ 44 w 44"/>
                  <a:gd name="T1" fmla="*/ 7 h 19"/>
                  <a:gd name="T2" fmla="*/ 12 w 44"/>
                  <a:gd name="T3" fmla="*/ 19 h 19"/>
                  <a:gd name="T4" fmla="*/ 12 w 44"/>
                  <a:gd name="T5" fmla="*/ 19 h 19"/>
                  <a:gd name="T6" fmla="*/ 12 w 44"/>
                  <a:gd name="T7" fmla="*/ 19 h 19"/>
                  <a:gd name="T8" fmla="*/ 19 w 44"/>
                  <a:gd name="T9" fmla="*/ 13 h 19"/>
                  <a:gd name="T10" fmla="*/ 6 w 44"/>
                  <a:gd name="T11" fmla="*/ 7 h 19"/>
                  <a:gd name="T12" fmla="*/ 6 w 44"/>
                  <a:gd name="T13" fmla="*/ 7 h 19"/>
                  <a:gd name="T14" fmla="*/ 0 w 44"/>
                  <a:gd name="T15" fmla="*/ 7 h 19"/>
                  <a:gd name="T16" fmla="*/ 0 w 44"/>
                  <a:gd name="T17" fmla="*/ 7 h 19"/>
                  <a:gd name="T18" fmla="*/ 25 w 44"/>
                  <a:gd name="T19" fmla="*/ 0 h 19"/>
                  <a:gd name="T20" fmla="*/ 25 w 44"/>
                  <a:gd name="T21" fmla="*/ 0 h 19"/>
                  <a:gd name="T22" fmla="*/ 19 w 44"/>
                  <a:gd name="T23" fmla="*/ 0 h 19"/>
                  <a:gd name="T24" fmla="*/ 19 w 44"/>
                  <a:gd name="T25" fmla="*/ 7 h 19"/>
                  <a:gd name="T26" fmla="*/ 31 w 44"/>
                  <a:gd name="T27" fmla="*/ 13 h 19"/>
                  <a:gd name="T28" fmla="*/ 31 w 44"/>
                  <a:gd name="T29" fmla="*/ 13 h 19"/>
                  <a:gd name="T30" fmla="*/ 37 w 44"/>
                  <a:gd name="T31" fmla="*/ 13 h 19"/>
                  <a:gd name="T32" fmla="*/ 44 w 44"/>
                  <a:gd name="T33" fmla="*/ 7 h 19"/>
                  <a:gd name="T34" fmla="*/ 44 w 44"/>
                  <a:gd name="T35" fmla="*/ 7 h 19"/>
                  <a:gd name="T36" fmla="*/ 44 w 44"/>
                  <a:gd name="T37" fmla="*/ 7 h 19"/>
                  <a:gd name="T38" fmla="*/ 44 w 44"/>
                  <a:gd name="T39" fmla="*/ 7 h 19"/>
                  <a:gd name="T40" fmla="*/ 44 w 44"/>
                  <a:gd name="T41" fmla="*/ 7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19">
                    <a:moveTo>
                      <a:pt x="44" y="7"/>
                    </a:moveTo>
                    <a:lnTo>
                      <a:pt x="12" y="19"/>
                    </a:lnTo>
                    <a:lnTo>
                      <a:pt x="19" y="13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9" y="7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3" name="Freeform 224">
                <a:extLst>
                  <a:ext uri="{FF2B5EF4-FFF2-40B4-BE49-F238E27FC236}">
                    <a16:creationId xmlns:a16="http://schemas.microsoft.com/office/drawing/2014/main" id="{2BB16EA3-2848-D692-19A3-A65E3ECBD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2498"/>
                <a:ext cx="50" cy="19"/>
              </a:xfrm>
              <a:custGeom>
                <a:avLst/>
                <a:gdLst>
                  <a:gd name="T0" fmla="*/ 0 w 50"/>
                  <a:gd name="T1" fmla="*/ 6 h 19"/>
                  <a:gd name="T2" fmla="*/ 38 w 50"/>
                  <a:gd name="T3" fmla="*/ 0 h 19"/>
                  <a:gd name="T4" fmla="*/ 38 w 50"/>
                  <a:gd name="T5" fmla="*/ 0 h 19"/>
                  <a:gd name="T6" fmla="*/ 38 w 50"/>
                  <a:gd name="T7" fmla="*/ 0 h 19"/>
                  <a:gd name="T8" fmla="*/ 38 w 50"/>
                  <a:gd name="T9" fmla="*/ 0 h 19"/>
                  <a:gd name="T10" fmla="*/ 32 w 50"/>
                  <a:gd name="T11" fmla="*/ 0 h 19"/>
                  <a:gd name="T12" fmla="*/ 25 w 50"/>
                  <a:gd name="T13" fmla="*/ 0 h 19"/>
                  <a:gd name="T14" fmla="*/ 19 w 50"/>
                  <a:gd name="T15" fmla="*/ 0 h 19"/>
                  <a:gd name="T16" fmla="*/ 19 w 50"/>
                  <a:gd name="T17" fmla="*/ 6 h 19"/>
                  <a:gd name="T18" fmla="*/ 25 w 50"/>
                  <a:gd name="T19" fmla="*/ 6 h 19"/>
                  <a:gd name="T20" fmla="*/ 32 w 50"/>
                  <a:gd name="T21" fmla="*/ 6 h 19"/>
                  <a:gd name="T22" fmla="*/ 32 w 50"/>
                  <a:gd name="T23" fmla="*/ 0 h 19"/>
                  <a:gd name="T24" fmla="*/ 32 w 50"/>
                  <a:gd name="T25" fmla="*/ 0 h 19"/>
                  <a:gd name="T26" fmla="*/ 38 w 50"/>
                  <a:gd name="T27" fmla="*/ 6 h 19"/>
                  <a:gd name="T28" fmla="*/ 38 w 50"/>
                  <a:gd name="T29" fmla="*/ 6 h 19"/>
                  <a:gd name="T30" fmla="*/ 32 w 50"/>
                  <a:gd name="T31" fmla="*/ 6 h 19"/>
                  <a:gd name="T32" fmla="*/ 25 w 50"/>
                  <a:gd name="T33" fmla="*/ 6 h 19"/>
                  <a:gd name="T34" fmla="*/ 32 w 50"/>
                  <a:gd name="T35" fmla="*/ 12 h 19"/>
                  <a:gd name="T36" fmla="*/ 32 w 50"/>
                  <a:gd name="T37" fmla="*/ 12 h 19"/>
                  <a:gd name="T38" fmla="*/ 38 w 50"/>
                  <a:gd name="T39" fmla="*/ 12 h 19"/>
                  <a:gd name="T40" fmla="*/ 44 w 50"/>
                  <a:gd name="T41" fmla="*/ 12 h 19"/>
                  <a:gd name="T42" fmla="*/ 44 w 50"/>
                  <a:gd name="T43" fmla="*/ 6 h 19"/>
                  <a:gd name="T44" fmla="*/ 44 w 50"/>
                  <a:gd name="T45" fmla="*/ 6 h 19"/>
                  <a:gd name="T46" fmla="*/ 44 w 50"/>
                  <a:gd name="T47" fmla="*/ 6 h 19"/>
                  <a:gd name="T48" fmla="*/ 50 w 50"/>
                  <a:gd name="T49" fmla="*/ 12 h 19"/>
                  <a:gd name="T50" fmla="*/ 13 w 50"/>
                  <a:gd name="T51" fmla="*/ 19 h 19"/>
                  <a:gd name="T52" fmla="*/ 13 w 50"/>
                  <a:gd name="T53" fmla="*/ 19 h 19"/>
                  <a:gd name="T54" fmla="*/ 19 w 50"/>
                  <a:gd name="T55" fmla="*/ 19 h 19"/>
                  <a:gd name="T56" fmla="*/ 19 w 50"/>
                  <a:gd name="T57" fmla="*/ 19 h 19"/>
                  <a:gd name="T58" fmla="*/ 7 w 50"/>
                  <a:gd name="T59" fmla="*/ 6 h 19"/>
                  <a:gd name="T60" fmla="*/ 7 w 50"/>
                  <a:gd name="T61" fmla="*/ 6 h 19"/>
                  <a:gd name="T62" fmla="*/ 0 w 50"/>
                  <a:gd name="T63" fmla="*/ 6 h 19"/>
                  <a:gd name="T64" fmla="*/ 0 w 50"/>
                  <a:gd name="T65" fmla="*/ 6 h 19"/>
                  <a:gd name="T66" fmla="*/ 0 w 50"/>
                  <a:gd name="T67" fmla="*/ 6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" h="19">
                    <a:moveTo>
                      <a:pt x="0" y="6"/>
                    </a:move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32" y="12"/>
                    </a:lnTo>
                    <a:lnTo>
                      <a:pt x="38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50" y="12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4" name="Freeform 225">
                <a:extLst>
                  <a:ext uri="{FF2B5EF4-FFF2-40B4-BE49-F238E27FC236}">
                    <a16:creationId xmlns:a16="http://schemas.microsoft.com/office/drawing/2014/main" id="{2B2DBF28-8BB8-FB2A-332A-8B6639F73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354"/>
                <a:ext cx="43" cy="19"/>
              </a:xfrm>
              <a:custGeom>
                <a:avLst/>
                <a:gdLst>
                  <a:gd name="T0" fmla="*/ 6 w 43"/>
                  <a:gd name="T1" fmla="*/ 12 h 19"/>
                  <a:gd name="T2" fmla="*/ 6 w 43"/>
                  <a:gd name="T3" fmla="*/ 19 h 19"/>
                  <a:gd name="T4" fmla="*/ 6 w 43"/>
                  <a:gd name="T5" fmla="*/ 19 h 19"/>
                  <a:gd name="T6" fmla="*/ 12 w 43"/>
                  <a:gd name="T7" fmla="*/ 19 h 19"/>
                  <a:gd name="T8" fmla="*/ 12 w 43"/>
                  <a:gd name="T9" fmla="*/ 19 h 19"/>
                  <a:gd name="T10" fmla="*/ 0 w 43"/>
                  <a:gd name="T11" fmla="*/ 19 h 19"/>
                  <a:gd name="T12" fmla="*/ 0 w 43"/>
                  <a:gd name="T13" fmla="*/ 19 h 19"/>
                  <a:gd name="T14" fmla="*/ 6 w 43"/>
                  <a:gd name="T15" fmla="*/ 19 h 19"/>
                  <a:gd name="T16" fmla="*/ 6 w 43"/>
                  <a:gd name="T17" fmla="*/ 19 h 19"/>
                  <a:gd name="T18" fmla="*/ 6 w 43"/>
                  <a:gd name="T19" fmla="*/ 6 h 19"/>
                  <a:gd name="T20" fmla="*/ 18 w 43"/>
                  <a:gd name="T21" fmla="*/ 0 h 19"/>
                  <a:gd name="T22" fmla="*/ 37 w 43"/>
                  <a:gd name="T23" fmla="*/ 6 h 19"/>
                  <a:gd name="T24" fmla="*/ 37 w 43"/>
                  <a:gd name="T25" fmla="*/ 6 h 19"/>
                  <a:gd name="T26" fmla="*/ 43 w 43"/>
                  <a:gd name="T27" fmla="*/ 6 h 19"/>
                  <a:gd name="T28" fmla="*/ 43 w 43"/>
                  <a:gd name="T29" fmla="*/ 12 h 19"/>
                  <a:gd name="T30" fmla="*/ 18 w 43"/>
                  <a:gd name="T31" fmla="*/ 19 h 19"/>
                  <a:gd name="T32" fmla="*/ 18 w 43"/>
                  <a:gd name="T33" fmla="*/ 12 h 19"/>
                  <a:gd name="T34" fmla="*/ 25 w 43"/>
                  <a:gd name="T35" fmla="*/ 12 h 19"/>
                  <a:gd name="T36" fmla="*/ 25 w 43"/>
                  <a:gd name="T37" fmla="*/ 12 h 19"/>
                  <a:gd name="T38" fmla="*/ 18 w 43"/>
                  <a:gd name="T39" fmla="*/ 12 h 19"/>
                  <a:gd name="T40" fmla="*/ 6 w 43"/>
                  <a:gd name="T41" fmla="*/ 12 h 19"/>
                  <a:gd name="T42" fmla="*/ 6 w 43"/>
                  <a:gd name="T43" fmla="*/ 12 h 19"/>
                  <a:gd name="T44" fmla="*/ 18 w 43"/>
                  <a:gd name="T45" fmla="*/ 12 h 19"/>
                  <a:gd name="T46" fmla="*/ 6 w 43"/>
                  <a:gd name="T47" fmla="*/ 6 h 19"/>
                  <a:gd name="T48" fmla="*/ 6 w 43"/>
                  <a:gd name="T49" fmla="*/ 12 h 19"/>
                  <a:gd name="T50" fmla="*/ 6 w 43"/>
                  <a:gd name="T51" fmla="*/ 12 h 19"/>
                  <a:gd name="T52" fmla="*/ 6 w 43"/>
                  <a:gd name="T53" fmla="*/ 12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" h="19">
                    <a:moveTo>
                      <a:pt x="6" y="12"/>
                    </a:moveTo>
                    <a:lnTo>
                      <a:pt x="6" y="19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18" y="19"/>
                    </a:lnTo>
                    <a:lnTo>
                      <a:pt x="18" y="12"/>
                    </a:lnTo>
                    <a:lnTo>
                      <a:pt x="25" y="12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5" name="Freeform 226">
                <a:extLst>
                  <a:ext uri="{FF2B5EF4-FFF2-40B4-BE49-F238E27FC236}">
                    <a16:creationId xmlns:a16="http://schemas.microsoft.com/office/drawing/2014/main" id="{EFDC6947-DB48-ACE9-4AF7-18C5AAF1C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379"/>
                <a:ext cx="50" cy="13"/>
              </a:xfrm>
              <a:custGeom>
                <a:avLst/>
                <a:gdLst>
                  <a:gd name="T0" fmla="*/ 50 w 50"/>
                  <a:gd name="T1" fmla="*/ 6 h 13"/>
                  <a:gd name="T2" fmla="*/ 13 w 50"/>
                  <a:gd name="T3" fmla="*/ 13 h 13"/>
                  <a:gd name="T4" fmla="*/ 13 w 50"/>
                  <a:gd name="T5" fmla="*/ 13 h 13"/>
                  <a:gd name="T6" fmla="*/ 19 w 50"/>
                  <a:gd name="T7" fmla="*/ 13 h 13"/>
                  <a:gd name="T8" fmla="*/ 19 w 50"/>
                  <a:gd name="T9" fmla="*/ 13 h 13"/>
                  <a:gd name="T10" fmla="*/ 6 w 50"/>
                  <a:gd name="T11" fmla="*/ 6 h 13"/>
                  <a:gd name="T12" fmla="*/ 6 w 50"/>
                  <a:gd name="T13" fmla="*/ 6 h 13"/>
                  <a:gd name="T14" fmla="*/ 6 w 50"/>
                  <a:gd name="T15" fmla="*/ 6 h 13"/>
                  <a:gd name="T16" fmla="*/ 0 w 50"/>
                  <a:gd name="T17" fmla="*/ 6 h 13"/>
                  <a:gd name="T18" fmla="*/ 25 w 50"/>
                  <a:gd name="T19" fmla="*/ 0 h 13"/>
                  <a:gd name="T20" fmla="*/ 25 w 50"/>
                  <a:gd name="T21" fmla="*/ 0 h 13"/>
                  <a:gd name="T22" fmla="*/ 25 w 50"/>
                  <a:gd name="T23" fmla="*/ 0 h 13"/>
                  <a:gd name="T24" fmla="*/ 25 w 50"/>
                  <a:gd name="T25" fmla="*/ 0 h 13"/>
                  <a:gd name="T26" fmla="*/ 31 w 50"/>
                  <a:gd name="T27" fmla="*/ 6 h 13"/>
                  <a:gd name="T28" fmla="*/ 31 w 50"/>
                  <a:gd name="T29" fmla="*/ 13 h 13"/>
                  <a:gd name="T30" fmla="*/ 38 w 50"/>
                  <a:gd name="T31" fmla="*/ 6 h 13"/>
                  <a:gd name="T32" fmla="*/ 44 w 50"/>
                  <a:gd name="T33" fmla="*/ 6 h 13"/>
                  <a:gd name="T34" fmla="*/ 44 w 50"/>
                  <a:gd name="T35" fmla="*/ 0 h 13"/>
                  <a:gd name="T36" fmla="*/ 44 w 50"/>
                  <a:gd name="T37" fmla="*/ 0 h 13"/>
                  <a:gd name="T38" fmla="*/ 50 w 50"/>
                  <a:gd name="T39" fmla="*/ 6 h 13"/>
                  <a:gd name="T40" fmla="*/ 50 w 50"/>
                  <a:gd name="T41" fmla="*/ 6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13">
                    <a:moveTo>
                      <a:pt x="50" y="6"/>
                    </a:moveTo>
                    <a:lnTo>
                      <a:pt x="13" y="13"/>
                    </a:lnTo>
                    <a:lnTo>
                      <a:pt x="19" y="13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1" y="13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0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6" name="Freeform 227">
                <a:extLst>
                  <a:ext uri="{FF2B5EF4-FFF2-40B4-BE49-F238E27FC236}">
                    <a16:creationId xmlns:a16="http://schemas.microsoft.com/office/drawing/2014/main" id="{753B9AC1-0F74-C31A-223C-DFC1B6BA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329"/>
                <a:ext cx="37" cy="25"/>
              </a:xfrm>
              <a:custGeom>
                <a:avLst/>
                <a:gdLst>
                  <a:gd name="T0" fmla="*/ 31 w 37"/>
                  <a:gd name="T1" fmla="*/ 6 h 25"/>
                  <a:gd name="T2" fmla="*/ 25 w 37"/>
                  <a:gd name="T3" fmla="*/ 6 h 25"/>
                  <a:gd name="T4" fmla="*/ 19 w 37"/>
                  <a:gd name="T5" fmla="*/ 6 h 25"/>
                  <a:gd name="T6" fmla="*/ 19 w 37"/>
                  <a:gd name="T7" fmla="*/ 6 h 25"/>
                  <a:gd name="T8" fmla="*/ 12 w 37"/>
                  <a:gd name="T9" fmla="*/ 6 h 25"/>
                  <a:gd name="T10" fmla="*/ 19 w 37"/>
                  <a:gd name="T11" fmla="*/ 6 h 25"/>
                  <a:gd name="T12" fmla="*/ 25 w 37"/>
                  <a:gd name="T13" fmla="*/ 6 h 25"/>
                  <a:gd name="T14" fmla="*/ 31 w 37"/>
                  <a:gd name="T15" fmla="*/ 6 h 25"/>
                  <a:gd name="T16" fmla="*/ 37 w 37"/>
                  <a:gd name="T17" fmla="*/ 6 h 25"/>
                  <a:gd name="T18" fmla="*/ 37 w 37"/>
                  <a:gd name="T19" fmla="*/ 12 h 25"/>
                  <a:gd name="T20" fmla="*/ 37 w 37"/>
                  <a:gd name="T21" fmla="*/ 12 h 25"/>
                  <a:gd name="T22" fmla="*/ 37 w 37"/>
                  <a:gd name="T23" fmla="*/ 12 h 25"/>
                  <a:gd name="T24" fmla="*/ 31 w 37"/>
                  <a:gd name="T25" fmla="*/ 19 h 25"/>
                  <a:gd name="T26" fmla="*/ 19 w 37"/>
                  <a:gd name="T27" fmla="*/ 19 h 25"/>
                  <a:gd name="T28" fmla="*/ 12 w 37"/>
                  <a:gd name="T29" fmla="*/ 19 h 25"/>
                  <a:gd name="T30" fmla="*/ 12 w 37"/>
                  <a:gd name="T31" fmla="*/ 25 h 25"/>
                  <a:gd name="T32" fmla="*/ 6 w 37"/>
                  <a:gd name="T33" fmla="*/ 25 h 25"/>
                  <a:gd name="T34" fmla="*/ 6 w 37"/>
                  <a:gd name="T35" fmla="*/ 19 h 25"/>
                  <a:gd name="T36" fmla="*/ 6 w 37"/>
                  <a:gd name="T37" fmla="*/ 19 h 25"/>
                  <a:gd name="T38" fmla="*/ 12 w 37"/>
                  <a:gd name="T39" fmla="*/ 19 h 25"/>
                  <a:gd name="T40" fmla="*/ 19 w 37"/>
                  <a:gd name="T41" fmla="*/ 19 h 25"/>
                  <a:gd name="T42" fmla="*/ 25 w 37"/>
                  <a:gd name="T43" fmla="*/ 19 h 25"/>
                  <a:gd name="T44" fmla="*/ 25 w 37"/>
                  <a:gd name="T45" fmla="*/ 19 h 25"/>
                  <a:gd name="T46" fmla="*/ 19 w 37"/>
                  <a:gd name="T47" fmla="*/ 12 h 25"/>
                  <a:gd name="T48" fmla="*/ 12 w 37"/>
                  <a:gd name="T49" fmla="*/ 12 h 25"/>
                  <a:gd name="T50" fmla="*/ 12 w 37"/>
                  <a:gd name="T51" fmla="*/ 12 h 25"/>
                  <a:gd name="T52" fmla="*/ 0 w 37"/>
                  <a:gd name="T53" fmla="*/ 12 h 25"/>
                  <a:gd name="T54" fmla="*/ 0 w 37"/>
                  <a:gd name="T55" fmla="*/ 12 h 25"/>
                  <a:gd name="T56" fmla="*/ 0 w 37"/>
                  <a:gd name="T57" fmla="*/ 12 h 25"/>
                  <a:gd name="T58" fmla="*/ 0 w 37"/>
                  <a:gd name="T59" fmla="*/ 12 h 25"/>
                  <a:gd name="T60" fmla="*/ 6 w 37"/>
                  <a:gd name="T61" fmla="*/ 6 h 25"/>
                  <a:gd name="T62" fmla="*/ 19 w 37"/>
                  <a:gd name="T63" fmla="*/ 6 h 25"/>
                  <a:gd name="T64" fmla="*/ 25 w 37"/>
                  <a:gd name="T65" fmla="*/ 0 h 25"/>
                  <a:gd name="T66" fmla="*/ 25 w 37"/>
                  <a:gd name="T67" fmla="*/ 0 h 25"/>
                  <a:gd name="T68" fmla="*/ 31 w 37"/>
                  <a:gd name="T69" fmla="*/ 0 h 25"/>
                  <a:gd name="T70" fmla="*/ 31 w 37"/>
                  <a:gd name="T71" fmla="*/ 6 h 25"/>
                  <a:gd name="T72" fmla="*/ 31 w 37"/>
                  <a:gd name="T73" fmla="*/ 6 h 25"/>
                  <a:gd name="T74" fmla="*/ 31 w 37"/>
                  <a:gd name="T75" fmla="*/ 6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" h="25">
                    <a:moveTo>
                      <a:pt x="31" y="6"/>
                    </a:moveTo>
                    <a:lnTo>
                      <a:pt x="25" y="6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31" y="19"/>
                    </a:lnTo>
                    <a:lnTo>
                      <a:pt x="19" y="19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25" y="19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9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7" name="Freeform 228">
                <a:extLst>
                  <a:ext uri="{FF2B5EF4-FFF2-40B4-BE49-F238E27FC236}">
                    <a16:creationId xmlns:a16="http://schemas.microsoft.com/office/drawing/2014/main" id="{1E466765-C32E-B028-CC93-A7B9D89CA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504"/>
                <a:ext cx="50" cy="25"/>
              </a:xfrm>
              <a:custGeom>
                <a:avLst/>
                <a:gdLst>
                  <a:gd name="T0" fmla="*/ 12 w 50"/>
                  <a:gd name="T1" fmla="*/ 25 h 25"/>
                  <a:gd name="T2" fmla="*/ 18 w 50"/>
                  <a:gd name="T3" fmla="*/ 25 h 25"/>
                  <a:gd name="T4" fmla="*/ 12 w 50"/>
                  <a:gd name="T5" fmla="*/ 19 h 25"/>
                  <a:gd name="T6" fmla="*/ 6 w 50"/>
                  <a:gd name="T7" fmla="*/ 13 h 25"/>
                  <a:gd name="T8" fmla="*/ 0 w 50"/>
                  <a:gd name="T9" fmla="*/ 13 h 25"/>
                  <a:gd name="T10" fmla="*/ 0 w 50"/>
                  <a:gd name="T11" fmla="*/ 13 h 25"/>
                  <a:gd name="T12" fmla="*/ 18 w 50"/>
                  <a:gd name="T13" fmla="*/ 6 h 25"/>
                  <a:gd name="T14" fmla="*/ 43 w 50"/>
                  <a:gd name="T15" fmla="*/ 13 h 25"/>
                  <a:gd name="T16" fmla="*/ 43 w 50"/>
                  <a:gd name="T17" fmla="*/ 13 h 25"/>
                  <a:gd name="T18" fmla="*/ 37 w 50"/>
                  <a:gd name="T19" fmla="*/ 6 h 25"/>
                  <a:gd name="T20" fmla="*/ 37 w 50"/>
                  <a:gd name="T21" fmla="*/ 6 h 25"/>
                  <a:gd name="T22" fmla="*/ 31 w 50"/>
                  <a:gd name="T23" fmla="*/ 6 h 25"/>
                  <a:gd name="T24" fmla="*/ 31 w 50"/>
                  <a:gd name="T25" fmla="*/ 6 h 25"/>
                  <a:gd name="T26" fmla="*/ 43 w 50"/>
                  <a:gd name="T27" fmla="*/ 0 h 25"/>
                  <a:gd name="T28" fmla="*/ 43 w 50"/>
                  <a:gd name="T29" fmla="*/ 0 h 25"/>
                  <a:gd name="T30" fmla="*/ 43 w 50"/>
                  <a:gd name="T31" fmla="*/ 0 h 25"/>
                  <a:gd name="T32" fmla="*/ 43 w 50"/>
                  <a:gd name="T33" fmla="*/ 6 h 25"/>
                  <a:gd name="T34" fmla="*/ 50 w 50"/>
                  <a:gd name="T35" fmla="*/ 13 h 25"/>
                  <a:gd name="T36" fmla="*/ 43 w 50"/>
                  <a:gd name="T37" fmla="*/ 19 h 25"/>
                  <a:gd name="T38" fmla="*/ 12 w 50"/>
                  <a:gd name="T39" fmla="*/ 13 h 25"/>
                  <a:gd name="T40" fmla="*/ 18 w 50"/>
                  <a:gd name="T41" fmla="*/ 19 h 25"/>
                  <a:gd name="T42" fmla="*/ 18 w 50"/>
                  <a:gd name="T43" fmla="*/ 19 h 25"/>
                  <a:gd name="T44" fmla="*/ 25 w 50"/>
                  <a:gd name="T45" fmla="*/ 19 h 25"/>
                  <a:gd name="T46" fmla="*/ 25 w 50"/>
                  <a:gd name="T47" fmla="*/ 19 h 25"/>
                  <a:gd name="T48" fmla="*/ 12 w 50"/>
                  <a:gd name="T49" fmla="*/ 25 h 25"/>
                  <a:gd name="T50" fmla="*/ 12 w 50"/>
                  <a:gd name="T51" fmla="*/ 25 h 25"/>
                  <a:gd name="T52" fmla="*/ 12 w 50"/>
                  <a:gd name="T53" fmla="*/ 25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25">
                    <a:moveTo>
                      <a:pt x="12" y="25"/>
                    </a:moveTo>
                    <a:lnTo>
                      <a:pt x="18" y="25"/>
                    </a:lnTo>
                    <a:lnTo>
                      <a:pt x="12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8" y="6"/>
                    </a:lnTo>
                    <a:lnTo>
                      <a:pt x="43" y="13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43" y="0"/>
                    </a:lnTo>
                    <a:lnTo>
                      <a:pt x="43" y="6"/>
                    </a:lnTo>
                    <a:lnTo>
                      <a:pt x="50" y="13"/>
                    </a:lnTo>
                    <a:lnTo>
                      <a:pt x="43" y="19"/>
                    </a:lnTo>
                    <a:lnTo>
                      <a:pt x="12" y="13"/>
                    </a:lnTo>
                    <a:lnTo>
                      <a:pt x="18" y="19"/>
                    </a:lnTo>
                    <a:lnTo>
                      <a:pt x="25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8" name="Freeform 229">
                <a:extLst>
                  <a:ext uri="{FF2B5EF4-FFF2-40B4-BE49-F238E27FC236}">
                    <a16:creationId xmlns:a16="http://schemas.microsoft.com/office/drawing/2014/main" id="{16D99AAE-AA5D-683E-59E8-B69A2D5C2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17"/>
                <a:ext cx="38" cy="18"/>
              </a:xfrm>
              <a:custGeom>
                <a:avLst/>
                <a:gdLst>
                  <a:gd name="T0" fmla="*/ 13 w 38"/>
                  <a:gd name="T1" fmla="*/ 6 h 18"/>
                  <a:gd name="T2" fmla="*/ 13 w 38"/>
                  <a:gd name="T3" fmla="*/ 6 h 18"/>
                  <a:gd name="T4" fmla="*/ 13 w 38"/>
                  <a:gd name="T5" fmla="*/ 6 h 18"/>
                  <a:gd name="T6" fmla="*/ 19 w 38"/>
                  <a:gd name="T7" fmla="*/ 12 h 18"/>
                  <a:gd name="T8" fmla="*/ 19 w 38"/>
                  <a:gd name="T9" fmla="*/ 12 h 18"/>
                  <a:gd name="T10" fmla="*/ 25 w 38"/>
                  <a:gd name="T11" fmla="*/ 18 h 18"/>
                  <a:gd name="T12" fmla="*/ 25 w 38"/>
                  <a:gd name="T13" fmla="*/ 18 h 18"/>
                  <a:gd name="T14" fmla="*/ 25 w 38"/>
                  <a:gd name="T15" fmla="*/ 12 h 18"/>
                  <a:gd name="T16" fmla="*/ 25 w 38"/>
                  <a:gd name="T17" fmla="*/ 12 h 18"/>
                  <a:gd name="T18" fmla="*/ 25 w 38"/>
                  <a:gd name="T19" fmla="*/ 12 h 18"/>
                  <a:gd name="T20" fmla="*/ 19 w 38"/>
                  <a:gd name="T21" fmla="*/ 6 h 18"/>
                  <a:gd name="T22" fmla="*/ 13 w 38"/>
                  <a:gd name="T23" fmla="*/ 6 h 18"/>
                  <a:gd name="T24" fmla="*/ 13 w 38"/>
                  <a:gd name="T25" fmla="*/ 6 h 18"/>
                  <a:gd name="T26" fmla="*/ 25 w 38"/>
                  <a:gd name="T27" fmla="*/ 0 h 18"/>
                  <a:gd name="T28" fmla="*/ 32 w 38"/>
                  <a:gd name="T29" fmla="*/ 6 h 18"/>
                  <a:gd name="T30" fmla="*/ 38 w 38"/>
                  <a:gd name="T31" fmla="*/ 6 h 18"/>
                  <a:gd name="T32" fmla="*/ 38 w 38"/>
                  <a:gd name="T33" fmla="*/ 6 h 18"/>
                  <a:gd name="T34" fmla="*/ 38 w 38"/>
                  <a:gd name="T35" fmla="*/ 12 h 18"/>
                  <a:gd name="T36" fmla="*/ 32 w 38"/>
                  <a:gd name="T37" fmla="*/ 12 h 18"/>
                  <a:gd name="T38" fmla="*/ 25 w 38"/>
                  <a:gd name="T39" fmla="*/ 18 h 18"/>
                  <a:gd name="T40" fmla="*/ 19 w 38"/>
                  <a:gd name="T41" fmla="*/ 18 h 18"/>
                  <a:gd name="T42" fmla="*/ 13 w 38"/>
                  <a:gd name="T43" fmla="*/ 18 h 18"/>
                  <a:gd name="T44" fmla="*/ 7 w 38"/>
                  <a:gd name="T45" fmla="*/ 18 h 18"/>
                  <a:gd name="T46" fmla="*/ 0 w 38"/>
                  <a:gd name="T47" fmla="*/ 12 h 18"/>
                  <a:gd name="T48" fmla="*/ 0 w 38"/>
                  <a:gd name="T49" fmla="*/ 12 h 18"/>
                  <a:gd name="T50" fmla="*/ 0 w 38"/>
                  <a:gd name="T51" fmla="*/ 6 h 18"/>
                  <a:gd name="T52" fmla="*/ 7 w 38"/>
                  <a:gd name="T53" fmla="*/ 6 h 18"/>
                  <a:gd name="T54" fmla="*/ 13 w 38"/>
                  <a:gd name="T55" fmla="*/ 6 h 18"/>
                  <a:gd name="T56" fmla="*/ 13 w 38"/>
                  <a:gd name="T57" fmla="*/ 6 h 18"/>
                  <a:gd name="T58" fmla="*/ 13 w 38"/>
                  <a:gd name="T59" fmla="*/ 6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" h="18">
                    <a:moveTo>
                      <a:pt x="13" y="6"/>
                    </a:moveTo>
                    <a:lnTo>
                      <a:pt x="13" y="6"/>
                    </a:lnTo>
                    <a:lnTo>
                      <a:pt x="19" y="12"/>
                    </a:lnTo>
                    <a:lnTo>
                      <a:pt x="25" y="18"/>
                    </a:lnTo>
                    <a:lnTo>
                      <a:pt x="25" y="12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25" y="0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38" y="12"/>
                    </a:lnTo>
                    <a:lnTo>
                      <a:pt x="32" y="12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09" name="Freeform 230">
                <a:extLst>
                  <a:ext uri="{FF2B5EF4-FFF2-40B4-BE49-F238E27FC236}">
                    <a16:creationId xmlns:a16="http://schemas.microsoft.com/office/drawing/2014/main" id="{7BA8DB7F-685C-8A88-653D-FA53BDC9C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2341"/>
                <a:ext cx="50" cy="19"/>
              </a:xfrm>
              <a:custGeom>
                <a:avLst/>
                <a:gdLst>
                  <a:gd name="T0" fmla="*/ 19 w 50"/>
                  <a:gd name="T1" fmla="*/ 13 h 19"/>
                  <a:gd name="T2" fmla="*/ 19 w 50"/>
                  <a:gd name="T3" fmla="*/ 7 h 19"/>
                  <a:gd name="T4" fmla="*/ 19 w 50"/>
                  <a:gd name="T5" fmla="*/ 7 h 19"/>
                  <a:gd name="T6" fmla="*/ 25 w 50"/>
                  <a:gd name="T7" fmla="*/ 7 h 19"/>
                  <a:gd name="T8" fmla="*/ 25 w 50"/>
                  <a:gd name="T9" fmla="*/ 7 h 19"/>
                  <a:gd name="T10" fmla="*/ 25 w 50"/>
                  <a:gd name="T11" fmla="*/ 7 h 19"/>
                  <a:gd name="T12" fmla="*/ 25 w 50"/>
                  <a:gd name="T13" fmla="*/ 7 h 19"/>
                  <a:gd name="T14" fmla="*/ 19 w 50"/>
                  <a:gd name="T15" fmla="*/ 13 h 19"/>
                  <a:gd name="T16" fmla="*/ 19 w 50"/>
                  <a:gd name="T17" fmla="*/ 13 h 19"/>
                  <a:gd name="T18" fmla="*/ 25 w 50"/>
                  <a:gd name="T19" fmla="*/ 13 h 19"/>
                  <a:gd name="T20" fmla="*/ 38 w 50"/>
                  <a:gd name="T21" fmla="*/ 13 h 19"/>
                  <a:gd name="T22" fmla="*/ 50 w 50"/>
                  <a:gd name="T23" fmla="*/ 13 h 19"/>
                  <a:gd name="T24" fmla="*/ 50 w 50"/>
                  <a:gd name="T25" fmla="*/ 13 h 19"/>
                  <a:gd name="T26" fmla="*/ 44 w 50"/>
                  <a:gd name="T27" fmla="*/ 13 h 19"/>
                  <a:gd name="T28" fmla="*/ 31 w 50"/>
                  <a:gd name="T29" fmla="*/ 7 h 19"/>
                  <a:gd name="T30" fmla="*/ 31 w 50"/>
                  <a:gd name="T31" fmla="*/ 7 h 19"/>
                  <a:gd name="T32" fmla="*/ 38 w 50"/>
                  <a:gd name="T33" fmla="*/ 7 h 19"/>
                  <a:gd name="T34" fmla="*/ 38 w 50"/>
                  <a:gd name="T35" fmla="*/ 7 h 19"/>
                  <a:gd name="T36" fmla="*/ 31 w 50"/>
                  <a:gd name="T37" fmla="*/ 0 h 19"/>
                  <a:gd name="T38" fmla="*/ 25 w 50"/>
                  <a:gd name="T39" fmla="*/ 0 h 19"/>
                  <a:gd name="T40" fmla="*/ 19 w 50"/>
                  <a:gd name="T41" fmla="*/ 7 h 19"/>
                  <a:gd name="T42" fmla="*/ 0 w 50"/>
                  <a:gd name="T43" fmla="*/ 7 h 19"/>
                  <a:gd name="T44" fmla="*/ 0 w 50"/>
                  <a:gd name="T45" fmla="*/ 13 h 19"/>
                  <a:gd name="T46" fmla="*/ 0 w 50"/>
                  <a:gd name="T47" fmla="*/ 7 h 19"/>
                  <a:gd name="T48" fmla="*/ 6 w 50"/>
                  <a:gd name="T49" fmla="*/ 13 h 19"/>
                  <a:gd name="T50" fmla="*/ 13 w 50"/>
                  <a:gd name="T51" fmla="*/ 19 h 19"/>
                  <a:gd name="T52" fmla="*/ 13 w 50"/>
                  <a:gd name="T53" fmla="*/ 19 h 19"/>
                  <a:gd name="T54" fmla="*/ 6 w 50"/>
                  <a:gd name="T55" fmla="*/ 19 h 19"/>
                  <a:gd name="T56" fmla="*/ 6 w 50"/>
                  <a:gd name="T57" fmla="*/ 19 h 19"/>
                  <a:gd name="T58" fmla="*/ 31 w 50"/>
                  <a:gd name="T59" fmla="*/ 13 h 19"/>
                  <a:gd name="T60" fmla="*/ 31 w 50"/>
                  <a:gd name="T61" fmla="*/ 13 h 19"/>
                  <a:gd name="T62" fmla="*/ 25 w 50"/>
                  <a:gd name="T63" fmla="*/ 13 h 19"/>
                  <a:gd name="T64" fmla="*/ 25 w 50"/>
                  <a:gd name="T65" fmla="*/ 13 h 19"/>
                  <a:gd name="T66" fmla="*/ 19 w 50"/>
                  <a:gd name="T67" fmla="*/ 13 h 19"/>
                  <a:gd name="T68" fmla="*/ 19 w 50"/>
                  <a:gd name="T69" fmla="*/ 13 h 19"/>
                  <a:gd name="T70" fmla="*/ 19 w 50"/>
                  <a:gd name="T71" fmla="*/ 13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0" h="19">
                    <a:moveTo>
                      <a:pt x="19" y="13"/>
                    </a:moveTo>
                    <a:lnTo>
                      <a:pt x="19" y="7"/>
                    </a:lnTo>
                    <a:lnTo>
                      <a:pt x="25" y="7"/>
                    </a:lnTo>
                    <a:lnTo>
                      <a:pt x="19" y="13"/>
                    </a:lnTo>
                    <a:lnTo>
                      <a:pt x="25" y="13"/>
                    </a:lnTo>
                    <a:lnTo>
                      <a:pt x="38" y="13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13" y="19"/>
                    </a:lnTo>
                    <a:lnTo>
                      <a:pt x="6" y="19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0" name="Freeform 231">
                <a:extLst>
                  <a:ext uri="{FF2B5EF4-FFF2-40B4-BE49-F238E27FC236}">
                    <a16:creationId xmlns:a16="http://schemas.microsoft.com/office/drawing/2014/main" id="{2AF775DD-D35B-F90F-267C-816F0D609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366"/>
                <a:ext cx="50" cy="19"/>
              </a:xfrm>
              <a:custGeom>
                <a:avLst/>
                <a:gdLst>
                  <a:gd name="T0" fmla="*/ 50 w 50"/>
                  <a:gd name="T1" fmla="*/ 13 h 19"/>
                  <a:gd name="T2" fmla="*/ 12 w 50"/>
                  <a:gd name="T3" fmla="*/ 19 h 19"/>
                  <a:gd name="T4" fmla="*/ 12 w 50"/>
                  <a:gd name="T5" fmla="*/ 19 h 19"/>
                  <a:gd name="T6" fmla="*/ 18 w 50"/>
                  <a:gd name="T7" fmla="*/ 19 h 19"/>
                  <a:gd name="T8" fmla="*/ 18 w 50"/>
                  <a:gd name="T9" fmla="*/ 13 h 19"/>
                  <a:gd name="T10" fmla="*/ 6 w 50"/>
                  <a:gd name="T11" fmla="*/ 7 h 19"/>
                  <a:gd name="T12" fmla="*/ 6 w 50"/>
                  <a:gd name="T13" fmla="*/ 7 h 19"/>
                  <a:gd name="T14" fmla="*/ 0 w 50"/>
                  <a:gd name="T15" fmla="*/ 7 h 19"/>
                  <a:gd name="T16" fmla="*/ 0 w 50"/>
                  <a:gd name="T17" fmla="*/ 7 h 19"/>
                  <a:gd name="T18" fmla="*/ 25 w 50"/>
                  <a:gd name="T19" fmla="*/ 0 h 19"/>
                  <a:gd name="T20" fmla="*/ 25 w 50"/>
                  <a:gd name="T21" fmla="*/ 0 h 19"/>
                  <a:gd name="T22" fmla="*/ 18 w 50"/>
                  <a:gd name="T23" fmla="*/ 0 h 19"/>
                  <a:gd name="T24" fmla="*/ 25 w 50"/>
                  <a:gd name="T25" fmla="*/ 7 h 19"/>
                  <a:gd name="T26" fmla="*/ 31 w 50"/>
                  <a:gd name="T27" fmla="*/ 13 h 19"/>
                  <a:gd name="T28" fmla="*/ 31 w 50"/>
                  <a:gd name="T29" fmla="*/ 13 h 19"/>
                  <a:gd name="T30" fmla="*/ 37 w 50"/>
                  <a:gd name="T31" fmla="*/ 13 h 19"/>
                  <a:gd name="T32" fmla="*/ 43 w 50"/>
                  <a:gd name="T33" fmla="*/ 7 h 19"/>
                  <a:gd name="T34" fmla="*/ 43 w 50"/>
                  <a:gd name="T35" fmla="*/ 7 h 19"/>
                  <a:gd name="T36" fmla="*/ 43 w 50"/>
                  <a:gd name="T37" fmla="*/ 7 h 19"/>
                  <a:gd name="T38" fmla="*/ 50 w 50"/>
                  <a:gd name="T39" fmla="*/ 13 h 19"/>
                  <a:gd name="T40" fmla="*/ 50 w 50"/>
                  <a:gd name="T41" fmla="*/ 13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19">
                    <a:moveTo>
                      <a:pt x="50" y="13"/>
                    </a:moveTo>
                    <a:lnTo>
                      <a:pt x="12" y="19"/>
                    </a:lnTo>
                    <a:lnTo>
                      <a:pt x="18" y="19"/>
                    </a:lnTo>
                    <a:lnTo>
                      <a:pt x="18" y="13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25" y="7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3" y="7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1" name="Freeform 232">
                <a:extLst>
                  <a:ext uri="{FF2B5EF4-FFF2-40B4-BE49-F238E27FC236}">
                    <a16:creationId xmlns:a16="http://schemas.microsoft.com/office/drawing/2014/main" id="{C80521BA-A7CB-55CD-02C5-E8D71A716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279"/>
                <a:ext cx="50" cy="31"/>
              </a:xfrm>
              <a:custGeom>
                <a:avLst/>
                <a:gdLst>
                  <a:gd name="T0" fmla="*/ 50 w 50"/>
                  <a:gd name="T1" fmla="*/ 25 h 31"/>
                  <a:gd name="T2" fmla="*/ 31 w 50"/>
                  <a:gd name="T3" fmla="*/ 31 h 31"/>
                  <a:gd name="T4" fmla="*/ 31 w 50"/>
                  <a:gd name="T5" fmla="*/ 31 h 31"/>
                  <a:gd name="T6" fmla="*/ 31 w 50"/>
                  <a:gd name="T7" fmla="*/ 25 h 31"/>
                  <a:gd name="T8" fmla="*/ 31 w 50"/>
                  <a:gd name="T9" fmla="*/ 25 h 31"/>
                  <a:gd name="T10" fmla="*/ 12 w 50"/>
                  <a:gd name="T11" fmla="*/ 6 h 31"/>
                  <a:gd name="T12" fmla="*/ 6 w 50"/>
                  <a:gd name="T13" fmla="*/ 12 h 31"/>
                  <a:gd name="T14" fmla="*/ 6 w 50"/>
                  <a:gd name="T15" fmla="*/ 12 h 31"/>
                  <a:gd name="T16" fmla="*/ 12 w 50"/>
                  <a:gd name="T17" fmla="*/ 19 h 31"/>
                  <a:gd name="T18" fmla="*/ 6 w 50"/>
                  <a:gd name="T19" fmla="*/ 19 h 31"/>
                  <a:gd name="T20" fmla="*/ 0 w 50"/>
                  <a:gd name="T21" fmla="*/ 12 h 31"/>
                  <a:gd name="T22" fmla="*/ 31 w 50"/>
                  <a:gd name="T23" fmla="*/ 0 h 31"/>
                  <a:gd name="T24" fmla="*/ 37 w 50"/>
                  <a:gd name="T25" fmla="*/ 6 h 31"/>
                  <a:gd name="T26" fmla="*/ 37 w 50"/>
                  <a:gd name="T27" fmla="*/ 6 h 31"/>
                  <a:gd name="T28" fmla="*/ 31 w 50"/>
                  <a:gd name="T29" fmla="*/ 6 h 31"/>
                  <a:gd name="T30" fmla="*/ 31 w 50"/>
                  <a:gd name="T31" fmla="*/ 6 h 31"/>
                  <a:gd name="T32" fmla="*/ 25 w 50"/>
                  <a:gd name="T33" fmla="*/ 6 h 31"/>
                  <a:gd name="T34" fmla="*/ 37 w 50"/>
                  <a:gd name="T35" fmla="*/ 25 h 31"/>
                  <a:gd name="T36" fmla="*/ 43 w 50"/>
                  <a:gd name="T37" fmla="*/ 25 h 31"/>
                  <a:gd name="T38" fmla="*/ 50 w 50"/>
                  <a:gd name="T39" fmla="*/ 25 h 31"/>
                  <a:gd name="T40" fmla="*/ 50 w 50"/>
                  <a:gd name="T41" fmla="*/ 25 h 31"/>
                  <a:gd name="T42" fmla="*/ 50 w 50"/>
                  <a:gd name="T43" fmla="*/ 25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0" h="31">
                    <a:moveTo>
                      <a:pt x="50" y="25"/>
                    </a:moveTo>
                    <a:lnTo>
                      <a:pt x="31" y="31"/>
                    </a:lnTo>
                    <a:lnTo>
                      <a:pt x="31" y="25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2" name="Freeform 233">
                <a:extLst>
                  <a:ext uri="{FF2B5EF4-FFF2-40B4-BE49-F238E27FC236}">
                    <a16:creationId xmlns:a16="http://schemas.microsoft.com/office/drawing/2014/main" id="{8CB2EBDD-0257-31F0-E3DA-13196D172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2266"/>
                <a:ext cx="56" cy="38"/>
              </a:xfrm>
              <a:custGeom>
                <a:avLst/>
                <a:gdLst>
                  <a:gd name="T0" fmla="*/ 56 w 56"/>
                  <a:gd name="T1" fmla="*/ 25 h 38"/>
                  <a:gd name="T2" fmla="*/ 44 w 56"/>
                  <a:gd name="T3" fmla="*/ 32 h 38"/>
                  <a:gd name="T4" fmla="*/ 44 w 56"/>
                  <a:gd name="T5" fmla="*/ 32 h 38"/>
                  <a:gd name="T6" fmla="*/ 44 w 56"/>
                  <a:gd name="T7" fmla="*/ 25 h 38"/>
                  <a:gd name="T8" fmla="*/ 44 w 56"/>
                  <a:gd name="T9" fmla="*/ 25 h 38"/>
                  <a:gd name="T10" fmla="*/ 38 w 56"/>
                  <a:gd name="T11" fmla="*/ 19 h 38"/>
                  <a:gd name="T12" fmla="*/ 25 w 56"/>
                  <a:gd name="T13" fmla="*/ 19 h 38"/>
                  <a:gd name="T14" fmla="*/ 31 w 56"/>
                  <a:gd name="T15" fmla="*/ 25 h 38"/>
                  <a:gd name="T16" fmla="*/ 31 w 56"/>
                  <a:gd name="T17" fmla="*/ 32 h 38"/>
                  <a:gd name="T18" fmla="*/ 38 w 56"/>
                  <a:gd name="T19" fmla="*/ 32 h 38"/>
                  <a:gd name="T20" fmla="*/ 38 w 56"/>
                  <a:gd name="T21" fmla="*/ 32 h 38"/>
                  <a:gd name="T22" fmla="*/ 19 w 56"/>
                  <a:gd name="T23" fmla="*/ 38 h 38"/>
                  <a:gd name="T24" fmla="*/ 19 w 56"/>
                  <a:gd name="T25" fmla="*/ 32 h 38"/>
                  <a:gd name="T26" fmla="*/ 25 w 56"/>
                  <a:gd name="T27" fmla="*/ 32 h 38"/>
                  <a:gd name="T28" fmla="*/ 25 w 56"/>
                  <a:gd name="T29" fmla="*/ 32 h 38"/>
                  <a:gd name="T30" fmla="*/ 6 w 56"/>
                  <a:gd name="T31" fmla="*/ 13 h 38"/>
                  <a:gd name="T32" fmla="*/ 6 w 56"/>
                  <a:gd name="T33" fmla="*/ 13 h 38"/>
                  <a:gd name="T34" fmla="*/ 0 w 56"/>
                  <a:gd name="T35" fmla="*/ 13 h 38"/>
                  <a:gd name="T36" fmla="*/ 0 w 56"/>
                  <a:gd name="T37" fmla="*/ 13 h 38"/>
                  <a:gd name="T38" fmla="*/ 19 w 56"/>
                  <a:gd name="T39" fmla="*/ 7 h 38"/>
                  <a:gd name="T40" fmla="*/ 19 w 56"/>
                  <a:gd name="T41" fmla="*/ 7 h 38"/>
                  <a:gd name="T42" fmla="*/ 13 w 56"/>
                  <a:gd name="T43" fmla="*/ 13 h 38"/>
                  <a:gd name="T44" fmla="*/ 13 w 56"/>
                  <a:gd name="T45" fmla="*/ 13 h 38"/>
                  <a:gd name="T46" fmla="*/ 19 w 56"/>
                  <a:gd name="T47" fmla="*/ 19 h 38"/>
                  <a:gd name="T48" fmla="*/ 31 w 56"/>
                  <a:gd name="T49" fmla="*/ 19 h 38"/>
                  <a:gd name="T50" fmla="*/ 25 w 56"/>
                  <a:gd name="T51" fmla="*/ 13 h 38"/>
                  <a:gd name="T52" fmla="*/ 25 w 56"/>
                  <a:gd name="T53" fmla="*/ 7 h 38"/>
                  <a:gd name="T54" fmla="*/ 19 w 56"/>
                  <a:gd name="T55" fmla="*/ 7 h 38"/>
                  <a:gd name="T56" fmla="*/ 19 w 56"/>
                  <a:gd name="T57" fmla="*/ 7 h 38"/>
                  <a:gd name="T58" fmla="*/ 38 w 56"/>
                  <a:gd name="T59" fmla="*/ 0 h 38"/>
                  <a:gd name="T60" fmla="*/ 38 w 56"/>
                  <a:gd name="T61" fmla="*/ 7 h 38"/>
                  <a:gd name="T62" fmla="*/ 38 w 56"/>
                  <a:gd name="T63" fmla="*/ 7 h 38"/>
                  <a:gd name="T64" fmla="*/ 38 w 56"/>
                  <a:gd name="T65" fmla="*/ 7 h 38"/>
                  <a:gd name="T66" fmla="*/ 50 w 56"/>
                  <a:gd name="T67" fmla="*/ 25 h 38"/>
                  <a:gd name="T68" fmla="*/ 56 w 56"/>
                  <a:gd name="T69" fmla="*/ 25 h 38"/>
                  <a:gd name="T70" fmla="*/ 56 w 56"/>
                  <a:gd name="T71" fmla="*/ 25 h 38"/>
                  <a:gd name="T72" fmla="*/ 56 w 56"/>
                  <a:gd name="T73" fmla="*/ 25 h 38"/>
                  <a:gd name="T74" fmla="*/ 56 w 56"/>
                  <a:gd name="T75" fmla="*/ 25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" h="38">
                    <a:moveTo>
                      <a:pt x="56" y="25"/>
                    </a:moveTo>
                    <a:lnTo>
                      <a:pt x="44" y="32"/>
                    </a:lnTo>
                    <a:lnTo>
                      <a:pt x="44" y="25"/>
                    </a:lnTo>
                    <a:lnTo>
                      <a:pt x="38" y="19"/>
                    </a:lnTo>
                    <a:lnTo>
                      <a:pt x="25" y="19"/>
                    </a:lnTo>
                    <a:lnTo>
                      <a:pt x="31" y="25"/>
                    </a:lnTo>
                    <a:lnTo>
                      <a:pt x="31" y="32"/>
                    </a:lnTo>
                    <a:lnTo>
                      <a:pt x="38" y="32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25" y="32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31" y="19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38" y="0"/>
                    </a:lnTo>
                    <a:lnTo>
                      <a:pt x="38" y="7"/>
                    </a:lnTo>
                    <a:lnTo>
                      <a:pt x="50" y="25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3" name="Freeform 234">
                <a:extLst>
                  <a:ext uri="{FF2B5EF4-FFF2-40B4-BE49-F238E27FC236}">
                    <a16:creationId xmlns:a16="http://schemas.microsoft.com/office/drawing/2014/main" id="{837FAD93-12BF-988A-05E3-2465E973C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60"/>
                <a:ext cx="56" cy="31"/>
              </a:xfrm>
              <a:custGeom>
                <a:avLst/>
                <a:gdLst>
                  <a:gd name="T0" fmla="*/ 0 w 56"/>
                  <a:gd name="T1" fmla="*/ 6 h 31"/>
                  <a:gd name="T2" fmla="*/ 31 w 56"/>
                  <a:gd name="T3" fmla="*/ 0 h 31"/>
                  <a:gd name="T4" fmla="*/ 37 w 56"/>
                  <a:gd name="T5" fmla="*/ 6 h 31"/>
                  <a:gd name="T6" fmla="*/ 37 w 56"/>
                  <a:gd name="T7" fmla="*/ 6 h 31"/>
                  <a:gd name="T8" fmla="*/ 31 w 56"/>
                  <a:gd name="T9" fmla="*/ 6 h 31"/>
                  <a:gd name="T10" fmla="*/ 31 w 56"/>
                  <a:gd name="T11" fmla="*/ 6 h 31"/>
                  <a:gd name="T12" fmla="*/ 18 w 56"/>
                  <a:gd name="T13" fmla="*/ 6 h 31"/>
                  <a:gd name="T14" fmla="*/ 18 w 56"/>
                  <a:gd name="T15" fmla="*/ 6 h 31"/>
                  <a:gd name="T16" fmla="*/ 18 w 56"/>
                  <a:gd name="T17" fmla="*/ 6 h 31"/>
                  <a:gd name="T18" fmla="*/ 25 w 56"/>
                  <a:gd name="T19" fmla="*/ 13 h 31"/>
                  <a:gd name="T20" fmla="*/ 31 w 56"/>
                  <a:gd name="T21" fmla="*/ 13 h 31"/>
                  <a:gd name="T22" fmla="*/ 31 w 56"/>
                  <a:gd name="T23" fmla="*/ 13 h 31"/>
                  <a:gd name="T24" fmla="*/ 31 w 56"/>
                  <a:gd name="T25" fmla="*/ 6 h 31"/>
                  <a:gd name="T26" fmla="*/ 31 w 56"/>
                  <a:gd name="T27" fmla="*/ 6 h 31"/>
                  <a:gd name="T28" fmla="*/ 43 w 56"/>
                  <a:gd name="T29" fmla="*/ 19 h 31"/>
                  <a:gd name="T30" fmla="*/ 37 w 56"/>
                  <a:gd name="T31" fmla="*/ 19 h 31"/>
                  <a:gd name="T32" fmla="*/ 31 w 56"/>
                  <a:gd name="T33" fmla="*/ 13 h 31"/>
                  <a:gd name="T34" fmla="*/ 25 w 56"/>
                  <a:gd name="T35" fmla="*/ 19 h 31"/>
                  <a:gd name="T36" fmla="*/ 31 w 56"/>
                  <a:gd name="T37" fmla="*/ 25 h 31"/>
                  <a:gd name="T38" fmla="*/ 37 w 56"/>
                  <a:gd name="T39" fmla="*/ 25 h 31"/>
                  <a:gd name="T40" fmla="*/ 37 w 56"/>
                  <a:gd name="T41" fmla="*/ 25 h 31"/>
                  <a:gd name="T42" fmla="*/ 43 w 56"/>
                  <a:gd name="T43" fmla="*/ 19 h 31"/>
                  <a:gd name="T44" fmla="*/ 50 w 56"/>
                  <a:gd name="T45" fmla="*/ 19 h 31"/>
                  <a:gd name="T46" fmla="*/ 50 w 56"/>
                  <a:gd name="T47" fmla="*/ 13 h 31"/>
                  <a:gd name="T48" fmla="*/ 50 w 56"/>
                  <a:gd name="T49" fmla="*/ 13 h 31"/>
                  <a:gd name="T50" fmla="*/ 56 w 56"/>
                  <a:gd name="T51" fmla="*/ 19 h 31"/>
                  <a:gd name="T52" fmla="*/ 25 w 56"/>
                  <a:gd name="T53" fmla="*/ 31 h 31"/>
                  <a:gd name="T54" fmla="*/ 25 w 56"/>
                  <a:gd name="T55" fmla="*/ 31 h 31"/>
                  <a:gd name="T56" fmla="*/ 25 w 56"/>
                  <a:gd name="T57" fmla="*/ 25 h 31"/>
                  <a:gd name="T58" fmla="*/ 25 w 56"/>
                  <a:gd name="T59" fmla="*/ 25 h 31"/>
                  <a:gd name="T60" fmla="*/ 12 w 56"/>
                  <a:gd name="T61" fmla="*/ 13 h 31"/>
                  <a:gd name="T62" fmla="*/ 6 w 56"/>
                  <a:gd name="T63" fmla="*/ 6 h 31"/>
                  <a:gd name="T64" fmla="*/ 0 w 56"/>
                  <a:gd name="T65" fmla="*/ 6 h 31"/>
                  <a:gd name="T66" fmla="*/ 0 w 56"/>
                  <a:gd name="T67" fmla="*/ 6 h 31"/>
                  <a:gd name="T68" fmla="*/ 0 w 56"/>
                  <a:gd name="T69" fmla="*/ 6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" h="31">
                    <a:moveTo>
                      <a:pt x="0" y="6"/>
                    </a:moveTo>
                    <a:lnTo>
                      <a:pt x="31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18" y="6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1" y="6"/>
                    </a:lnTo>
                    <a:lnTo>
                      <a:pt x="43" y="19"/>
                    </a:lnTo>
                    <a:lnTo>
                      <a:pt x="37" y="19"/>
                    </a:lnTo>
                    <a:lnTo>
                      <a:pt x="31" y="13"/>
                    </a:lnTo>
                    <a:lnTo>
                      <a:pt x="25" y="19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43" y="19"/>
                    </a:lnTo>
                    <a:lnTo>
                      <a:pt x="50" y="19"/>
                    </a:lnTo>
                    <a:lnTo>
                      <a:pt x="50" y="13"/>
                    </a:lnTo>
                    <a:lnTo>
                      <a:pt x="56" y="19"/>
                    </a:lnTo>
                    <a:lnTo>
                      <a:pt x="25" y="31"/>
                    </a:lnTo>
                    <a:lnTo>
                      <a:pt x="25" y="25"/>
                    </a:lnTo>
                    <a:lnTo>
                      <a:pt x="12" y="13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4" name="Freeform 235">
                <a:extLst>
                  <a:ext uri="{FF2B5EF4-FFF2-40B4-BE49-F238E27FC236}">
                    <a16:creationId xmlns:a16="http://schemas.microsoft.com/office/drawing/2014/main" id="{98FF016F-7B07-3F5B-99F3-1F8EA8A6B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248"/>
                <a:ext cx="50" cy="25"/>
              </a:xfrm>
              <a:custGeom>
                <a:avLst/>
                <a:gdLst>
                  <a:gd name="T0" fmla="*/ 37 w 50"/>
                  <a:gd name="T1" fmla="*/ 0 h 25"/>
                  <a:gd name="T2" fmla="*/ 37 w 50"/>
                  <a:gd name="T3" fmla="*/ 0 h 25"/>
                  <a:gd name="T4" fmla="*/ 37 w 50"/>
                  <a:gd name="T5" fmla="*/ 0 h 25"/>
                  <a:gd name="T6" fmla="*/ 43 w 50"/>
                  <a:gd name="T7" fmla="*/ 12 h 25"/>
                  <a:gd name="T8" fmla="*/ 50 w 50"/>
                  <a:gd name="T9" fmla="*/ 18 h 25"/>
                  <a:gd name="T10" fmla="*/ 50 w 50"/>
                  <a:gd name="T11" fmla="*/ 18 h 25"/>
                  <a:gd name="T12" fmla="*/ 43 w 50"/>
                  <a:gd name="T13" fmla="*/ 25 h 25"/>
                  <a:gd name="T14" fmla="*/ 43 w 50"/>
                  <a:gd name="T15" fmla="*/ 25 h 25"/>
                  <a:gd name="T16" fmla="*/ 37 w 50"/>
                  <a:gd name="T17" fmla="*/ 25 h 25"/>
                  <a:gd name="T18" fmla="*/ 31 w 50"/>
                  <a:gd name="T19" fmla="*/ 25 h 25"/>
                  <a:gd name="T20" fmla="*/ 25 w 50"/>
                  <a:gd name="T21" fmla="*/ 25 h 25"/>
                  <a:gd name="T22" fmla="*/ 18 w 50"/>
                  <a:gd name="T23" fmla="*/ 18 h 25"/>
                  <a:gd name="T24" fmla="*/ 6 w 50"/>
                  <a:gd name="T25" fmla="*/ 12 h 25"/>
                  <a:gd name="T26" fmla="*/ 6 w 50"/>
                  <a:gd name="T27" fmla="*/ 6 h 25"/>
                  <a:gd name="T28" fmla="*/ 0 w 50"/>
                  <a:gd name="T29" fmla="*/ 6 h 25"/>
                  <a:gd name="T30" fmla="*/ 0 w 50"/>
                  <a:gd name="T31" fmla="*/ 6 h 25"/>
                  <a:gd name="T32" fmla="*/ 18 w 50"/>
                  <a:gd name="T33" fmla="*/ 6 h 25"/>
                  <a:gd name="T34" fmla="*/ 18 w 50"/>
                  <a:gd name="T35" fmla="*/ 6 h 25"/>
                  <a:gd name="T36" fmla="*/ 18 w 50"/>
                  <a:gd name="T37" fmla="*/ 6 h 25"/>
                  <a:gd name="T38" fmla="*/ 18 w 50"/>
                  <a:gd name="T39" fmla="*/ 6 h 25"/>
                  <a:gd name="T40" fmla="*/ 25 w 50"/>
                  <a:gd name="T41" fmla="*/ 18 h 25"/>
                  <a:gd name="T42" fmla="*/ 31 w 50"/>
                  <a:gd name="T43" fmla="*/ 25 h 25"/>
                  <a:gd name="T44" fmla="*/ 37 w 50"/>
                  <a:gd name="T45" fmla="*/ 25 h 25"/>
                  <a:gd name="T46" fmla="*/ 43 w 50"/>
                  <a:gd name="T47" fmla="*/ 25 h 25"/>
                  <a:gd name="T48" fmla="*/ 43 w 50"/>
                  <a:gd name="T49" fmla="*/ 18 h 25"/>
                  <a:gd name="T50" fmla="*/ 50 w 50"/>
                  <a:gd name="T51" fmla="*/ 18 h 25"/>
                  <a:gd name="T52" fmla="*/ 43 w 50"/>
                  <a:gd name="T53" fmla="*/ 18 h 25"/>
                  <a:gd name="T54" fmla="*/ 43 w 50"/>
                  <a:gd name="T55" fmla="*/ 12 h 25"/>
                  <a:gd name="T56" fmla="*/ 37 w 50"/>
                  <a:gd name="T57" fmla="*/ 6 h 25"/>
                  <a:gd name="T58" fmla="*/ 31 w 50"/>
                  <a:gd name="T59" fmla="*/ 0 h 25"/>
                  <a:gd name="T60" fmla="*/ 25 w 50"/>
                  <a:gd name="T61" fmla="*/ 0 h 25"/>
                  <a:gd name="T62" fmla="*/ 25 w 50"/>
                  <a:gd name="T63" fmla="*/ 0 h 25"/>
                  <a:gd name="T64" fmla="*/ 37 w 50"/>
                  <a:gd name="T65" fmla="*/ 0 h 25"/>
                  <a:gd name="T66" fmla="*/ 37 w 50"/>
                  <a:gd name="T67" fmla="*/ 0 h 25"/>
                  <a:gd name="T68" fmla="*/ 37 w 50"/>
                  <a:gd name="T69" fmla="*/ 0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" h="25">
                    <a:moveTo>
                      <a:pt x="37" y="0"/>
                    </a:moveTo>
                    <a:lnTo>
                      <a:pt x="37" y="0"/>
                    </a:lnTo>
                    <a:lnTo>
                      <a:pt x="43" y="12"/>
                    </a:lnTo>
                    <a:lnTo>
                      <a:pt x="50" y="18"/>
                    </a:lnTo>
                    <a:lnTo>
                      <a:pt x="43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43" y="18"/>
                    </a:lnTo>
                    <a:lnTo>
                      <a:pt x="50" y="18"/>
                    </a:lnTo>
                    <a:lnTo>
                      <a:pt x="43" y="18"/>
                    </a:lnTo>
                    <a:lnTo>
                      <a:pt x="43" y="12"/>
                    </a:lnTo>
                    <a:lnTo>
                      <a:pt x="37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5" name="Freeform 236">
                <a:extLst>
                  <a:ext uri="{FF2B5EF4-FFF2-40B4-BE49-F238E27FC236}">
                    <a16:creationId xmlns:a16="http://schemas.microsoft.com/office/drawing/2014/main" id="{FDDDE6CB-EA5A-395E-DDFE-3E57D6431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235"/>
                <a:ext cx="56" cy="31"/>
              </a:xfrm>
              <a:custGeom>
                <a:avLst/>
                <a:gdLst>
                  <a:gd name="T0" fmla="*/ 25 w 56"/>
                  <a:gd name="T1" fmla="*/ 31 h 31"/>
                  <a:gd name="T2" fmla="*/ 25 w 56"/>
                  <a:gd name="T3" fmla="*/ 31 h 31"/>
                  <a:gd name="T4" fmla="*/ 25 w 56"/>
                  <a:gd name="T5" fmla="*/ 25 h 31"/>
                  <a:gd name="T6" fmla="*/ 13 w 56"/>
                  <a:gd name="T7" fmla="*/ 13 h 31"/>
                  <a:gd name="T8" fmla="*/ 0 w 56"/>
                  <a:gd name="T9" fmla="*/ 13 h 31"/>
                  <a:gd name="T10" fmla="*/ 0 w 56"/>
                  <a:gd name="T11" fmla="*/ 13 h 31"/>
                  <a:gd name="T12" fmla="*/ 13 w 56"/>
                  <a:gd name="T13" fmla="*/ 6 h 31"/>
                  <a:gd name="T14" fmla="*/ 44 w 56"/>
                  <a:gd name="T15" fmla="*/ 19 h 31"/>
                  <a:gd name="T16" fmla="*/ 38 w 56"/>
                  <a:gd name="T17" fmla="*/ 6 h 31"/>
                  <a:gd name="T18" fmla="*/ 31 w 56"/>
                  <a:gd name="T19" fmla="*/ 6 h 31"/>
                  <a:gd name="T20" fmla="*/ 25 w 56"/>
                  <a:gd name="T21" fmla="*/ 6 h 31"/>
                  <a:gd name="T22" fmla="*/ 25 w 56"/>
                  <a:gd name="T23" fmla="*/ 6 h 31"/>
                  <a:gd name="T24" fmla="*/ 38 w 56"/>
                  <a:gd name="T25" fmla="*/ 0 h 31"/>
                  <a:gd name="T26" fmla="*/ 38 w 56"/>
                  <a:gd name="T27" fmla="*/ 0 h 31"/>
                  <a:gd name="T28" fmla="*/ 38 w 56"/>
                  <a:gd name="T29" fmla="*/ 6 h 31"/>
                  <a:gd name="T30" fmla="*/ 38 w 56"/>
                  <a:gd name="T31" fmla="*/ 6 h 31"/>
                  <a:gd name="T32" fmla="*/ 56 w 56"/>
                  <a:gd name="T33" fmla="*/ 25 h 31"/>
                  <a:gd name="T34" fmla="*/ 56 w 56"/>
                  <a:gd name="T35" fmla="*/ 25 h 31"/>
                  <a:gd name="T36" fmla="*/ 13 w 56"/>
                  <a:gd name="T37" fmla="*/ 13 h 31"/>
                  <a:gd name="T38" fmla="*/ 13 w 56"/>
                  <a:gd name="T39" fmla="*/ 13 h 31"/>
                  <a:gd name="T40" fmla="*/ 25 w 56"/>
                  <a:gd name="T41" fmla="*/ 25 h 31"/>
                  <a:gd name="T42" fmla="*/ 31 w 56"/>
                  <a:gd name="T43" fmla="*/ 31 h 31"/>
                  <a:gd name="T44" fmla="*/ 31 w 56"/>
                  <a:gd name="T45" fmla="*/ 31 h 31"/>
                  <a:gd name="T46" fmla="*/ 38 w 56"/>
                  <a:gd name="T47" fmla="*/ 31 h 31"/>
                  <a:gd name="T48" fmla="*/ 25 w 56"/>
                  <a:gd name="T49" fmla="*/ 31 h 31"/>
                  <a:gd name="T50" fmla="*/ 25 w 56"/>
                  <a:gd name="T51" fmla="*/ 31 h 31"/>
                  <a:gd name="T52" fmla="*/ 25 w 56"/>
                  <a:gd name="T53" fmla="*/ 31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" h="31">
                    <a:moveTo>
                      <a:pt x="25" y="31"/>
                    </a:moveTo>
                    <a:lnTo>
                      <a:pt x="25" y="31"/>
                    </a:lnTo>
                    <a:lnTo>
                      <a:pt x="25" y="25"/>
                    </a:lnTo>
                    <a:lnTo>
                      <a:pt x="13" y="13"/>
                    </a:lnTo>
                    <a:lnTo>
                      <a:pt x="0" y="13"/>
                    </a:lnTo>
                    <a:lnTo>
                      <a:pt x="13" y="6"/>
                    </a:lnTo>
                    <a:lnTo>
                      <a:pt x="44" y="19"/>
                    </a:lnTo>
                    <a:lnTo>
                      <a:pt x="38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56" y="25"/>
                    </a:lnTo>
                    <a:lnTo>
                      <a:pt x="13" y="13"/>
                    </a:lnTo>
                    <a:lnTo>
                      <a:pt x="25" y="25"/>
                    </a:lnTo>
                    <a:lnTo>
                      <a:pt x="31" y="31"/>
                    </a:lnTo>
                    <a:lnTo>
                      <a:pt x="38" y="31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6" name="Freeform 237">
                <a:extLst>
                  <a:ext uri="{FF2B5EF4-FFF2-40B4-BE49-F238E27FC236}">
                    <a16:creationId xmlns:a16="http://schemas.microsoft.com/office/drawing/2014/main" id="{3E62174F-2384-FE2C-E567-20F86074F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229"/>
                <a:ext cx="43" cy="25"/>
              </a:xfrm>
              <a:custGeom>
                <a:avLst/>
                <a:gdLst>
                  <a:gd name="T0" fmla="*/ 43 w 43"/>
                  <a:gd name="T1" fmla="*/ 25 h 25"/>
                  <a:gd name="T2" fmla="*/ 25 w 43"/>
                  <a:gd name="T3" fmla="*/ 25 h 25"/>
                  <a:gd name="T4" fmla="*/ 25 w 43"/>
                  <a:gd name="T5" fmla="*/ 25 h 25"/>
                  <a:gd name="T6" fmla="*/ 25 w 43"/>
                  <a:gd name="T7" fmla="*/ 25 h 25"/>
                  <a:gd name="T8" fmla="*/ 25 w 43"/>
                  <a:gd name="T9" fmla="*/ 25 h 25"/>
                  <a:gd name="T10" fmla="*/ 12 w 43"/>
                  <a:gd name="T11" fmla="*/ 6 h 25"/>
                  <a:gd name="T12" fmla="*/ 6 w 43"/>
                  <a:gd name="T13" fmla="*/ 6 h 25"/>
                  <a:gd name="T14" fmla="*/ 0 w 43"/>
                  <a:gd name="T15" fmla="*/ 6 h 25"/>
                  <a:gd name="T16" fmla="*/ 0 w 43"/>
                  <a:gd name="T17" fmla="*/ 6 h 25"/>
                  <a:gd name="T18" fmla="*/ 18 w 43"/>
                  <a:gd name="T19" fmla="*/ 0 h 25"/>
                  <a:gd name="T20" fmla="*/ 18 w 43"/>
                  <a:gd name="T21" fmla="*/ 0 h 25"/>
                  <a:gd name="T22" fmla="*/ 18 w 43"/>
                  <a:gd name="T23" fmla="*/ 6 h 25"/>
                  <a:gd name="T24" fmla="*/ 18 w 43"/>
                  <a:gd name="T25" fmla="*/ 6 h 25"/>
                  <a:gd name="T26" fmla="*/ 31 w 43"/>
                  <a:gd name="T27" fmla="*/ 19 h 25"/>
                  <a:gd name="T28" fmla="*/ 37 w 43"/>
                  <a:gd name="T29" fmla="*/ 25 h 25"/>
                  <a:gd name="T30" fmla="*/ 43 w 43"/>
                  <a:gd name="T31" fmla="*/ 25 h 25"/>
                  <a:gd name="T32" fmla="*/ 43 w 43"/>
                  <a:gd name="T33" fmla="*/ 25 h 25"/>
                  <a:gd name="T34" fmla="*/ 43 w 43"/>
                  <a:gd name="T35" fmla="*/ 25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3" h="25">
                    <a:moveTo>
                      <a:pt x="43" y="25"/>
                    </a:moveTo>
                    <a:lnTo>
                      <a:pt x="25" y="25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31" y="19"/>
                    </a:lnTo>
                    <a:lnTo>
                      <a:pt x="37" y="25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7" name="Freeform 238">
                <a:extLst>
                  <a:ext uri="{FF2B5EF4-FFF2-40B4-BE49-F238E27FC236}">
                    <a16:creationId xmlns:a16="http://schemas.microsoft.com/office/drawing/2014/main" id="{8DC1A14A-8A06-BCD1-FC04-65BC5CE59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23"/>
                <a:ext cx="44" cy="25"/>
              </a:xfrm>
              <a:custGeom>
                <a:avLst/>
                <a:gdLst>
                  <a:gd name="T0" fmla="*/ 44 w 44"/>
                  <a:gd name="T1" fmla="*/ 18 h 25"/>
                  <a:gd name="T2" fmla="*/ 25 w 44"/>
                  <a:gd name="T3" fmla="*/ 25 h 25"/>
                  <a:gd name="T4" fmla="*/ 25 w 44"/>
                  <a:gd name="T5" fmla="*/ 25 h 25"/>
                  <a:gd name="T6" fmla="*/ 31 w 44"/>
                  <a:gd name="T7" fmla="*/ 25 h 25"/>
                  <a:gd name="T8" fmla="*/ 25 w 44"/>
                  <a:gd name="T9" fmla="*/ 18 h 25"/>
                  <a:gd name="T10" fmla="*/ 12 w 44"/>
                  <a:gd name="T11" fmla="*/ 6 h 25"/>
                  <a:gd name="T12" fmla="*/ 6 w 44"/>
                  <a:gd name="T13" fmla="*/ 6 h 25"/>
                  <a:gd name="T14" fmla="*/ 6 w 44"/>
                  <a:gd name="T15" fmla="*/ 12 h 25"/>
                  <a:gd name="T16" fmla="*/ 6 w 44"/>
                  <a:gd name="T17" fmla="*/ 12 h 25"/>
                  <a:gd name="T18" fmla="*/ 6 w 44"/>
                  <a:gd name="T19" fmla="*/ 12 h 25"/>
                  <a:gd name="T20" fmla="*/ 0 w 44"/>
                  <a:gd name="T21" fmla="*/ 6 h 25"/>
                  <a:gd name="T22" fmla="*/ 31 w 44"/>
                  <a:gd name="T23" fmla="*/ 0 h 25"/>
                  <a:gd name="T24" fmla="*/ 37 w 44"/>
                  <a:gd name="T25" fmla="*/ 6 h 25"/>
                  <a:gd name="T26" fmla="*/ 37 w 44"/>
                  <a:gd name="T27" fmla="*/ 6 h 25"/>
                  <a:gd name="T28" fmla="*/ 31 w 44"/>
                  <a:gd name="T29" fmla="*/ 0 h 25"/>
                  <a:gd name="T30" fmla="*/ 25 w 44"/>
                  <a:gd name="T31" fmla="*/ 0 h 25"/>
                  <a:gd name="T32" fmla="*/ 18 w 44"/>
                  <a:gd name="T33" fmla="*/ 0 h 25"/>
                  <a:gd name="T34" fmla="*/ 37 w 44"/>
                  <a:gd name="T35" fmla="*/ 18 h 25"/>
                  <a:gd name="T36" fmla="*/ 37 w 44"/>
                  <a:gd name="T37" fmla="*/ 18 h 25"/>
                  <a:gd name="T38" fmla="*/ 44 w 44"/>
                  <a:gd name="T39" fmla="*/ 18 h 25"/>
                  <a:gd name="T40" fmla="*/ 44 w 44"/>
                  <a:gd name="T41" fmla="*/ 18 h 25"/>
                  <a:gd name="T42" fmla="*/ 44 w 44"/>
                  <a:gd name="T43" fmla="*/ 1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44" y="18"/>
                    </a:moveTo>
                    <a:lnTo>
                      <a:pt x="25" y="25"/>
                    </a:lnTo>
                    <a:lnTo>
                      <a:pt x="31" y="25"/>
                    </a:lnTo>
                    <a:lnTo>
                      <a:pt x="25" y="18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7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37" y="18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8" name="Freeform 239">
                <a:extLst>
                  <a:ext uri="{FF2B5EF4-FFF2-40B4-BE49-F238E27FC236}">
                    <a16:creationId xmlns:a16="http://schemas.microsoft.com/office/drawing/2014/main" id="{008BDE25-E306-4BCA-1B6A-9A15CB4E1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2110"/>
                <a:ext cx="43" cy="25"/>
              </a:xfrm>
              <a:custGeom>
                <a:avLst/>
                <a:gdLst>
                  <a:gd name="T0" fmla="*/ 43 w 43"/>
                  <a:gd name="T1" fmla="*/ 19 h 25"/>
                  <a:gd name="T2" fmla="*/ 25 w 43"/>
                  <a:gd name="T3" fmla="*/ 25 h 25"/>
                  <a:gd name="T4" fmla="*/ 25 w 43"/>
                  <a:gd name="T5" fmla="*/ 25 h 25"/>
                  <a:gd name="T6" fmla="*/ 25 w 43"/>
                  <a:gd name="T7" fmla="*/ 19 h 25"/>
                  <a:gd name="T8" fmla="*/ 25 w 43"/>
                  <a:gd name="T9" fmla="*/ 19 h 25"/>
                  <a:gd name="T10" fmla="*/ 18 w 43"/>
                  <a:gd name="T11" fmla="*/ 19 h 25"/>
                  <a:gd name="T12" fmla="*/ 6 w 43"/>
                  <a:gd name="T13" fmla="*/ 19 h 25"/>
                  <a:gd name="T14" fmla="*/ 12 w 43"/>
                  <a:gd name="T15" fmla="*/ 25 h 25"/>
                  <a:gd name="T16" fmla="*/ 12 w 43"/>
                  <a:gd name="T17" fmla="*/ 25 h 25"/>
                  <a:gd name="T18" fmla="*/ 18 w 43"/>
                  <a:gd name="T19" fmla="*/ 25 h 25"/>
                  <a:gd name="T20" fmla="*/ 18 w 43"/>
                  <a:gd name="T21" fmla="*/ 25 h 25"/>
                  <a:gd name="T22" fmla="*/ 6 w 43"/>
                  <a:gd name="T23" fmla="*/ 25 h 25"/>
                  <a:gd name="T24" fmla="*/ 6 w 43"/>
                  <a:gd name="T25" fmla="*/ 25 h 25"/>
                  <a:gd name="T26" fmla="*/ 6 w 43"/>
                  <a:gd name="T27" fmla="*/ 25 h 25"/>
                  <a:gd name="T28" fmla="*/ 6 w 43"/>
                  <a:gd name="T29" fmla="*/ 25 h 25"/>
                  <a:gd name="T30" fmla="*/ 0 w 43"/>
                  <a:gd name="T31" fmla="*/ 0 h 25"/>
                  <a:gd name="T32" fmla="*/ 0 w 43"/>
                  <a:gd name="T33" fmla="*/ 0 h 25"/>
                  <a:gd name="T34" fmla="*/ 31 w 43"/>
                  <a:gd name="T35" fmla="*/ 13 h 25"/>
                  <a:gd name="T36" fmla="*/ 37 w 43"/>
                  <a:gd name="T37" fmla="*/ 19 h 25"/>
                  <a:gd name="T38" fmla="*/ 43 w 43"/>
                  <a:gd name="T39" fmla="*/ 19 h 25"/>
                  <a:gd name="T40" fmla="*/ 43 w 43"/>
                  <a:gd name="T41" fmla="*/ 19 h 25"/>
                  <a:gd name="T42" fmla="*/ 43 w 43"/>
                  <a:gd name="T43" fmla="*/ 19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25">
                    <a:moveTo>
                      <a:pt x="43" y="19"/>
                    </a:moveTo>
                    <a:lnTo>
                      <a:pt x="25" y="25"/>
                    </a:lnTo>
                    <a:lnTo>
                      <a:pt x="25" y="19"/>
                    </a:lnTo>
                    <a:lnTo>
                      <a:pt x="18" y="19"/>
                    </a:lnTo>
                    <a:lnTo>
                      <a:pt x="6" y="19"/>
                    </a:lnTo>
                    <a:lnTo>
                      <a:pt x="12" y="25"/>
                    </a:lnTo>
                    <a:lnTo>
                      <a:pt x="18" y="25"/>
                    </a:lnTo>
                    <a:lnTo>
                      <a:pt x="6" y="25"/>
                    </a:lnTo>
                    <a:lnTo>
                      <a:pt x="0" y="0"/>
                    </a:lnTo>
                    <a:lnTo>
                      <a:pt x="31" y="13"/>
                    </a:lnTo>
                    <a:lnTo>
                      <a:pt x="37" y="19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19" name="Freeform 240">
                <a:extLst>
                  <a:ext uri="{FF2B5EF4-FFF2-40B4-BE49-F238E27FC236}">
                    <a16:creationId xmlns:a16="http://schemas.microsoft.com/office/drawing/2014/main" id="{98252493-3FF7-5371-215A-7BE209EEB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091"/>
                <a:ext cx="68" cy="38"/>
              </a:xfrm>
              <a:custGeom>
                <a:avLst/>
                <a:gdLst>
                  <a:gd name="T0" fmla="*/ 68 w 68"/>
                  <a:gd name="T1" fmla="*/ 25 h 38"/>
                  <a:gd name="T2" fmla="*/ 50 w 68"/>
                  <a:gd name="T3" fmla="*/ 25 h 38"/>
                  <a:gd name="T4" fmla="*/ 50 w 68"/>
                  <a:gd name="T5" fmla="*/ 25 h 38"/>
                  <a:gd name="T6" fmla="*/ 50 w 68"/>
                  <a:gd name="T7" fmla="*/ 25 h 38"/>
                  <a:gd name="T8" fmla="*/ 50 w 68"/>
                  <a:gd name="T9" fmla="*/ 25 h 38"/>
                  <a:gd name="T10" fmla="*/ 37 w 68"/>
                  <a:gd name="T11" fmla="*/ 7 h 38"/>
                  <a:gd name="T12" fmla="*/ 37 w 68"/>
                  <a:gd name="T13" fmla="*/ 7 h 38"/>
                  <a:gd name="T14" fmla="*/ 43 w 68"/>
                  <a:gd name="T15" fmla="*/ 32 h 38"/>
                  <a:gd name="T16" fmla="*/ 37 w 68"/>
                  <a:gd name="T17" fmla="*/ 32 h 38"/>
                  <a:gd name="T18" fmla="*/ 6 w 68"/>
                  <a:gd name="T19" fmla="*/ 19 h 38"/>
                  <a:gd name="T20" fmla="*/ 25 w 68"/>
                  <a:gd name="T21" fmla="*/ 32 h 38"/>
                  <a:gd name="T22" fmla="*/ 25 w 68"/>
                  <a:gd name="T23" fmla="*/ 32 h 38"/>
                  <a:gd name="T24" fmla="*/ 31 w 68"/>
                  <a:gd name="T25" fmla="*/ 32 h 38"/>
                  <a:gd name="T26" fmla="*/ 31 w 68"/>
                  <a:gd name="T27" fmla="*/ 32 h 38"/>
                  <a:gd name="T28" fmla="*/ 18 w 68"/>
                  <a:gd name="T29" fmla="*/ 38 h 38"/>
                  <a:gd name="T30" fmla="*/ 18 w 68"/>
                  <a:gd name="T31" fmla="*/ 38 h 38"/>
                  <a:gd name="T32" fmla="*/ 25 w 68"/>
                  <a:gd name="T33" fmla="*/ 32 h 38"/>
                  <a:gd name="T34" fmla="*/ 18 w 68"/>
                  <a:gd name="T35" fmla="*/ 32 h 38"/>
                  <a:gd name="T36" fmla="*/ 6 w 68"/>
                  <a:gd name="T37" fmla="*/ 19 h 38"/>
                  <a:gd name="T38" fmla="*/ 6 w 68"/>
                  <a:gd name="T39" fmla="*/ 13 h 38"/>
                  <a:gd name="T40" fmla="*/ 0 w 68"/>
                  <a:gd name="T41" fmla="*/ 19 h 38"/>
                  <a:gd name="T42" fmla="*/ 0 w 68"/>
                  <a:gd name="T43" fmla="*/ 13 h 38"/>
                  <a:gd name="T44" fmla="*/ 12 w 68"/>
                  <a:gd name="T45" fmla="*/ 13 h 38"/>
                  <a:gd name="T46" fmla="*/ 37 w 68"/>
                  <a:gd name="T47" fmla="*/ 25 h 38"/>
                  <a:gd name="T48" fmla="*/ 31 w 68"/>
                  <a:gd name="T49" fmla="*/ 7 h 38"/>
                  <a:gd name="T50" fmla="*/ 43 w 68"/>
                  <a:gd name="T51" fmla="*/ 0 h 38"/>
                  <a:gd name="T52" fmla="*/ 50 w 68"/>
                  <a:gd name="T53" fmla="*/ 0 h 38"/>
                  <a:gd name="T54" fmla="*/ 43 w 68"/>
                  <a:gd name="T55" fmla="*/ 7 h 38"/>
                  <a:gd name="T56" fmla="*/ 43 w 68"/>
                  <a:gd name="T57" fmla="*/ 7 h 38"/>
                  <a:gd name="T58" fmla="*/ 62 w 68"/>
                  <a:gd name="T59" fmla="*/ 19 h 38"/>
                  <a:gd name="T60" fmla="*/ 62 w 68"/>
                  <a:gd name="T61" fmla="*/ 25 h 38"/>
                  <a:gd name="T62" fmla="*/ 68 w 68"/>
                  <a:gd name="T63" fmla="*/ 25 h 38"/>
                  <a:gd name="T64" fmla="*/ 68 w 68"/>
                  <a:gd name="T65" fmla="*/ 25 h 38"/>
                  <a:gd name="T66" fmla="*/ 68 w 68"/>
                  <a:gd name="T67" fmla="*/ 25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8" h="38">
                    <a:moveTo>
                      <a:pt x="68" y="25"/>
                    </a:moveTo>
                    <a:lnTo>
                      <a:pt x="50" y="25"/>
                    </a:lnTo>
                    <a:lnTo>
                      <a:pt x="37" y="7"/>
                    </a:lnTo>
                    <a:lnTo>
                      <a:pt x="43" y="32"/>
                    </a:lnTo>
                    <a:lnTo>
                      <a:pt x="37" y="32"/>
                    </a:lnTo>
                    <a:lnTo>
                      <a:pt x="6" y="19"/>
                    </a:lnTo>
                    <a:lnTo>
                      <a:pt x="25" y="32"/>
                    </a:lnTo>
                    <a:lnTo>
                      <a:pt x="31" y="32"/>
                    </a:lnTo>
                    <a:lnTo>
                      <a:pt x="18" y="38"/>
                    </a:lnTo>
                    <a:lnTo>
                      <a:pt x="25" y="32"/>
                    </a:lnTo>
                    <a:lnTo>
                      <a:pt x="18" y="32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37" y="25"/>
                    </a:lnTo>
                    <a:lnTo>
                      <a:pt x="31" y="7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43" y="7"/>
                    </a:lnTo>
                    <a:lnTo>
                      <a:pt x="62" y="19"/>
                    </a:lnTo>
                    <a:lnTo>
                      <a:pt x="62" y="25"/>
                    </a:lnTo>
                    <a:lnTo>
                      <a:pt x="68" y="2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0" name="Freeform 241">
                <a:extLst>
                  <a:ext uri="{FF2B5EF4-FFF2-40B4-BE49-F238E27FC236}">
                    <a16:creationId xmlns:a16="http://schemas.microsoft.com/office/drawing/2014/main" id="{65E7DBA8-6023-13C6-05B0-E151FEA75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085"/>
                <a:ext cx="50" cy="31"/>
              </a:xfrm>
              <a:custGeom>
                <a:avLst/>
                <a:gdLst>
                  <a:gd name="T0" fmla="*/ 0 w 50"/>
                  <a:gd name="T1" fmla="*/ 6 h 31"/>
                  <a:gd name="T2" fmla="*/ 31 w 50"/>
                  <a:gd name="T3" fmla="*/ 0 h 31"/>
                  <a:gd name="T4" fmla="*/ 37 w 50"/>
                  <a:gd name="T5" fmla="*/ 6 h 31"/>
                  <a:gd name="T6" fmla="*/ 31 w 50"/>
                  <a:gd name="T7" fmla="*/ 6 h 31"/>
                  <a:gd name="T8" fmla="*/ 31 w 50"/>
                  <a:gd name="T9" fmla="*/ 6 h 31"/>
                  <a:gd name="T10" fmla="*/ 25 w 50"/>
                  <a:gd name="T11" fmla="*/ 6 h 31"/>
                  <a:gd name="T12" fmla="*/ 18 w 50"/>
                  <a:gd name="T13" fmla="*/ 6 h 31"/>
                  <a:gd name="T14" fmla="*/ 12 w 50"/>
                  <a:gd name="T15" fmla="*/ 6 h 31"/>
                  <a:gd name="T16" fmla="*/ 12 w 50"/>
                  <a:gd name="T17" fmla="*/ 6 h 31"/>
                  <a:gd name="T18" fmla="*/ 18 w 50"/>
                  <a:gd name="T19" fmla="*/ 13 h 31"/>
                  <a:gd name="T20" fmla="*/ 25 w 50"/>
                  <a:gd name="T21" fmla="*/ 13 h 31"/>
                  <a:gd name="T22" fmla="*/ 25 w 50"/>
                  <a:gd name="T23" fmla="*/ 13 h 31"/>
                  <a:gd name="T24" fmla="*/ 25 w 50"/>
                  <a:gd name="T25" fmla="*/ 6 h 31"/>
                  <a:gd name="T26" fmla="*/ 25 w 50"/>
                  <a:gd name="T27" fmla="*/ 6 h 31"/>
                  <a:gd name="T28" fmla="*/ 37 w 50"/>
                  <a:gd name="T29" fmla="*/ 19 h 31"/>
                  <a:gd name="T30" fmla="*/ 37 w 50"/>
                  <a:gd name="T31" fmla="*/ 19 h 31"/>
                  <a:gd name="T32" fmla="*/ 31 w 50"/>
                  <a:gd name="T33" fmla="*/ 13 h 31"/>
                  <a:gd name="T34" fmla="*/ 25 w 50"/>
                  <a:gd name="T35" fmla="*/ 13 h 31"/>
                  <a:gd name="T36" fmla="*/ 31 w 50"/>
                  <a:gd name="T37" fmla="*/ 25 h 31"/>
                  <a:gd name="T38" fmla="*/ 31 w 50"/>
                  <a:gd name="T39" fmla="*/ 25 h 31"/>
                  <a:gd name="T40" fmla="*/ 37 w 50"/>
                  <a:gd name="T41" fmla="*/ 25 h 31"/>
                  <a:gd name="T42" fmla="*/ 43 w 50"/>
                  <a:gd name="T43" fmla="*/ 19 h 31"/>
                  <a:gd name="T44" fmla="*/ 43 w 50"/>
                  <a:gd name="T45" fmla="*/ 19 h 31"/>
                  <a:gd name="T46" fmla="*/ 43 w 50"/>
                  <a:gd name="T47" fmla="*/ 13 h 31"/>
                  <a:gd name="T48" fmla="*/ 43 w 50"/>
                  <a:gd name="T49" fmla="*/ 13 h 31"/>
                  <a:gd name="T50" fmla="*/ 50 w 50"/>
                  <a:gd name="T51" fmla="*/ 19 h 31"/>
                  <a:gd name="T52" fmla="*/ 18 w 50"/>
                  <a:gd name="T53" fmla="*/ 31 h 31"/>
                  <a:gd name="T54" fmla="*/ 18 w 50"/>
                  <a:gd name="T55" fmla="*/ 31 h 31"/>
                  <a:gd name="T56" fmla="*/ 18 w 50"/>
                  <a:gd name="T57" fmla="*/ 25 h 31"/>
                  <a:gd name="T58" fmla="*/ 18 w 50"/>
                  <a:gd name="T59" fmla="*/ 25 h 31"/>
                  <a:gd name="T60" fmla="*/ 6 w 50"/>
                  <a:gd name="T61" fmla="*/ 13 h 31"/>
                  <a:gd name="T62" fmla="*/ 0 w 50"/>
                  <a:gd name="T63" fmla="*/ 6 h 31"/>
                  <a:gd name="T64" fmla="*/ 0 w 50"/>
                  <a:gd name="T65" fmla="*/ 6 h 31"/>
                  <a:gd name="T66" fmla="*/ 0 w 50"/>
                  <a:gd name="T67" fmla="*/ 6 h 31"/>
                  <a:gd name="T68" fmla="*/ 0 w 50"/>
                  <a:gd name="T69" fmla="*/ 6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" h="31">
                    <a:moveTo>
                      <a:pt x="0" y="6"/>
                    </a:moveTo>
                    <a:lnTo>
                      <a:pt x="31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8" y="13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37" y="19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43" y="19"/>
                    </a:lnTo>
                    <a:lnTo>
                      <a:pt x="43" y="13"/>
                    </a:lnTo>
                    <a:lnTo>
                      <a:pt x="50" y="19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6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1" name="Freeform 242">
                <a:extLst>
                  <a:ext uri="{FF2B5EF4-FFF2-40B4-BE49-F238E27FC236}">
                    <a16:creationId xmlns:a16="http://schemas.microsoft.com/office/drawing/2014/main" id="{4978D422-94D5-7718-4A50-E34F81CA8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2079"/>
                <a:ext cx="62" cy="25"/>
              </a:xfrm>
              <a:custGeom>
                <a:avLst/>
                <a:gdLst>
                  <a:gd name="T0" fmla="*/ 25 w 62"/>
                  <a:gd name="T1" fmla="*/ 12 h 25"/>
                  <a:gd name="T2" fmla="*/ 31 w 62"/>
                  <a:gd name="T3" fmla="*/ 12 h 25"/>
                  <a:gd name="T4" fmla="*/ 31 w 62"/>
                  <a:gd name="T5" fmla="*/ 6 h 25"/>
                  <a:gd name="T6" fmla="*/ 31 w 62"/>
                  <a:gd name="T7" fmla="*/ 6 h 25"/>
                  <a:gd name="T8" fmla="*/ 31 w 62"/>
                  <a:gd name="T9" fmla="*/ 6 h 25"/>
                  <a:gd name="T10" fmla="*/ 25 w 62"/>
                  <a:gd name="T11" fmla="*/ 0 h 25"/>
                  <a:gd name="T12" fmla="*/ 19 w 62"/>
                  <a:gd name="T13" fmla="*/ 0 h 25"/>
                  <a:gd name="T14" fmla="*/ 19 w 62"/>
                  <a:gd name="T15" fmla="*/ 0 h 25"/>
                  <a:gd name="T16" fmla="*/ 19 w 62"/>
                  <a:gd name="T17" fmla="*/ 6 h 25"/>
                  <a:gd name="T18" fmla="*/ 25 w 62"/>
                  <a:gd name="T19" fmla="*/ 12 h 25"/>
                  <a:gd name="T20" fmla="*/ 31 w 62"/>
                  <a:gd name="T21" fmla="*/ 12 h 25"/>
                  <a:gd name="T22" fmla="*/ 31 w 62"/>
                  <a:gd name="T23" fmla="*/ 19 h 25"/>
                  <a:gd name="T24" fmla="*/ 37 w 62"/>
                  <a:gd name="T25" fmla="*/ 19 h 25"/>
                  <a:gd name="T26" fmla="*/ 44 w 62"/>
                  <a:gd name="T27" fmla="*/ 19 h 25"/>
                  <a:gd name="T28" fmla="*/ 44 w 62"/>
                  <a:gd name="T29" fmla="*/ 19 h 25"/>
                  <a:gd name="T30" fmla="*/ 25 w 62"/>
                  <a:gd name="T31" fmla="*/ 25 h 25"/>
                  <a:gd name="T32" fmla="*/ 25 w 62"/>
                  <a:gd name="T33" fmla="*/ 25 h 25"/>
                  <a:gd name="T34" fmla="*/ 25 w 62"/>
                  <a:gd name="T35" fmla="*/ 25 h 25"/>
                  <a:gd name="T36" fmla="*/ 25 w 62"/>
                  <a:gd name="T37" fmla="*/ 19 h 25"/>
                  <a:gd name="T38" fmla="*/ 12 w 62"/>
                  <a:gd name="T39" fmla="*/ 6 h 25"/>
                  <a:gd name="T40" fmla="*/ 6 w 62"/>
                  <a:gd name="T41" fmla="*/ 6 h 25"/>
                  <a:gd name="T42" fmla="*/ 6 w 62"/>
                  <a:gd name="T43" fmla="*/ 6 h 25"/>
                  <a:gd name="T44" fmla="*/ 0 w 62"/>
                  <a:gd name="T45" fmla="*/ 6 h 25"/>
                  <a:gd name="T46" fmla="*/ 19 w 62"/>
                  <a:gd name="T47" fmla="*/ 0 h 25"/>
                  <a:gd name="T48" fmla="*/ 31 w 62"/>
                  <a:gd name="T49" fmla="*/ 0 h 25"/>
                  <a:gd name="T50" fmla="*/ 37 w 62"/>
                  <a:gd name="T51" fmla="*/ 0 h 25"/>
                  <a:gd name="T52" fmla="*/ 37 w 62"/>
                  <a:gd name="T53" fmla="*/ 0 h 25"/>
                  <a:gd name="T54" fmla="*/ 44 w 62"/>
                  <a:gd name="T55" fmla="*/ 6 h 25"/>
                  <a:gd name="T56" fmla="*/ 44 w 62"/>
                  <a:gd name="T57" fmla="*/ 6 h 25"/>
                  <a:gd name="T58" fmla="*/ 37 w 62"/>
                  <a:gd name="T59" fmla="*/ 6 h 25"/>
                  <a:gd name="T60" fmla="*/ 56 w 62"/>
                  <a:gd name="T61" fmla="*/ 12 h 25"/>
                  <a:gd name="T62" fmla="*/ 62 w 62"/>
                  <a:gd name="T63" fmla="*/ 12 h 25"/>
                  <a:gd name="T64" fmla="*/ 62 w 62"/>
                  <a:gd name="T65" fmla="*/ 19 h 25"/>
                  <a:gd name="T66" fmla="*/ 50 w 62"/>
                  <a:gd name="T67" fmla="*/ 19 h 25"/>
                  <a:gd name="T68" fmla="*/ 31 w 62"/>
                  <a:gd name="T69" fmla="*/ 12 h 25"/>
                  <a:gd name="T70" fmla="*/ 25 w 62"/>
                  <a:gd name="T71" fmla="*/ 12 h 25"/>
                  <a:gd name="T72" fmla="*/ 25 w 62"/>
                  <a:gd name="T73" fmla="*/ 12 h 25"/>
                  <a:gd name="T74" fmla="*/ 25 w 62"/>
                  <a:gd name="T75" fmla="*/ 12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" h="25">
                    <a:moveTo>
                      <a:pt x="25" y="12"/>
                    </a:moveTo>
                    <a:lnTo>
                      <a:pt x="31" y="12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1" y="19"/>
                    </a:lnTo>
                    <a:lnTo>
                      <a:pt x="37" y="19"/>
                    </a:lnTo>
                    <a:lnTo>
                      <a:pt x="44" y="19"/>
                    </a:lnTo>
                    <a:lnTo>
                      <a:pt x="25" y="25"/>
                    </a:lnTo>
                    <a:lnTo>
                      <a:pt x="25" y="19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4" y="6"/>
                    </a:lnTo>
                    <a:lnTo>
                      <a:pt x="37" y="6"/>
                    </a:lnTo>
                    <a:lnTo>
                      <a:pt x="56" y="12"/>
                    </a:lnTo>
                    <a:lnTo>
                      <a:pt x="62" y="12"/>
                    </a:lnTo>
                    <a:lnTo>
                      <a:pt x="62" y="19"/>
                    </a:lnTo>
                    <a:lnTo>
                      <a:pt x="50" y="19"/>
                    </a:lnTo>
                    <a:lnTo>
                      <a:pt x="31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2" name="Freeform 243">
                <a:extLst>
                  <a:ext uri="{FF2B5EF4-FFF2-40B4-BE49-F238E27FC236}">
                    <a16:creationId xmlns:a16="http://schemas.microsoft.com/office/drawing/2014/main" id="{CB15AF0E-926E-3E6B-5504-43A19C3EC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066"/>
                <a:ext cx="37" cy="32"/>
              </a:xfrm>
              <a:custGeom>
                <a:avLst/>
                <a:gdLst>
                  <a:gd name="T0" fmla="*/ 37 w 37"/>
                  <a:gd name="T1" fmla="*/ 25 h 32"/>
                  <a:gd name="T2" fmla="*/ 18 w 37"/>
                  <a:gd name="T3" fmla="*/ 32 h 32"/>
                  <a:gd name="T4" fmla="*/ 18 w 37"/>
                  <a:gd name="T5" fmla="*/ 25 h 32"/>
                  <a:gd name="T6" fmla="*/ 18 w 37"/>
                  <a:gd name="T7" fmla="*/ 25 h 32"/>
                  <a:gd name="T8" fmla="*/ 18 w 37"/>
                  <a:gd name="T9" fmla="*/ 25 h 32"/>
                  <a:gd name="T10" fmla="*/ 6 w 37"/>
                  <a:gd name="T11" fmla="*/ 7 h 32"/>
                  <a:gd name="T12" fmla="*/ 0 w 37"/>
                  <a:gd name="T13" fmla="*/ 7 h 32"/>
                  <a:gd name="T14" fmla="*/ 0 w 37"/>
                  <a:gd name="T15" fmla="*/ 7 h 32"/>
                  <a:gd name="T16" fmla="*/ 0 w 37"/>
                  <a:gd name="T17" fmla="*/ 7 h 32"/>
                  <a:gd name="T18" fmla="*/ 18 w 37"/>
                  <a:gd name="T19" fmla="*/ 0 h 32"/>
                  <a:gd name="T20" fmla="*/ 18 w 37"/>
                  <a:gd name="T21" fmla="*/ 0 h 32"/>
                  <a:gd name="T22" fmla="*/ 12 w 37"/>
                  <a:gd name="T23" fmla="*/ 7 h 32"/>
                  <a:gd name="T24" fmla="*/ 12 w 37"/>
                  <a:gd name="T25" fmla="*/ 7 h 32"/>
                  <a:gd name="T26" fmla="*/ 31 w 37"/>
                  <a:gd name="T27" fmla="*/ 19 h 32"/>
                  <a:gd name="T28" fmla="*/ 31 w 37"/>
                  <a:gd name="T29" fmla="*/ 25 h 32"/>
                  <a:gd name="T30" fmla="*/ 37 w 37"/>
                  <a:gd name="T31" fmla="*/ 25 h 32"/>
                  <a:gd name="T32" fmla="*/ 37 w 37"/>
                  <a:gd name="T33" fmla="*/ 25 h 32"/>
                  <a:gd name="T34" fmla="*/ 37 w 37"/>
                  <a:gd name="T35" fmla="*/ 25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32">
                    <a:moveTo>
                      <a:pt x="37" y="25"/>
                    </a:moveTo>
                    <a:lnTo>
                      <a:pt x="18" y="32"/>
                    </a:lnTo>
                    <a:lnTo>
                      <a:pt x="18" y="25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12" y="7"/>
                    </a:lnTo>
                    <a:lnTo>
                      <a:pt x="31" y="19"/>
                    </a:lnTo>
                    <a:lnTo>
                      <a:pt x="31" y="25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3" name="Freeform 244">
                <a:extLst>
                  <a:ext uri="{FF2B5EF4-FFF2-40B4-BE49-F238E27FC236}">
                    <a16:creationId xmlns:a16="http://schemas.microsoft.com/office/drawing/2014/main" id="{5E411991-D9A0-1FD1-4A35-61B5DA0BB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060"/>
                <a:ext cx="44" cy="25"/>
              </a:xfrm>
              <a:custGeom>
                <a:avLst/>
                <a:gdLst>
                  <a:gd name="T0" fmla="*/ 44 w 44"/>
                  <a:gd name="T1" fmla="*/ 13 h 25"/>
                  <a:gd name="T2" fmla="*/ 44 w 44"/>
                  <a:gd name="T3" fmla="*/ 19 h 25"/>
                  <a:gd name="T4" fmla="*/ 37 w 44"/>
                  <a:gd name="T5" fmla="*/ 25 h 25"/>
                  <a:gd name="T6" fmla="*/ 25 w 44"/>
                  <a:gd name="T7" fmla="*/ 25 h 25"/>
                  <a:gd name="T8" fmla="*/ 18 w 44"/>
                  <a:gd name="T9" fmla="*/ 25 h 25"/>
                  <a:gd name="T10" fmla="*/ 12 w 44"/>
                  <a:gd name="T11" fmla="*/ 19 h 25"/>
                  <a:gd name="T12" fmla="*/ 6 w 44"/>
                  <a:gd name="T13" fmla="*/ 19 h 25"/>
                  <a:gd name="T14" fmla="*/ 0 w 44"/>
                  <a:gd name="T15" fmla="*/ 13 h 25"/>
                  <a:gd name="T16" fmla="*/ 0 w 44"/>
                  <a:gd name="T17" fmla="*/ 6 h 25"/>
                  <a:gd name="T18" fmla="*/ 6 w 44"/>
                  <a:gd name="T19" fmla="*/ 6 h 25"/>
                  <a:gd name="T20" fmla="*/ 12 w 44"/>
                  <a:gd name="T21" fmla="*/ 0 h 25"/>
                  <a:gd name="T22" fmla="*/ 18 w 44"/>
                  <a:gd name="T23" fmla="*/ 0 h 25"/>
                  <a:gd name="T24" fmla="*/ 25 w 44"/>
                  <a:gd name="T25" fmla="*/ 0 h 25"/>
                  <a:gd name="T26" fmla="*/ 25 w 44"/>
                  <a:gd name="T27" fmla="*/ 0 h 25"/>
                  <a:gd name="T28" fmla="*/ 25 w 44"/>
                  <a:gd name="T29" fmla="*/ 0 h 25"/>
                  <a:gd name="T30" fmla="*/ 25 w 44"/>
                  <a:gd name="T31" fmla="*/ 0 h 25"/>
                  <a:gd name="T32" fmla="*/ 31 w 44"/>
                  <a:gd name="T33" fmla="*/ 6 h 25"/>
                  <a:gd name="T34" fmla="*/ 31 w 44"/>
                  <a:gd name="T35" fmla="*/ 6 h 25"/>
                  <a:gd name="T36" fmla="*/ 25 w 44"/>
                  <a:gd name="T37" fmla="*/ 0 h 25"/>
                  <a:gd name="T38" fmla="*/ 18 w 44"/>
                  <a:gd name="T39" fmla="*/ 0 h 25"/>
                  <a:gd name="T40" fmla="*/ 12 w 44"/>
                  <a:gd name="T41" fmla="*/ 0 h 25"/>
                  <a:gd name="T42" fmla="*/ 12 w 44"/>
                  <a:gd name="T43" fmla="*/ 6 h 25"/>
                  <a:gd name="T44" fmla="*/ 12 w 44"/>
                  <a:gd name="T45" fmla="*/ 6 h 25"/>
                  <a:gd name="T46" fmla="*/ 12 w 44"/>
                  <a:gd name="T47" fmla="*/ 13 h 25"/>
                  <a:gd name="T48" fmla="*/ 12 w 44"/>
                  <a:gd name="T49" fmla="*/ 13 h 25"/>
                  <a:gd name="T50" fmla="*/ 18 w 44"/>
                  <a:gd name="T51" fmla="*/ 19 h 25"/>
                  <a:gd name="T52" fmla="*/ 25 w 44"/>
                  <a:gd name="T53" fmla="*/ 19 h 25"/>
                  <a:gd name="T54" fmla="*/ 31 w 44"/>
                  <a:gd name="T55" fmla="*/ 25 h 25"/>
                  <a:gd name="T56" fmla="*/ 37 w 44"/>
                  <a:gd name="T57" fmla="*/ 25 h 25"/>
                  <a:gd name="T58" fmla="*/ 37 w 44"/>
                  <a:gd name="T59" fmla="*/ 19 h 25"/>
                  <a:gd name="T60" fmla="*/ 44 w 44"/>
                  <a:gd name="T61" fmla="*/ 13 h 25"/>
                  <a:gd name="T62" fmla="*/ 44 w 44"/>
                  <a:gd name="T63" fmla="*/ 13 h 25"/>
                  <a:gd name="T64" fmla="*/ 44 w 44"/>
                  <a:gd name="T65" fmla="*/ 13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25">
                    <a:moveTo>
                      <a:pt x="44" y="13"/>
                    </a:moveTo>
                    <a:lnTo>
                      <a:pt x="44" y="19"/>
                    </a:lnTo>
                    <a:lnTo>
                      <a:pt x="37" y="25"/>
                    </a:lnTo>
                    <a:lnTo>
                      <a:pt x="25" y="25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3"/>
                    </a:lnTo>
                    <a:lnTo>
                      <a:pt x="18" y="19"/>
                    </a:lnTo>
                    <a:lnTo>
                      <a:pt x="25" y="19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4" name="Freeform 245">
                <a:extLst>
                  <a:ext uri="{FF2B5EF4-FFF2-40B4-BE49-F238E27FC236}">
                    <a16:creationId xmlns:a16="http://schemas.microsoft.com/office/drawing/2014/main" id="{4F89CB3E-B9B3-8E56-3BF4-457ED6C3C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054"/>
                <a:ext cx="37" cy="25"/>
              </a:xfrm>
              <a:custGeom>
                <a:avLst/>
                <a:gdLst>
                  <a:gd name="T0" fmla="*/ 6 w 37"/>
                  <a:gd name="T1" fmla="*/ 19 h 25"/>
                  <a:gd name="T2" fmla="*/ 6 w 37"/>
                  <a:gd name="T3" fmla="*/ 19 h 25"/>
                  <a:gd name="T4" fmla="*/ 6 w 37"/>
                  <a:gd name="T5" fmla="*/ 25 h 25"/>
                  <a:gd name="T6" fmla="*/ 12 w 37"/>
                  <a:gd name="T7" fmla="*/ 19 h 25"/>
                  <a:gd name="T8" fmla="*/ 12 w 37"/>
                  <a:gd name="T9" fmla="*/ 25 h 25"/>
                  <a:gd name="T10" fmla="*/ 0 w 37"/>
                  <a:gd name="T11" fmla="*/ 25 h 25"/>
                  <a:gd name="T12" fmla="*/ 0 w 37"/>
                  <a:gd name="T13" fmla="*/ 25 h 25"/>
                  <a:gd name="T14" fmla="*/ 0 w 37"/>
                  <a:gd name="T15" fmla="*/ 25 h 25"/>
                  <a:gd name="T16" fmla="*/ 0 w 37"/>
                  <a:gd name="T17" fmla="*/ 19 h 25"/>
                  <a:gd name="T18" fmla="*/ 0 w 37"/>
                  <a:gd name="T19" fmla="*/ 0 h 25"/>
                  <a:gd name="T20" fmla="*/ 0 w 37"/>
                  <a:gd name="T21" fmla="*/ 0 h 25"/>
                  <a:gd name="T22" fmla="*/ 25 w 37"/>
                  <a:gd name="T23" fmla="*/ 12 h 25"/>
                  <a:gd name="T24" fmla="*/ 31 w 37"/>
                  <a:gd name="T25" fmla="*/ 12 h 25"/>
                  <a:gd name="T26" fmla="*/ 37 w 37"/>
                  <a:gd name="T27" fmla="*/ 12 h 25"/>
                  <a:gd name="T28" fmla="*/ 37 w 37"/>
                  <a:gd name="T29" fmla="*/ 12 h 25"/>
                  <a:gd name="T30" fmla="*/ 19 w 37"/>
                  <a:gd name="T31" fmla="*/ 19 h 25"/>
                  <a:gd name="T32" fmla="*/ 19 w 37"/>
                  <a:gd name="T33" fmla="*/ 19 h 25"/>
                  <a:gd name="T34" fmla="*/ 25 w 37"/>
                  <a:gd name="T35" fmla="*/ 19 h 25"/>
                  <a:gd name="T36" fmla="*/ 25 w 37"/>
                  <a:gd name="T37" fmla="*/ 19 h 25"/>
                  <a:gd name="T38" fmla="*/ 19 w 37"/>
                  <a:gd name="T39" fmla="*/ 12 h 25"/>
                  <a:gd name="T40" fmla="*/ 6 w 37"/>
                  <a:gd name="T41" fmla="*/ 19 h 25"/>
                  <a:gd name="T42" fmla="*/ 6 w 37"/>
                  <a:gd name="T43" fmla="*/ 12 h 25"/>
                  <a:gd name="T44" fmla="*/ 12 w 37"/>
                  <a:gd name="T45" fmla="*/ 12 h 25"/>
                  <a:gd name="T46" fmla="*/ 0 w 37"/>
                  <a:gd name="T47" fmla="*/ 6 h 25"/>
                  <a:gd name="T48" fmla="*/ 6 w 37"/>
                  <a:gd name="T49" fmla="*/ 12 h 25"/>
                  <a:gd name="T50" fmla="*/ 6 w 37"/>
                  <a:gd name="T51" fmla="*/ 19 h 25"/>
                  <a:gd name="T52" fmla="*/ 6 w 37"/>
                  <a:gd name="T53" fmla="*/ 19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7" h="25">
                    <a:moveTo>
                      <a:pt x="6" y="19"/>
                    </a:moveTo>
                    <a:lnTo>
                      <a:pt x="6" y="19"/>
                    </a:lnTo>
                    <a:lnTo>
                      <a:pt x="6" y="25"/>
                    </a:lnTo>
                    <a:lnTo>
                      <a:pt x="12" y="19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19" y="19"/>
                    </a:lnTo>
                    <a:lnTo>
                      <a:pt x="25" y="19"/>
                    </a:lnTo>
                    <a:lnTo>
                      <a:pt x="19" y="12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5" name="Freeform 246">
                <a:extLst>
                  <a:ext uri="{FF2B5EF4-FFF2-40B4-BE49-F238E27FC236}">
                    <a16:creationId xmlns:a16="http://schemas.microsoft.com/office/drawing/2014/main" id="{3E9C6A25-B8A9-3B1E-042F-BA663B21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279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25 w 43"/>
                  <a:gd name="T3" fmla="*/ 31 h 31"/>
                  <a:gd name="T4" fmla="*/ 25 w 43"/>
                  <a:gd name="T5" fmla="*/ 31 h 31"/>
                  <a:gd name="T6" fmla="*/ 31 w 43"/>
                  <a:gd name="T7" fmla="*/ 25 h 31"/>
                  <a:gd name="T8" fmla="*/ 25 w 43"/>
                  <a:gd name="T9" fmla="*/ 25 h 31"/>
                  <a:gd name="T10" fmla="*/ 12 w 43"/>
                  <a:gd name="T11" fmla="*/ 6 h 31"/>
                  <a:gd name="T12" fmla="*/ 6 w 43"/>
                  <a:gd name="T13" fmla="*/ 12 h 31"/>
                  <a:gd name="T14" fmla="*/ 6 w 43"/>
                  <a:gd name="T15" fmla="*/ 12 h 31"/>
                  <a:gd name="T16" fmla="*/ 6 w 43"/>
                  <a:gd name="T17" fmla="*/ 12 h 31"/>
                  <a:gd name="T18" fmla="*/ 6 w 43"/>
                  <a:gd name="T19" fmla="*/ 19 h 31"/>
                  <a:gd name="T20" fmla="*/ 0 w 43"/>
                  <a:gd name="T21" fmla="*/ 12 h 31"/>
                  <a:gd name="T22" fmla="*/ 31 w 43"/>
                  <a:gd name="T23" fmla="*/ 0 h 31"/>
                  <a:gd name="T24" fmla="*/ 37 w 43"/>
                  <a:gd name="T25" fmla="*/ 6 h 31"/>
                  <a:gd name="T26" fmla="*/ 37 w 43"/>
                  <a:gd name="T27" fmla="*/ 6 h 31"/>
                  <a:gd name="T28" fmla="*/ 31 w 43"/>
                  <a:gd name="T29" fmla="*/ 6 h 31"/>
                  <a:gd name="T30" fmla="*/ 25 w 43"/>
                  <a:gd name="T31" fmla="*/ 6 h 31"/>
                  <a:gd name="T32" fmla="*/ 18 w 43"/>
                  <a:gd name="T33" fmla="*/ 6 h 31"/>
                  <a:gd name="T34" fmla="*/ 37 w 43"/>
                  <a:gd name="T35" fmla="*/ 25 h 31"/>
                  <a:gd name="T36" fmla="*/ 37 w 43"/>
                  <a:gd name="T37" fmla="*/ 25 h 31"/>
                  <a:gd name="T38" fmla="*/ 43 w 43"/>
                  <a:gd name="T39" fmla="*/ 25 h 31"/>
                  <a:gd name="T40" fmla="*/ 43 w 43"/>
                  <a:gd name="T41" fmla="*/ 25 h 31"/>
                  <a:gd name="T42" fmla="*/ 43 w 43"/>
                  <a:gd name="T43" fmla="*/ 25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25" y="31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37" y="25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6" name="Freeform 247">
                <a:extLst>
                  <a:ext uri="{FF2B5EF4-FFF2-40B4-BE49-F238E27FC236}">
                    <a16:creationId xmlns:a16="http://schemas.microsoft.com/office/drawing/2014/main" id="{F9C8C601-26C6-311C-3051-F5EE3B0D0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266"/>
                <a:ext cx="62" cy="32"/>
              </a:xfrm>
              <a:custGeom>
                <a:avLst/>
                <a:gdLst>
                  <a:gd name="T0" fmla="*/ 62 w 62"/>
                  <a:gd name="T1" fmla="*/ 25 h 32"/>
                  <a:gd name="T2" fmla="*/ 44 w 62"/>
                  <a:gd name="T3" fmla="*/ 32 h 32"/>
                  <a:gd name="T4" fmla="*/ 44 w 62"/>
                  <a:gd name="T5" fmla="*/ 25 h 32"/>
                  <a:gd name="T6" fmla="*/ 44 w 62"/>
                  <a:gd name="T7" fmla="*/ 25 h 32"/>
                  <a:gd name="T8" fmla="*/ 44 w 62"/>
                  <a:gd name="T9" fmla="*/ 25 h 32"/>
                  <a:gd name="T10" fmla="*/ 37 w 62"/>
                  <a:gd name="T11" fmla="*/ 19 h 32"/>
                  <a:gd name="T12" fmla="*/ 25 w 62"/>
                  <a:gd name="T13" fmla="*/ 19 h 32"/>
                  <a:gd name="T14" fmla="*/ 31 w 62"/>
                  <a:gd name="T15" fmla="*/ 25 h 32"/>
                  <a:gd name="T16" fmla="*/ 37 w 62"/>
                  <a:gd name="T17" fmla="*/ 32 h 32"/>
                  <a:gd name="T18" fmla="*/ 37 w 62"/>
                  <a:gd name="T19" fmla="*/ 32 h 32"/>
                  <a:gd name="T20" fmla="*/ 44 w 62"/>
                  <a:gd name="T21" fmla="*/ 32 h 32"/>
                  <a:gd name="T22" fmla="*/ 25 w 62"/>
                  <a:gd name="T23" fmla="*/ 32 h 32"/>
                  <a:gd name="T24" fmla="*/ 25 w 62"/>
                  <a:gd name="T25" fmla="*/ 32 h 32"/>
                  <a:gd name="T26" fmla="*/ 25 w 62"/>
                  <a:gd name="T27" fmla="*/ 32 h 32"/>
                  <a:gd name="T28" fmla="*/ 25 w 62"/>
                  <a:gd name="T29" fmla="*/ 32 h 32"/>
                  <a:gd name="T30" fmla="*/ 12 w 62"/>
                  <a:gd name="T31" fmla="*/ 13 h 32"/>
                  <a:gd name="T32" fmla="*/ 6 w 62"/>
                  <a:gd name="T33" fmla="*/ 13 h 32"/>
                  <a:gd name="T34" fmla="*/ 0 w 62"/>
                  <a:gd name="T35" fmla="*/ 13 h 32"/>
                  <a:gd name="T36" fmla="*/ 0 w 62"/>
                  <a:gd name="T37" fmla="*/ 13 h 32"/>
                  <a:gd name="T38" fmla="*/ 19 w 62"/>
                  <a:gd name="T39" fmla="*/ 7 h 32"/>
                  <a:gd name="T40" fmla="*/ 19 w 62"/>
                  <a:gd name="T41" fmla="*/ 7 h 32"/>
                  <a:gd name="T42" fmla="*/ 19 w 62"/>
                  <a:gd name="T43" fmla="*/ 13 h 32"/>
                  <a:gd name="T44" fmla="*/ 19 w 62"/>
                  <a:gd name="T45" fmla="*/ 13 h 32"/>
                  <a:gd name="T46" fmla="*/ 25 w 62"/>
                  <a:gd name="T47" fmla="*/ 19 h 32"/>
                  <a:gd name="T48" fmla="*/ 37 w 62"/>
                  <a:gd name="T49" fmla="*/ 13 h 32"/>
                  <a:gd name="T50" fmla="*/ 31 w 62"/>
                  <a:gd name="T51" fmla="*/ 7 h 32"/>
                  <a:gd name="T52" fmla="*/ 25 w 62"/>
                  <a:gd name="T53" fmla="*/ 7 h 32"/>
                  <a:gd name="T54" fmla="*/ 25 w 62"/>
                  <a:gd name="T55" fmla="*/ 7 h 32"/>
                  <a:gd name="T56" fmla="*/ 25 w 62"/>
                  <a:gd name="T57" fmla="*/ 7 h 32"/>
                  <a:gd name="T58" fmla="*/ 44 w 62"/>
                  <a:gd name="T59" fmla="*/ 0 h 32"/>
                  <a:gd name="T60" fmla="*/ 44 w 62"/>
                  <a:gd name="T61" fmla="*/ 0 h 32"/>
                  <a:gd name="T62" fmla="*/ 37 w 62"/>
                  <a:gd name="T63" fmla="*/ 7 h 32"/>
                  <a:gd name="T64" fmla="*/ 37 w 62"/>
                  <a:gd name="T65" fmla="*/ 7 h 32"/>
                  <a:gd name="T66" fmla="*/ 56 w 62"/>
                  <a:gd name="T67" fmla="*/ 25 h 32"/>
                  <a:gd name="T68" fmla="*/ 56 w 62"/>
                  <a:gd name="T69" fmla="*/ 25 h 32"/>
                  <a:gd name="T70" fmla="*/ 62 w 62"/>
                  <a:gd name="T71" fmla="*/ 25 h 32"/>
                  <a:gd name="T72" fmla="*/ 62 w 62"/>
                  <a:gd name="T73" fmla="*/ 25 h 32"/>
                  <a:gd name="T74" fmla="*/ 62 w 62"/>
                  <a:gd name="T75" fmla="*/ 25 h 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" h="32">
                    <a:moveTo>
                      <a:pt x="62" y="25"/>
                    </a:moveTo>
                    <a:lnTo>
                      <a:pt x="44" y="32"/>
                    </a:lnTo>
                    <a:lnTo>
                      <a:pt x="44" y="25"/>
                    </a:lnTo>
                    <a:lnTo>
                      <a:pt x="37" y="19"/>
                    </a:lnTo>
                    <a:lnTo>
                      <a:pt x="25" y="19"/>
                    </a:lnTo>
                    <a:lnTo>
                      <a:pt x="31" y="25"/>
                    </a:lnTo>
                    <a:lnTo>
                      <a:pt x="37" y="32"/>
                    </a:lnTo>
                    <a:lnTo>
                      <a:pt x="44" y="32"/>
                    </a:lnTo>
                    <a:lnTo>
                      <a:pt x="25" y="32"/>
                    </a:lnTo>
                    <a:lnTo>
                      <a:pt x="12" y="13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25" y="19"/>
                    </a:lnTo>
                    <a:lnTo>
                      <a:pt x="37" y="13"/>
                    </a:lnTo>
                    <a:lnTo>
                      <a:pt x="31" y="7"/>
                    </a:lnTo>
                    <a:lnTo>
                      <a:pt x="25" y="7"/>
                    </a:lnTo>
                    <a:lnTo>
                      <a:pt x="44" y="0"/>
                    </a:lnTo>
                    <a:lnTo>
                      <a:pt x="37" y="7"/>
                    </a:lnTo>
                    <a:lnTo>
                      <a:pt x="56" y="25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7" name="Freeform 248">
                <a:extLst>
                  <a:ext uri="{FF2B5EF4-FFF2-40B4-BE49-F238E27FC236}">
                    <a16:creationId xmlns:a16="http://schemas.microsoft.com/office/drawing/2014/main" id="{CD86F2E5-31E4-603B-C51E-1C6A7F0FB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260"/>
                <a:ext cx="50" cy="31"/>
              </a:xfrm>
              <a:custGeom>
                <a:avLst/>
                <a:gdLst>
                  <a:gd name="T0" fmla="*/ 0 w 50"/>
                  <a:gd name="T1" fmla="*/ 6 h 31"/>
                  <a:gd name="T2" fmla="*/ 31 w 50"/>
                  <a:gd name="T3" fmla="*/ 0 h 31"/>
                  <a:gd name="T4" fmla="*/ 37 w 50"/>
                  <a:gd name="T5" fmla="*/ 6 h 31"/>
                  <a:gd name="T6" fmla="*/ 37 w 50"/>
                  <a:gd name="T7" fmla="*/ 6 h 31"/>
                  <a:gd name="T8" fmla="*/ 31 w 50"/>
                  <a:gd name="T9" fmla="*/ 6 h 31"/>
                  <a:gd name="T10" fmla="*/ 25 w 50"/>
                  <a:gd name="T11" fmla="*/ 6 h 31"/>
                  <a:gd name="T12" fmla="*/ 18 w 50"/>
                  <a:gd name="T13" fmla="*/ 6 h 31"/>
                  <a:gd name="T14" fmla="*/ 12 w 50"/>
                  <a:gd name="T15" fmla="*/ 6 h 31"/>
                  <a:gd name="T16" fmla="*/ 12 w 50"/>
                  <a:gd name="T17" fmla="*/ 6 h 31"/>
                  <a:gd name="T18" fmla="*/ 25 w 50"/>
                  <a:gd name="T19" fmla="*/ 13 h 31"/>
                  <a:gd name="T20" fmla="*/ 25 w 50"/>
                  <a:gd name="T21" fmla="*/ 13 h 31"/>
                  <a:gd name="T22" fmla="*/ 25 w 50"/>
                  <a:gd name="T23" fmla="*/ 13 h 31"/>
                  <a:gd name="T24" fmla="*/ 25 w 50"/>
                  <a:gd name="T25" fmla="*/ 6 h 31"/>
                  <a:gd name="T26" fmla="*/ 25 w 50"/>
                  <a:gd name="T27" fmla="*/ 6 h 31"/>
                  <a:gd name="T28" fmla="*/ 37 w 50"/>
                  <a:gd name="T29" fmla="*/ 19 h 31"/>
                  <a:gd name="T30" fmla="*/ 37 w 50"/>
                  <a:gd name="T31" fmla="*/ 19 h 31"/>
                  <a:gd name="T32" fmla="*/ 31 w 50"/>
                  <a:gd name="T33" fmla="*/ 13 h 31"/>
                  <a:gd name="T34" fmla="*/ 25 w 50"/>
                  <a:gd name="T35" fmla="*/ 13 h 31"/>
                  <a:gd name="T36" fmla="*/ 31 w 50"/>
                  <a:gd name="T37" fmla="*/ 25 h 31"/>
                  <a:gd name="T38" fmla="*/ 31 w 50"/>
                  <a:gd name="T39" fmla="*/ 25 h 31"/>
                  <a:gd name="T40" fmla="*/ 37 w 50"/>
                  <a:gd name="T41" fmla="*/ 25 h 31"/>
                  <a:gd name="T42" fmla="*/ 43 w 50"/>
                  <a:gd name="T43" fmla="*/ 19 h 31"/>
                  <a:gd name="T44" fmla="*/ 43 w 50"/>
                  <a:gd name="T45" fmla="*/ 19 h 31"/>
                  <a:gd name="T46" fmla="*/ 43 w 50"/>
                  <a:gd name="T47" fmla="*/ 13 h 31"/>
                  <a:gd name="T48" fmla="*/ 50 w 50"/>
                  <a:gd name="T49" fmla="*/ 13 h 31"/>
                  <a:gd name="T50" fmla="*/ 50 w 50"/>
                  <a:gd name="T51" fmla="*/ 19 h 31"/>
                  <a:gd name="T52" fmla="*/ 18 w 50"/>
                  <a:gd name="T53" fmla="*/ 31 h 31"/>
                  <a:gd name="T54" fmla="*/ 18 w 50"/>
                  <a:gd name="T55" fmla="*/ 31 h 31"/>
                  <a:gd name="T56" fmla="*/ 25 w 50"/>
                  <a:gd name="T57" fmla="*/ 25 h 31"/>
                  <a:gd name="T58" fmla="*/ 25 w 50"/>
                  <a:gd name="T59" fmla="*/ 25 h 31"/>
                  <a:gd name="T60" fmla="*/ 6 w 50"/>
                  <a:gd name="T61" fmla="*/ 13 h 31"/>
                  <a:gd name="T62" fmla="*/ 6 w 50"/>
                  <a:gd name="T63" fmla="*/ 6 h 31"/>
                  <a:gd name="T64" fmla="*/ 0 w 50"/>
                  <a:gd name="T65" fmla="*/ 6 h 31"/>
                  <a:gd name="T66" fmla="*/ 0 w 50"/>
                  <a:gd name="T67" fmla="*/ 6 h 31"/>
                  <a:gd name="T68" fmla="*/ 0 w 50"/>
                  <a:gd name="T69" fmla="*/ 6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" h="31">
                    <a:moveTo>
                      <a:pt x="0" y="6"/>
                    </a:moveTo>
                    <a:lnTo>
                      <a:pt x="31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37" y="19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43" y="19"/>
                    </a:lnTo>
                    <a:lnTo>
                      <a:pt x="43" y="13"/>
                    </a:lnTo>
                    <a:lnTo>
                      <a:pt x="50" y="13"/>
                    </a:lnTo>
                    <a:lnTo>
                      <a:pt x="50" y="19"/>
                    </a:lnTo>
                    <a:lnTo>
                      <a:pt x="18" y="31"/>
                    </a:lnTo>
                    <a:lnTo>
                      <a:pt x="25" y="25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8" name="Freeform 249">
                <a:extLst>
                  <a:ext uri="{FF2B5EF4-FFF2-40B4-BE49-F238E27FC236}">
                    <a16:creationId xmlns:a16="http://schemas.microsoft.com/office/drawing/2014/main" id="{3E0CC6FA-C43B-441F-3B3A-FD01D3F8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248"/>
                <a:ext cx="43" cy="25"/>
              </a:xfrm>
              <a:custGeom>
                <a:avLst/>
                <a:gdLst>
                  <a:gd name="T0" fmla="*/ 37 w 43"/>
                  <a:gd name="T1" fmla="*/ 0 h 25"/>
                  <a:gd name="T2" fmla="*/ 31 w 43"/>
                  <a:gd name="T3" fmla="*/ 0 h 25"/>
                  <a:gd name="T4" fmla="*/ 31 w 43"/>
                  <a:gd name="T5" fmla="*/ 0 h 25"/>
                  <a:gd name="T6" fmla="*/ 43 w 43"/>
                  <a:gd name="T7" fmla="*/ 12 h 25"/>
                  <a:gd name="T8" fmla="*/ 43 w 43"/>
                  <a:gd name="T9" fmla="*/ 18 h 25"/>
                  <a:gd name="T10" fmla="*/ 43 w 43"/>
                  <a:gd name="T11" fmla="*/ 18 h 25"/>
                  <a:gd name="T12" fmla="*/ 43 w 43"/>
                  <a:gd name="T13" fmla="*/ 25 h 25"/>
                  <a:gd name="T14" fmla="*/ 37 w 43"/>
                  <a:gd name="T15" fmla="*/ 25 h 25"/>
                  <a:gd name="T16" fmla="*/ 31 w 43"/>
                  <a:gd name="T17" fmla="*/ 25 h 25"/>
                  <a:gd name="T18" fmla="*/ 25 w 43"/>
                  <a:gd name="T19" fmla="*/ 25 h 25"/>
                  <a:gd name="T20" fmla="*/ 18 w 43"/>
                  <a:gd name="T21" fmla="*/ 25 h 25"/>
                  <a:gd name="T22" fmla="*/ 18 w 43"/>
                  <a:gd name="T23" fmla="*/ 18 h 25"/>
                  <a:gd name="T24" fmla="*/ 6 w 43"/>
                  <a:gd name="T25" fmla="*/ 12 h 25"/>
                  <a:gd name="T26" fmla="*/ 0 w 43"/>
                  <a:gd name="T27" fmla="*/ 6 h 25"/>
                  <a:gd name="T28" fmla="*/ 0 w 43"/>
                  <a:gd name="T29" fmla="*/ 6 h 25"/>
                  <a:gd name="T30" fmla="*/ 0 w 43"/>
                  <a:gd name="T31" fmla="*/ 6 h 25"/>
                  <a:gd name="T32" fmla="*/ 12 w 43"/>
                  <a:gd name="T33" fmla="*/ 0 h 25"/>
                  <a:gd name="T34" fmla="*/ 18 w 43"/>
                  <a:gd name="T35" fmla="*/ 6 h 25"/>
                  <a:gd name="T36" fmla="*/ 12 w 43"/>
                  <a:gd name="T37" fmla="*/ 6 h 25"/>
                  <a:gd name="T38" fmla="*/ 12 w 43"/>
                  <a:gd name="T39" fmla="*/ 6 h 25"/>
                  <a:gd name="T40" fmla="*/ 25 w 43"/>
                  <a:gd name="T41" fmla="*/ 18 h 25"/>
                  <a:gd name="T42" fmla="*/ 31 w 43"/>
                  <a:gd name="T43" fmla="*/ 25 h 25"/>
                  <a:gd name="T44" fmla="*/ 31 w 43"/>
                  <a:gd name="T45" fmla="*/ 25 h 25"/>
                  <a:gd name="T46" fmla="*/ 37 w 43"/>
                  <a:gd name="T47" fmla="*/ 25 h 25"/>
                  <a:gd name="T48" fmla="*/ 43 w 43"/>
                  <a:gd name="T49" fmla="*/ 18 h 25"/>
                  <a:gd name="T50" fmla="*/ 43 w 43"/>
                  <a:gd name="T51" fmla="*/ 18 h 25"/>
                  <a:gd name="T52" fmla="*/ 43 w 43"/>
                  <a:gd name="T53" fmla="*/ 12 h 25"/>
                  <a:gd name="T54" fmla="*/ 43 w 43"/>
                  <a:gd name="T55" fmla="*/ 12 h 25"/>
                  <a:gd name="T56" fmla="*/ 31 w 43"/>
                  <a:gd name="T57" fmla="*/ 6 h 25"/>
                  <a:gd name="T58" fmla="*/ 31 w 43"/>
                  <a:gd name="T59" fmla="*/ 0 h 25"/>
                  <a:gd name="T60" fmla="*/ 25 w 43"/>
                  <a:gd name="T61" fmla="*/ 0 h 25"/>
                  <a:gd name="T62" fmla="*/ 25 w 43"/>
                  <a:gd name="T63" fmla="*/ 0 h 25"/>
                  <a:gd name="T64" fmla="*/ 31 w 43"/>
                  <a:gd name="T65" fmla="*/ 0 h 25"/>
                  <a:gd name="T66" fmla="*/ 37 w 43"/>
                  <a:gd name="T67" fmla="*/ 0 h 25"/>
                  <a:gd name="T68" fmla="*/ 37 w 43"/>
                  <a:gd name="T69" fmla="*/ 0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3" h="25">
                    <a:moveTo>
                      <a:pt x="37" y="0"/>
                    </a:moveTo>
                    <a:lnTo>
                      <a:pt x="31" y="0"/>
                    </a:lnTo>
                    <a:lnTo>
                      <a:pt x="43" y="12"/>
                    </a:lnTo>
                    <a:lnTo>
                      <a:pt x="43" y="18"/>
                    </a:lnTo>
                    <a:lnTo>
                      <a:pt x="43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8" y="25"/>
                    </a:lnTo>
                    <a:lnTo>
                      <a:pt x="18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43" y="18"/>
                    </a:lnTo>
                    <a:lnTo>
                      <a:pt x="43" y="12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9" name="Freeform 250">
                <a:extLst>
                  <a:ext uri="{FF2B5EF4-FFF2-40B4-BE49-F238E27FC236}">
                    <a16:creationId xmlns:a16="http://schemas.microsoft.com/office/drawing/2014/main" id="{EAB4DB68-533C-EDE7-BBAC-60860B14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235"/>
                <a:ext cx="50" cy="31"/>
              </a:xfrm>
              <a:custGeom>
                <a:avLst/>
                <a:gdLst>
                  <a:gd name="T0" fmla="*/ 19 w 50"/>
                  <a:gd name="T1" fmla="*/ 31 h 31"/>
                  <a:gd name="T2" fmla="*/ 19 w 50"/>
                  <a:gd name="T3" fmla="*/ 31 h 31"/>
                  <a:gd name="T4" fmla="*/ 19 w 50"/>
                  <a:gd name="T5" fmla="*/ 25 h 31"/>
                  <a:gd name="T6" fmla="*/ 6 w 50"/>
                  <a:gd name="T7" fmla="*/ 13 h 31"/>
                  <a:gd name="T8" fmla="*/ 0 w 50"/>
                  <a:gd name="T9" fmla="*/ 13 h 31"/>
                  <a:gd name="T10" fmla="*/ 0 w 50"/>
                  <a:gd name="T11" fmla="*/ 13 h 31"/>
                  <a:gd name="T12" fmla="*/ 13 w 50"/>
                  <a:gd name="T13" fmla="*/ 6 h 31"/>
                  <a:gd name="T14" fmla="*/ 44 w 50"/>
                  <a:gd name="T15" fmla="*/ 13 h 31"/>
                  <a:gd name="T16" fmla="*/ 31 w 50"/>
                  <a:gd name="T17" fmla="*/ 6 h 31"/>
                  <a:gd name="T18" fmla="*/ 31 w 50"/>
                  <a:gd name="T19" fmla="*/ 6 h 31"/>
                  <a:gd name="T20" fmla="*/ 25 w 50"/>
                  <a:gd name="T21" fmla="*/ 6 h 31"/>
                  <a:gd name="T22" fmla="*/ 25 w 50"/>
                  <a:gd name="T23" fmla="*/ 6 h 31"/>
                  <a:gd name="T24" fmla="*/ 38 w 50"/>
                  <a:gd name="T25" fmla="*/ 0 h 31"/>
                  <a:gd name="T26" fmla="*/ 38 w 50"/>
                  <a:gd name="T27" fmla="*/ 0 h 31"/>
                  <a:gd name="T28" fmla="*/ 31 w 50"/>
                  <a:gd name="T29" fmla="*/ 0 h 31"/>
                  <a:gd name="T30" fmla="*/ 31 w 50"/>
                  <a:gd name="T31" fmla="*/ 6 h 31"/>
                  <a:gd name="T32" fmla="*/ 50 w 50"/>
                  <a:gd name="T33" fmla="*/ 25 h 31"/>
                  <a:gd name="T34" fmla="*/ 50 w 50"/>
                  <a:gd name="T35" fmla="*/ 25 h 31"/>
                  <a:gd name="T36" fmla="*/ 13 w 50"/>
                  <a:gd name="T37" fmla="*/ 13 h 31"/>
                  <a:gd name="T38" fmla="*/ 13 w 50"/>
                  <a:gd name="T39" fmla="*/ 13 h 31"/>
                  <a:gd name="T40" fmla="*/ 25 w 50"/>
                  <a:gd name="T41" fmla="*/ 25 h 31"/>
                  <a:gd name="T42" fmla="*/ 25 w 50"/>
                  <a:gd name="T43" fmla="*/ 25 h 31"/>
                  <a:gd name="T44" fmla="*/ 31 w 50"/>
                  <a:gd name="T45" fmla="*/ 25 h 31"/>
                  <a:gd name="T46" fmla="*/ 31 w 50"/>
                  <a:gd name="T47" fmla="*/ 31 h 31"/>
                  <a:gd name="T48" fmla="*/ 19 w 50"/>
                  <a:gd name="T49" fmla="*/ 31 h 31"/>
                  <a:gd name="T50" fmla="*/ 19 w 50"/>
                  <a:gd name="T51" fmla="*/ 31 h 31"/>
                  <a:gd name="T52" fmla="*/ 19 w 50"/>
                  <a:gd name="T53" fmla="*/ 31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9" y="25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3" y="6"/>
                    </a:lnTo>
                    <a:lnTo>
                      <a:pt x="44" y="13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50" y="25"/>
                    </a:lnTo>
                    <a:lnTo>
                      <a:pt x="13" y="13"/>
                    </a:lnTo>
                    <a:lnTo>
                      <a:pt x="25" y="25"/>
                    </a:lnTo>
                    <a:lnTo>
                      <a:pt x="31" y="25"/>
                    </a:lnTo>
                    <a:lnTo>
                      <a:pt x="31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0" name="Freeform 251">
                <a:extLst>
                  <a:ext uri="{FF2B5EF4-FFF2-40B4-BE49-F238E27FC236}">
                    <a16:creationId xmlns:a16="http://schemas.microsoft.com/office/drawing/2014/main" id="{FB7F5444-A4FA-09AA-152B-3A481A653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229"/>
                <a:ext cx="37" cy="25"/>
              </a:xfrm>
              <a:custGeom>
                <a:avLst/>
                <a:gdLst>
                  <a:gd name="T0" fmla="*/ 37 w 37"/>
                  <a:gd name="T1" fmla="*/ 25 h 25"/>
                  <a:gd name="T2" fmla="*/ 18 w 37"/>
                  <a:gd name="T3" fmla="*/ 25 h 25"/>
                  <a:gd name="T4" fmla="*/ 18 w 37"/>
                  <a:gd name="T5" fmla="*/ 25 h 25"/>
                  <a:gd name="T6" fmla="*/ 25 w 37"/>
                  <a:gd name="T7" fmla="*/ 25 h 25"/>
                  <a:gd name="T8" fmla="*/ 25 w 37"/>
                  <a:gd name="T9" fmla="*/ 25 h 25"/>
                  <a:gd name="T10" fmla="*/ 6 w 37"/>
                  <a:gd name="T11" fmla="*/ 6 h 25"/>
                  <a:gd name="T12" fmla="*/ 6 w 37"/>
                  <a:gd name="T13" fmla="*/ 6 h 25"/>
                  <a:gd name="T14" fmla="*/ 0 w 37"/>
                  <a:gd name="T15" fmla="*/ 6 h 25"/>
                  <a:gd name="T16" fmla="*/ 0 w 37"/>
                  <a:gd name="T17" fmla="*/ 6 h 25"/>
                  <a:gd name="T18" fmla="*/ 18 w 37"/>
                  <a:gd name="T19" fmla="*/ 0 h 25"/>
                  <a:gd name="T20" fmla="*/ 18 w 37"/>
                  <a:gd name="T21" fmla="*/ 0 h 25"/>
                  <a:gd name="T22" fmla="*/ 18 w 37"/>
                  <a:gd name="T23" fmla="*/ 0 h 25"/>
                  <a:gd name="T24" fmla="*/ 18 w 37"/>
                  <a:gd name="T25" fmla="*/ 6 h 25"/>
                  <a:gd name="T26" fmla="*/ 31 w 37"/>
                  <a:gd name="T27" fmla="*/ 19 h 25"/>
                  <a:gd name="T28" fmla="*/ 37 w 37"/>
                  <a:gd name="T29" fmla="*/ 25 h 25"/>
                  <a:gd name="T30" fmla="*/ 37 w 37"/>
                  <a:gd name="T31" fmla="*/ 19 h 25"/>
                  <a:gd name="T32" fmla="*/ 37 w 37"/>
                  <a:gd name="T33" fmla="*/ 25 h 25"/>
                  <a:gd name="T34" fmla="*/ 37 w 37"/>
                  <a:gd name="T35" fmla="*/ 25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lnTo>
                      <a:pt x="18" y="25"/>
                    </a:lnTo>
                    <a:lnTo>
                      <a:pt x="25" y="25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31" y="19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1" name="Freeform 252">
                <a:extLst>
                  <a:ext uri="{FF2B5EF4-FFF2-40B4-BE49-F238E27FC236}">
                    <a16:creationId xmlns:a16="http://schemas.microsoft.com/office/drawing/2014/main" id="{17094BD1-5EA9-44DB-E62A-12017BAD2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223"/>
                <a:ext cx="51" cy="25"/>
              </a:xfrm>
              <a:custGeom>
                <a:avLst/>
                <a:gdLst>
                  <a:gd name="T0" fmla="*/ 51 w 51"/>
                  <a:gd name="T1" fmla="*/ 18 h 25"/>
                  <a:gd name="T2" fmla="*/ 32 w 51"/>
                  <a:gd name="T3" fmla="*/ 25 h 25"/>
                  <a:gd name="T4" fmla="*/ 32 w 51"/>
                  <a:gd name="T5" fmla="*/ 25 h 25"/>
                  <a:gd name="T6" fmla="*/ 32 w 51"/>
                  <a:gd name="T7" fmla="*/ 25 h 25"/>
                  <a:gd name="T8" fmla="*/ 32 w 51"/>
                  <a:gd name="T9" fmla="*/ 18 h 25"/>
                  <a:gd name="T10" fmla="*/ 13 w 51"/>
                  <a:gd name="T11" fmla="*/ 6 h 25"/>
                  <a:gd name="T12" fmla="*/ 7 w 51"/>
                  <a:gd name="T13" fmla="*/ 6 h 25"/>
                  <a:gd name="T14" fmla="*/ 7 w 51"/>
                  <a:gd name="T15" fmla="*/ 6 h 25"/>
                  <a:gd name="T16" fmla="*/ 13 w 51"/>
                  <a:gd name="T17" fmla="*/ 12 h 25"/>
                  <a:gd name="T18" fmla="*/ 7 w 51"/>
                  <a:gd name="T19" fmla="*/ 12 h 25"/>
                  <a:gd name="T20" fmla="*/ 0 w 51"/>
                  <a:gd name="T21" fmla="*/ 6 h 25"/>
                  <a:gd name="T22" fmla="*/ 32 w 51"/>
                  <a:gd name="T23" fmla="*/ 0 h 25"/>
                  <a:gd name="T24" fmla="*/ 38 w 51"/>
                  <a:gd name="T25" fmla="*/ 6 h 25"/>
                  <a:gd name="T26" fmla="*/ 38 w 51"/>
                  <a:gd name="T27" fmla="*/ 6 h 25"/>
                  <a:gd name="T28" fmla="*/ 32 w 51"/>
                  <a:gd name="T29" fmla="*/ 0 h 25"/>
                  <a:gd name="T30" fmla="*/ 32 w 51"/>
                  <a:gd name="T31" fmla="*/ 0 h 25"/>
                  <a:gd name="T32" fmla="*/ 25 w 51"/>
                  <a:gd name="T33" fmla="*/ 0 h 25"/>
                  <a:gd name="T34" fmla="*/ 38 w 51"/>
                  <a:gd name="T35" fmla="*/ 18 h 25"/>
                  <a:gd name="T36" fmla="*/ 44 w 51"/>
                  <a:gd name="T37" fmla="*/ 18 h 25"/>
                  <a:gd name="T38" fmla="*/ 51 w 51"/>
                  <a:gd name="T39" fmla="*/ 18 h 25"/>
                  <a:gd name="T40" fmla="*/ 51 w 51"/>
                  <a:gd name="T41" fmla="*/ 18 h 25"/>
                  <a:gd name="T42" fmla="*/ 51 w 51"/>
                  <a:gd name="T43" fmla="*/ 1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" h="25">
                    <a:moveTo>
                      <a:pt x="51" y="18"/>
                    </a:moveTo>
                    <a:lnTo>
                      <a:pt x="32" y="25"/>
                    </a:lnTo>
                    <a:lnTo>
                      <a:pt x="32" y="18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7" y="12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2" name="Freeform 253">
                <a:extLst>
                  <a:ext uri="{FF2B5EF4-FFF2-40B4-BE49-F238E27FC236}">
                    <a16:creationId xmlns:a16="http://schemas.microsoft.com/office/drawing/2014/main" id="{472E28C7-97E6-905F-E76C-BB4ADBC3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5" y="2110"/>
                <a:ext cx="37" cy="25"/>
              </a:xfrm>
              <a:custGeom>
                <a:avLst/>
                <a:gdLst>
                  <a:gd name="T0" fmla="*/ 37 w 37"/>
                  <a:gd name="T1" fmla="*/ 19 h 25"/>
                  <a:gd name="T2" fmla="*/ 25 w 37"/>
                  <a:gd name="T3" fmla="*/ 25 h 25"/>
                  <a:gd name="T4" fmla="*/ 18 w 37"/>
                  <a:gd name="T5" fmla="*/ 19 h 25"/>
                  <a:gd name="T6" fmla="*/ 25 w 37"/>
                  <a:gd name="T7" fmla="*/ 19 h 25"/>
                  <a:gd name="T8" fmla="*/ 25 w 37"/>
                  <a:gd name="T9" fmla="*/ 19 h 25"/>
                  <a:gd name="T10" fmla="*/ 18 w 37"/>
                  <a:gd name="T11" fmla="*/ 13 h 25"/>
                  <a:gd name="T12" fmla="*/ 6 w 37"/>
                  <a:gd name="T13" fmla="*/ 19 h 25"/>
                  <a:gd name="T14" fmla="*/ 6 w 37"/>
                  <a:gd name="T15" fmla="*/ 25 h 25"/>
                  <a:gd name="T16" fmla="*/ 12 w 37"/>
                  <a:gd name="T17" fmla="*/ 25 h 25"/>
                  <a:gd name="T18" fmla="*/ 12 w 37"/>
                  <a:gd name="T19" fmla="*/ 25 h 25"/>
                  <a:gd name="T20" fmla="*/ 12 w 37"/>
                  <a:gd name="T21" fmla="*/ 25 h 25"/>
                  <a:gd name="T22" fmla="*/ 0 w 37"/>
                  <a:gd name="T23" fmla="*/ 25 h 25"/>
                  <a:gd name="T24" fmla="*/ 0 w 37"/>
                  <a:gd name="T25" fmla="*/ 25 h 25"/>
                  <a:gd name="T26" fmla="*/ 6 w 37"/>
                  <a:gd name="T27" fmla="*/ 25 h 25"/>
                  <a:gd name="T28" fmla="*/ 6 w 37"/>
                  <a:gd name="T29" fmla="*/ 19 h 25"/>
                  <a:gd name="T30" fmla="*/ 0 w 37"/>
                  <a:gd name="T31" fmla="*/ 0 h 25"/>
                  <a:gd name="T32" fmla="*/ 0 w 37"/>
                  <a:gd name="T33" fmla="*/ 0 h 25"/>
                  <a:gd name="T34" fmla="*/ 31 w 37"/>
                  <a:gd name="T35" fmla="*/ 13 h 25"/>
                  <a:gd name="T36" fmla="*/ 37 w 37"/>
                  <a:gd name="T37" fmla="*/ 19 h 25"/>
                  <a:gd name="T38" fmla="*/ 37 w 37"/>
                  <a:gd name="T39" fmla="*/ 19 h 25"/>
                  <a:gd name="T40" fmla="*/ 37 w 37"/>
                  <a:gd name="T41" fmla="*/ 19 h 25"/>
                  <a:gd name="T42" fmla="*/ 37 w 37"/>
                  <a:gd name="T43" fmla="*/ 19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" h="25">
                    <a:moveTo>
                      <a:pt x="37" y="19"/>
                    </a:moveTo>
                    <a:lnTo>
                      <a:pt x="25" y="25"/>
                    </a:lnTo>
                    <a:lnTo>
                      <a:pt x="18" y="19"/>
                    </a:lnTo>
                    <a:lnTo>
                      <a:pt x="25" y="19"/>
                    </a:lnTo>
                    <a:lnTo>
                      <a:pt x="18" y="13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0" y="0"/>
                    </a:lnTo>
                    <a:lnTo>
                      <a:pt x="31" y="13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3" name="Freeform 254">
                <a:extLst>
                  <a:ext uri="{FF2B5EF4-FFF2-40B4-BE49-F238E27FC236}">
                    <a16:creationId xmlns:a16="http://schemas.microsoft.com/office/drawing/2014/main" id="{BD431D05-FCCE-9D9E-92BF-92496150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2091"/>
                <a:ext cx="69" cy="38"/>
              </a:xfrm>
              <a:custGeom>
                <a:avLst/>
                <a:gdLst>
                  <a:gd name="T0" fmla="*/ 69 w 69"/>
                  <a:gd name="T1" fmla="*/ 25 h 38"/>
                  <a:gd name="T2" fmla="*/ 57 w 69"/>
                  <a:gd name="T3" fmla="*/ 25 h 38"/>
                  <a:gd name="T4" fmla="*/ 50 w 69"/>
                  <a:gd name="T5" fmla="*/ 25 h 38"/>
                  <a:gd name="T6" fmla="*/ 57 w 69"/>
                  <a:gd name="T7" fmla="*/ 25 h 38"/>
                  <a:gd name="T8" fmla="*/ 57 w 69"/>
                  <a:gd name="T9" fmla="*/ 25 h 38"/>
                  <a:gd name="T10" fmla="*/ 38 w 69"/>
                  <a:gd name="T11" fmla="*/ 7 h 38"/>
                  <a:gd name="T12" fmla="*/ 38 w 69"/>
                  <a:gd name="T13" fmla="*/ 7 h 38"/>
                  <a:gd name="T14" fmla="*/ 44 w 69"/>
                  <a:gd name="T15" fmla="*/ 32 h 38"/>
                  <a:gd name="T16" fmla="*/ 44 w 69"/>
                  <a:gd name="T17" fmla="*/ 32 h 38"/>
                  <a:gd name="T18" fmla="*/ 13 w 69"/>
                  <a:gd name="T19" fmla="*/ 13 h 38"/>
                  <a:gd name="T20" fmla="*/ 25 w 69"/>
                  <a:gd name="T21" fmla="*/ 32 h 38"/>
                  <a:gd name="T22" fmla="*/ 32 w 69"/>
                  <a:gd name="T23" fmla="*/ 32 h 38"/>
                  <a:gd name="T24" fmla="*/ 38 w 69"/>
                  <a:gd name="T25" fmla="*/ 32 h 38"/>
                  <a:gd name="T26" fmla="*/ 38 w 69"/>
                  <a:gd name="T27" fmla="*/ 32 h 38"/>
                  <a:gd name="T28" fmla="*/ 25 w 69"/>
                  <a:gd name="T29" fmla="*/ 38 h 38"/>
                  <a:gd name="T30" fmla="*/ 19 w 69"/>
                  <a:gd name="T31" fmla="*/ 38 h 38"/>
                  <a:gd name="T32" fmla="*/ 25 w 69"/>
                  <a:gd name="T33" fmla="*/ 32 h 38"/>
                  <a:gd name="T34" fmla="*/ 25 w 69"/>
                  <a:gd name="T35" fmla="*/ 32 h 38"/>
                  <a:gd name="T36" fmla="*/ 13 w 69"/>
                  <a:gd name="T37" fmla="*/ 19 h 38"/>
                  <a:gd name="T38" fmla="*/ 7 w 69"/>
                  <a:gd name="T39" fmla="*/ 13 h 38"/>
                  <a:gd name="T40" fmla="*/ 0 w 69"/>
                  <a:gd name="T41" fmla="*/ 13 h 38"/>
                  <a:gd name="T42" fmla="*/ 0 w 69"/>
                  <a:gd name="T43" fmla="*/ 13 h 38"/>
                  <a:gd name="T44" fmla="*/ 13 w 69"/>
                  <a:gd name="T45" fmla="*/ 13 h 38"/>
                  <a:gd name="T46" fmla="*/ 38 w 69"/>
                  <a:gd name="T47" fmla="*/ 25 h 38"/>
                  <a:gd name="T48" fmla="*/ 38 w 69"/>
                  <a:gd name="T49" fmla="*/ 7 h 38"/>
                  <a:gd name="T50" fmla="*/ 50 w 69"/>
                  <a:gd name="T51" fmla="*/ 0 h 38"/>
                  <a:gd name="T52" fmla="*/ 50 w 69"/>
                  <a:gd name="T53" fmla="*/ 0 h 38"/>
                  <a:gd name="T54" fmla="*/ 50 w 69"/>
                  <a:gd name="T55" fmla="*/ 7 h 38"/>
                  <a:gd name="T56" fmla="*/ 50 w 69"/>
                  <a:gd name="T57" fmla="*/ 7 h 38"/>
                  <a:gd name="T58" fmla="*/ 63 w 69"/>
                  <a:gd name="T59" fmla="*/ 19 h 38"/>
                  <a:gd name="T60" fmla="*/ 69 w 69"/>
                  <a:gd name="T61" fmla="*/ 25 h 38"/>
                  <a:gd name="T62" fmla="*/ 69 w 69"/>
                  <a:gd name="T63" fmla="*/ 25 h 38"/>
                  <a:gd name="T64" fmla="*/ 69 w 69"/>
                  <a:gd name="T65" fmla="*/ 25 h 38"/>
                  <a:gd name="T66" fmla="*/ 69 w 69"/>
                  <a:gd name="T67" fmla="*/ 25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9" h="38">
                    <a:moveTo>
                      <a:pt x="69" y="25"/>
                    </a:moveTo>
                    <a:lnTo>
                      <a:pt x="57" y="25"/>
                    </a:lnTo>
                    <a:lnTo>
                      <a:pt x="50" y="25"/>
                    </a:lnTo>
                    <a:lnTo>
                      <a:pt x="57" y="25"/>
                    </a:lnTo>
                    <a:lnTo>
                      <a:pt x="38" y="7"/>
                    </a:lnTo>
                    <a:lnTo>
                      <a:pt x="44" y="32"/>
                    </a:lnTo>
                    <a:lnTo>
                      <a:pt x="13" y="13"/>
                    </a:lnTo>
                    <a:lnTo>
                      <a:pt x="25" y="32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25" y="38"/>
                    </a:lnTo>
                    <a:lnTo>
                      <a:pt x="19" y="38"/>
                    </a:lnTo>
                    <a:lnTo>
                      <a:pt x="25" y="32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13" y="13"/>
                    </a:lnTo>
                    <a:lnTo>
                      <a:pt x="38" y="25"/>
                    </a:lnTo>
                    <a:lnTo>
                      <a:pt x="38" y="7"/>
                    </a:lnTo>
                    <a:lnTo>
                      <a:pt x="50" y="0"/>
                    </a:lnTo>
                    <a:lnTo>
                      <a:pt x="50" y="7"/>
                    </a:lnTo>
                    <a:lnTo>
                      <a:pt x="63" y="19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4" name="Freeform 255">
                <a:extLst>
                  <a:ext uri="{FF2B5EF4-FFF2-40B4-BE49-F238E27FC236}">
                    <a16:creationId xmlns:a16="http://schemas.microsoft.com/office/drawing/2014/main" id="{C484FBDD-8A6C-6086-6AB4-79B2DA63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85"/>
                <a:ext cx="57" cy="31"/>
              </a:xfrm>
              <a:custGeom>
                <a:avLst/>
                <a:gdLst>
                  <a:gd name="T0" fmla="*/ 0 w 57"/>
                  <a:gd name="T1" fmla="*/ 6 h 31"/>
                  <a:gd name="T2" fmla="*/ 32 w 57"/>
                  <a:gd name="T3" fmla="*/ 0 h 31"/>
                  <a:gd name="T4" fmla="*/ 38 w 57"/>
                  <a:gd name="T5" fmla="*/ 6 h 31"/>
                  <a:gd name="T6" fmla="*/ 38 w 57"/>
                  <a:gd name="T7" fmla="*/ 6 h 31"/>
                  <a:gd name="T8" fmla="*/ 32 w 57"/>
                  <a:gd name="T9" fmla="*/ 6 h 31"/>
                  <a:gd name="T10" fmla="*/ 32 w 57"/>
                  <a:gd name="T11" fmla="*/ 0 h 31"/>
                  <a:gd name="T12" fmla="*/ 19 w 57"/>
                  <a:gd name="T13" fmla="*/ 6 h 31"/>
                  <a:gd name="T14" fmla="*/ 19 w 57"/>
                  <a:gd name="T15" fmla="*/ 6 h 31"/>
                  <a:gd name="T16" fmla="*/ 19 w 57"/>
                  <a:gd name="T17" fmla="*/ 6 h 31"/>
                  <a:gd name="T18" fmla="*/ 25 w 57"/>
                  <a:gd name="T19" fmla="*/ 13 h 31"/>
                  <a:gd name="T20" fmla="*/ 32 w 57"/>
                  <a:gd name="T21" fmla="*/ 13 h 31"/>
                  <a:gd name="T22" fmla="*/ 32 w 57"/>
                  <a:gd name="T23" fmla="*/ 6 h 31"/>
                  <a:gd name="T24" fmla="*/ 32 w 57"/>
                  <a:gd name="T25" fmla="*/ 6 h 31"/>
                  <a:gd name="T26" fmla="*/ 32 w 57"/>
                  <a:gd name="T27" fmla="*/ 6 h 31"/>
                  <a:gd name="T28" fmla="*/ 38 w 57"/>
                  <a:gd name="T29" fmla="*/ 19 h 31"/>
                  <a:gd name="T30" fmla="*/ 38 w 57"/>
                  <a:gd name="T31" fmla="*/ 19 h 31"/>
                  <a:gd name="T32" fmla="*/ 32 w 57"/>
                  <a:gd name="T33" fmla="*/ 13 h 31"/>
                  <a:gd name="T34" fmla="*/ 25 w 57"/>
                  <a:gd name="T35" fmla="*/ 13 h 31"/>
                  <a:gd name="T36" fmla="*/ 32 w 57"/>
                  <a:gd name="T37" fmla="*/ 25 h 31"/>
                  <a:gd name="T38" fmla="*/ 38 w 57"/>
                  <a:gd name="T39" fmla="*/ 25 h 31"/>
                  <a:gd name="T40" fmla="*/ 38 w 57"/>
                  <a:gd name="T41" fmla="*/ 25 h 31"/>
                  <a:gd name="T42" fmla="*/ 44 w 57"/>
                  <a:gd name="T43" fmla="*/ 19 h 31"/>
                  <a:gd name="T44" fmla="*/ 50 w 57"/>
                  <a:gd name="T45" fmla="*/ 19 h 31"/>
                  <a:gd name="T46" fmla="*/ 50 w 57"/>
                  <a:gd name="T47" fmla="*/ 13 h 31"/>
                  <a:gd name="T48" fmla="*/ 50 w 57"/>
                  <a:gd name="T49" fmla="*/ 13 h 31"/>
                  <a:gd name="T50" fmla="*/ 57 w 57"/>
                  <a:gd name="T51" fmla="*/ 19 h 31"/>
                  <a:gd name="T52" fmla="*/ 25 w 57"/>
                  <a:gd name="T53" fmla="*/ 31 h 31"/>
                  <a:gd name="T54" fmla="*/ 25 w 57"/>
                  <a:gd name="T55" fmla="*/ 25 h 31"/>
                  <a:gd name="T56" fmla="*/ 25 w 57"/>
                  <a:gd name="T57" fmla="*/ 25 h 31"/>
                  <a:gd name="T58" fmla="*/ 25 w 57"/>
                  <a:gd name="T59" fmla="*/ 25 h 31"/>
                  <a:gd name="T60" fmla="*/ 7 w 57"/>
                  <a:gd name="T61" fmla="*/ 6 h 31"/>
                  <a:gd name="T62" fmla="*/ 7 w 57"/>
                  <a:gd name="T63" fmla="*/ 6 h 31"/>
                  <a:gd name="T64" fmla="*/ 0 w 57"/>
                  <a:gd name="T65" fmla="*/ 6 h 31"/>
                  <a:gd name="T66" fmla="*/ 0 w 57"/>
                  <a:gd name="T67" fmla="*/ 6 h 31"/>
                  <a:gd name="T68" fmla="*/ 0 w 57"/>
                  <a:gd name="T69" fmla="*/ 6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31">
                    <a:moveTo>
                      <a:pt x="0" y="6"/>
                    </a:moveTo>
                    <a:lnTo>
                      <a:pt x="32" y="0"/>
                    </a:lnTo>
                    <a:lnTo>
                      <a:pt x="38" y="6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19" y="6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32" y="6"/>
                    </a:lnTo>
                    <a:lnTo>
                      <a:pt x="38" y="19"/>
                    </a:lnTo>
                    <a:lnTo>
                      <a:pt x="32" y="13"/>
                    </a:lnTo>
                    <a:lnTo>
                      <a:pt x="25" y="13"/>
                    </a:lnTo>
                    <a:lnTo>
                      <a:pt x="32" y="25"/>
                    </a:lnTo>
                    <a:lnTo>
                      <a:pt x="38" y="25"/>
                    </a:lnTo>
                    <a:lnTo>
                      <a:pt x="44" y="19"/>
                    </a:lnTo>
                    <a:lnTo>
                      <a:pt x="50" y="19"/>
                    </a:lnTo>
                    <a:lnTo>
                      <a:pt x="50" y="13"/>
                    </a:lnTo>
                    <a:lnTo>
                      <a:pt x="57" y="19"/>
                    </a:lnTo>
                    <a:lnTo>
                      <a:pt x="25" y="31"/>
                    </a:lnTo>
                    <a:lnTo>
                      <a:pt x="25" y="25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5" name="Freeform 256">
                <a:extLst>
                  <a:ext uri="{FF2B5EF4-FFF2-40B4-BE49-F238E27FC236}">
                    <a16:creationId xmlns:a16="http://schemas.microsoft.com/office/drawing/2014/main" id="{FE9A5F46-3261-450F-BE44-2C1266165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2079"/>
                <a:ext cx="56" cy="25"/>
              </a:xfrm>
              <a:custGeom>
                <a:avLst/>
                <a:gdLst>
                  <a:gd name="T0" fmla="*/ 25 w 56"/>
                  <a:gd name="T1" fmla="*/ 12 h 25"/>
                  <a:gd name="T2" fmla="*/ 25 w 56"/>
                  <a:gd name="T3" fmla="*/ 12 h 25"/>
                  <a:gd name="T4" fmla="*/ 31 w 56"/>
                  <a:gd name="T5" fmla="*/ 6 h 25"/>
                  <a:gd name="T6" fmla="*/ 31 w 56"/>
                  <a:gd name="T7" fmla="*/ 6 h 25"/>
                  <a:gd name="T8" fmla="*/ 31 w 56"/>
                  <a:gd name="T9" fmla="*/ 0 h 25"/>
                  <a:gd name="T10" fmla="*/ 25 w 56"/>
                  <a:gd name="T11" fmla="*/ 0 h 25"/>
                  <a:gd name="T12" fmla="*/ 19 w 56"/>
                  <a:gd name="T13" fmla="*/ 0 h 25"/>
                  <a:gd name="T14" fmla="*/ 12 w 56"/>
                  <a:gd name="T15" fmla="*/ 0 h 25"/>
                  <a:gd name="T16" fmla="*/ 19 w 56"/>
                  <a:gd name="T17" fmla="*/ 0 h 25"/>
                  <a:gd name="T18" fmla="*/ 25 w 56"/>
                  <a:gd name="T19" fmla="*/ 12 h 25"/>
                  <a:gd name="T20" fmla="*/ 25 w 56"/>
                  <a:gd name="T21" fmla="*/ 12 h 25"/>
                  <a:gd name="T22" fmla="*/ 31 w 56"/>
                  <a:gd name="T23" fmla="*/ 19 h 25"/>
                  <a:gd name="T24" fmla="*/ 31 w 56"/>
                  <a:gd name="T25" fmla="*/ 19 h 25"/>
                  <a:gd name="T26" fmla="*/ 37 w 56"/>
                  <a:gd name="T27" fmla="*/ 19 h 25"/>
                  <a:gd name="T28" fmla="*/ 37 w 56"/>
                  <a:gd name="T29" fmla="*/ 19 h 25"/>
                  <a:gd name="T30" fmla="*/ 19 w 56"/>
                  <a:gd name="T31" fmla="*/ 25 h 25"/>
                  <a:gd name="T32" fmla="*/ 19 w 56"/>
                  <a:gd name="T33" fmla="*/ 25 h 25"/>
                  <a:gd name="T34" fmla="*/ 25 w 56"/>
                  <a:gd name="T35" fmla="*/ 25 h 25"/>
                  <a:gd name="T36" fmla="*/ 25 w 56"/>
                  <a:gd name="T37" fmla="*/ 19 h 25"/>
                  <a:gd name="T38" fmla="*/ 6 w 56"/>
                  <a:gd name="T39" fmla="*/ 6 h 25"/>
                  <a:gd name="T40" fmla="*/ 6 w 56"/>
                  <a:gd name="T41" fmla="*/ 6 h 25"/>
                  <a:gd name="T42" fmla="*/ 0 w 56"/>
                  <a:gd name="T43" fmla="*/ 6 h 25"/>
                  <a:gd name="T44" fmla="*/ 0 w 56"/>
                  <a:gd name="T45" fmla="*/ 6 h 25"/>
                  <a:gd name="T46" fmla="*/ 19 w 56"/>
                  <a:gd name="T47" fmla="*/ 0 h 25"/>
                  <a:gd name="T48" fmla="*/ 25 w 56"/>
                  <a:gd name="T49" fmla="*/ 0 h 25"/>
                  <a:gd name="T50" fmla="*/ 31 w 56"/>
                  <a:gd name="T51" fmla="*/ 0 h 25"/>
                  <a:gd name="T52" fmla="*/ 37 w 56"/>
                  <a:gd name="T53" fmla="*/ 0 h 25"/>
                  <a:gd name="T54" fmla="*/ 37 w 56"/>
                  <a:gd name="T55" fmla="*/ 6 h 25"/>
                  <a:gd name="T56" fmla="*/ 37 w 56"/>
                  <a:gd name="T57" fmla="*/ 6 h 25"/>
                  <a:gd name="T58" fmla="*/ 37 w 56"/>
                  <a:gd name="T59" fmla="*/ 6 h 25"/>
                  <a:gd name="T60" fmla="*/ 56 w 56"/>
                  <a:gd name="T61" fmla="*/ 12 h 25"/>
                  <a:gd name="T62" fmla="*/ 56 w 56"/>
                  <a:gd name="T63" fmla="*/ 12 h 25"/>
                  <a:gd name="T64" fmla="*/ 56 w 56"/>
                  <a:gd name="T65" fmla="*/ 12 h 25"/>
                  <a:gd name="T66" fmla="*/ 44 w 56"/>
                  <a:gd name="T67" fmla="*/ 19 h 25"/>
                  <a:gd name="T68" fmla="*/ 25 w 56"/>
                  <a:gd name="T69" fmla="*/ 12 h 25"/>
                  <a:gd name="T70" fmla="*/ 25 w 56"/>
                  <a:gd name="T71" fmla="*/ 12 h 25"/>
                  <a:gd name="T72" fmla="*/ 25 w 56"/>
                  <a:gd name="T73" fmla="*/ 12 h 25"/>
                  <a:gd name="T74" fmla="*/ 25 w 56"/>
                  <a:gd name="T75" fmla="*/ 12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12"/>
                    </a:lnTo>
                    <a:lnTo>
                      <a:pt x="31" y="19"/>
                    </a:lnTo>
                    <a:lnTo>
                      <a:pt x="37" y="19"/>
                    </a:lnTo>
                    <a:lnTo>
                      <a:pt x="19" y="25"/>
                    </a:lnTo>
                    <a:lnTo>
                      <a:pt x="25" y="25"/>
                    </a:lnTo>
                    <a:lnTo>
                      <a:pt x="25" y="19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56" y="12"/>
                    </a:lnTo>
                    <a:lnTo>
                      <a:pt x="44" y="19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6" name="Freeform 257">
                <a:extLst>
                  <a:ext uri="{FF2B5EF4-FFF2-40B4-BE49-F238E27FC236}">
                    <a16:creationId xmlns:a16="http://schemas.microsoft.com/office/drawing/2014/main" id="{DB9BC9F2-02B4-9703-C056-DBEF47FB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066"/>
                <a:ext cx="38" cy="25"/>
              </a:xfrm>
              <a:custGeom>
                <a:avLst/>
                <a:gdLst>
                  <a:gd name="T0" fmla="*/ 38 w 38"/>
                  <a:gd name="T1" fmla="*/ 25 h 25"/>
                  <a:gd name="T2" fmla="*/ 19 w 38"/>
                  <a:gd name="T3" fmla="*/ 25 h 25"/>
                  <a:gd name="T4" fmla="*/ 19 w 38"/>
                  <a:gd name="T5" fmla="*/ 25 h 25"/>
                  <a:gd name="T6" fmla="*/ 25 w 38"/>
                  <a:gd name="T7" fmla="*/ 25 h 25"/>
                  <a:gd name="T8" fmla="*/ 25 w 38"/>
                  <a:gd name="T9" fmla="*/ 25 h 25"/>
                  <a:gd name="T10" fmla="*/ 7 w 38"/>
                  <a:gd name="T11" fmla="*/ 7 h 25"/>
                  <a:gd name="T12" fmla="*/ 7 w 38"/>
                  <a:gd name="T13" fmla="*/ 7 h 25"/>
                  <a:gd name="T14" fmla="*/ 0 w 38"/>
                  <a:gd name="T15" fmla="*/ 7 h 25"/>
                  <a:gd name="T16" fmla="*/ 0 w 38"/>
                  <a:gd name="T17" fmla="*/ 7 h 25"/>
                  <a:gd name="T18" fmla="*/ 19 w 38"/>
                  <a:gd name="T19" fmla="*/ 0 h 25"/>
                  <a:gd name="T20" fmla="*/ 19 w 38"/>
                  <a:gd name="T21" fmla="*/ 0 h 25"/>
                  <a:gd name="T22" fmla="*/ 19 w 38"/>
                  <a:gd name="T23" fmla="*/ 7 h 25"/>
                  <a:gd name="T24" fmla="*/ 19 w 38"/>
                  <a:gd name="T25" fmla="*/ 7 h 25"/>
                  <a:gd name="T26" fmla="*/ 32 w 38"/>
                  <a:gd name="T27" fmla="*/ 19 h 25"/>
                  <a:gd name="T28" fmla="*/ 38 w 38"/>
                  <a:gd name="T29" fmla="*/ 25 h 25"/>
                  <a:gd name="T30" fmla="*/ 38 w 38"/>
                  <a:gd name="T31" fmla="*/ 25 h 25"/>
                  <a:gd name="T32" fmla="*/ 38 w 38"/>
                  <a:gd name="T33" fmla="*/ 25 h 25"/>
                  <a:gd name="T34" fmla="*/ 38 w 38"/>
                  <a:gd name="T35" fmla="*/ 25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8" h="25">
                    <a:moveTo>
                      <a:pt x="38" y="25"/>
                    </a:moveTo>
                    <a:lnTo>
                      <a:pt x="19" y="25"/>
                    </a:lnTo>
                    <a:lnTo>
                      <a:pt x="25" y="2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19" y="0"/>
                    </a:lnTo>
                    <a:lnTo>
                      <a:pt x="19" y="7"/>
                    </a:lnTo>
                    <a:lnTo>
                      <a:pt x="32" y="19"/>
                    </a:lnTo>
                    <a:lnTo>
                      <a:pt x="38" y="2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7" name="Freeform 258">
                <a:extLst>
                  <a:ext uri="{FF2B5EF4-FFF2-40B4-BE49-F238E27FC236}">
                    <a16:creationId xmlns:a16="http://schemas.microsoft.com/office/drawing/2014/main" id="{89F2B026-4D55-10CB-3E50-4B50324E5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060"/>
                <a:ext cx="44" cy="25"/>
              </a:xfrm>
              <a:custGeom>
                <a:avLst/>
                <a:gdLst>
                  <a:gd name="T0" fmla="*/ 44 w 44"/>
                  <a:gd name="T1" fmla="*/ 13 h 25"/>
                  <a:gd name="T2" fmla="*/ 37 w 44"/>
                  <a:gd name="T3" fmla="*/ 19 h 25"/>
                  <a:gd name="T4" fmla="*/ 31 w 44"/>
                  <a:gd name="T5" fmla="*/ 25 h 25"/>
                  <a:gd name="T6" fmla="*/ 25 w 44"/>
                  <a:gd name="T7" fmla="*/ 25 h 25"/>
                  <a:gd name="T8" fmla="*/ 12 w 44"/>
                  <a:gd name="T9" fmla="*/ 25 h 25"/>
                  <a:gd name="T10" fmla="*/ 6 w 44"/>
                  <a:gd name="T11" fmla="*/ 19 h 25"/>
                  <a:gd name="T12" fmla="*/ 0 w 44"/>
                  <a:gd name="T13" fmla="*/ 19 h 25"/>
                  <a:gd name="T14" fmla="*/ 0 w 44"/>
                  <a:gd name="T15" fmla="*/ 13 h 25"/>
                  <a:gd name="T16" fmla="*/ 0 w 44"/>
                  <a:gd name="T17" fmla="*/ 6 h 25"/>
                  <a:gd name="T18" fmla="*/ 0 w 44"/>
                  <a:gd name="T19" fmla="*/ 6 h 25"/>
                  <a:gd name="T20" fmla="*/ 12 w 44"/>
                  <a:gd name="T21" fmla="*/ 0 h 25"/>
                  <a:gd name="T22" fmla="*/ 18 w 44"/>
                  <a:gd name="T23" fmla="*/ 0 h 25"/>
                  <a:gd name="T24" fmla="*/ 18 w 44"/>
                  <a:gd name="T25" fmla="*/ 0 h 25"/>
                  <a:gd name="T26" fmla="*/ 25 w 44"/>
                  <a:gd name="T27" fmla="*/ 0 h 25"/>
                  <a:gd name="T28" fmla="*/ 25 w 44"/>
                  <a:gd name="T29" fmla="*/ 0 h 25"/>
                  <a:gd name="T30" fmla="*/ 25 w 44"/>
                  <a:gd name="T31" fmla="*/ 0 h 25"/>
                  <a:gd name="T32" fmla="*/ 31 w 44"/>
                  <a:gd name="T33" fmla="*/ 6 h 25"/>
                  <a:gd name="T34" fmla="*/ 31 w 44"/>
                  <a:gd name="T35" fmla="*/ 6 h 25"/>
                  <a:gd name="T36" fmla="*/ 18 w 44"/>
                  <a:gd name="T37" fmla="*/ 0 h 25"/>
                  <a:gd name="T38" fmla="*/ 12 w 44"/>
                  <a:gd name="T39" fmla="*/ 0 h 25"/>
                  <a:gd name="T40" fmla="*/ 12 w 44"/>
                  <a:gd name="T41" fmla="*/ 0 h 25"/>
                  <a:gd name="T42" fmla="*/ 6 w 44"/>
                  <a:gd name="T43" fmla="*/ 6 h 25"/>
                  <a:gd name="T44" fmla="*/ 6 w 44"/>
                  <a:gd name="T45" fmla="*/ 6 h 25"/>
                  <a:gd name="T46" fmla="*/ 6 w 44"/>
                  <a:gd name="T47" fmla="*/ 13 h 25"/>
                  <a:gd name="T48" fmla="*/ 12 w 44"/>
                  <a:gd name="T49" fmla="*/ 13 h 25"/>
                  <a:gd name="T50" fmla="*/ 12 w 44"/>
                  <a:gd name="T51" fmla="*/ 19 h 25"/>
                  <a:gd name="T52" fmla="*/ 18 w 44"/>
                  <a:gd name="T53" fmla="*/ 19 h 25"/>
                  <a:gd name="T54" fmla="*/ 25 w 44"/>
                  <a:gd name="T55" fmla="*/ 25 h 25"/>
                  <a:gd name="T56" fmla="*/ 31 w 44"/>
                  <a:gd name="T57" fmla="*/ 19 h 25"/>
                  <a:gd name="T58" fmla="*/ 37 w 44"/>
                  <a:gd name="T59" fmla="*/ 19 h 25"/>
                  <a:gd name="T60" fmla="*/ 37 w 44"/>
                  <a:gd name="T61" fmla="*/ 13 h 25"/>
                  <a:gd name="T62" fmla="*/ 44 w 44"/>
                  <a:gd name="T63" fmla="*/ 13 h 25"/>
                  <a:gd name="T64" fmla="*/ 44 w 44"/>
                  <a:gd name="T65" fmla="*/ 13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25">
                    <a:moveTo>
                      <a:pt x="44" y="13"/>
                    </a:moveTo>
                    <a:lnTo>
                      <a:pt x="37" y="19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2" y="25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5" y="25"/>
                    </a:lnTo>
                    <a:lnTo>
                      <a:pt x="31" y="19"/>
                    </a:lnTo>
                    <a:lnTo>
                      <a:pt x="37" y="19"/>
                    </a:lnTo>
                    <a:lnTo>
                      <a:pt x="37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8" name="Freeform 259">
                <a:extLst>
                  <a:ext uri="{FF2B5EF4-FFF2-40B4-BE49-F238E27FC236}">
                    <a16:creationId xmlns:a16="http://schemas.microsoft.com/office/drawing/2014/main" id="{14449E9C-4121-2A4F-3FF7-A7E94941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054"/>
                <a:ext cx="37" cy="25"/>
              </a:xfrm>
              <a:custGeom>
                <a:avLst/>
                <a:gdLst>
                  <a:gd name="T0" fmla="*/ 6 w 37"/>
                  <a:gd name="T1" fmla="*/ 19 h 25"/>
                  <a:gd name="T2" fmla="*/ 6 w 37"/>
                  <a:gd name="T3" fmla="*/ 19 h 25"/>
                  <a:gd name="T4" fmla="*/ 12 w 37"/>
                  <a:gd name="T5" fmla="*/ 19 h 25"/>
                  <a:gd name="T6" fmla="*/ 12 w 37"/>
                  <a:gd name="T7" fmla="*/ 19 h 25"/>
                  <a:gd name="T8" fmla="*/ 12 w 37"/>
                  <a:gd name="T9" fmla="*/ 19 h 25"/>
                  <a:gd name="T10" fmla="*/ 6 w 37"/>
                  <a:gd name="T11" fmla="*/ 25 h 25"/>
                  <a:gd name="T12" fmla="*/ 6 w 37"/>
                  <a:gd name="T13" fmla="*/ 25 h 25"/>
                  <a:gd name="T14" fmla="*/ 6 w 37"/>
                  <a:gd name="T15" fmla="*/ 25 h 25"/>
                  <a:gd name="T16" fmla="*/ 6 w 37"/>
                  <a:gd name="T17" fmla="*/ 19 h 25"/>
                  <a:gd name="T18" fmla="*/ 0 w 37"/>
                  <a:gd name="T19" fmla="*/ 0 h 25"/>
                  <a:gd name="T20" fmla="*/ 0 w 37"/>
                  <a:gd name="T21" fmla="*/ 0 h 25"/>
                  <a:gd name="T22" fmla="*/ 31 w 37"/>
                  <a:gd name="T23" fmla="*/ 12 h 25"/>
                  <a:gd name="T24" fmla="*/ 37 w 37"/>
                  <a:gd name="T25" fmla="*/ 12 h 25"/>
                  <a:gd name="T26" fmla="*/ 37 w 37"/>
                  <a:gd name="T27" fmla="*/ 12 h 25"/>
                  <a:gd name="T28" fmla="*/ 37 w 37"/>
                  <a:gd name="T29" fmla="*/ 12 h 25"/>
                  <a:gd name="T30" fmla="*/ 25 w 37"/>
                  <a:gd name="T31" fmla="*/ 19 h 25"/>
                  <a:gd name="T32" fmla="*/ 25 w 37"/>
                  <a:gd name="T33" fmla="*/ 19 h 25"/>
                  <a:gd name="T34" fmla="*/ 25 w 37"/>
                  <a:gd name="T35" fmla="*/ 19 h 25"/>
                  <a:gd name="T36" fmla="*/ 25 w 37"/>
                  <a:gd name="T37" fmla="*/ 19 h 25"/>
                  <a:gd name="T38" fmla="*/ 18 w 37"/>
                  <a:gd name="T39" fmla="*/ 12 h 25"/>
                  <a:gd name="T40" fmla="*/ 6 w 37"/>
                  <a:gd name="T41" fmla="*/ 19 h 25"/>
                  <a:gd name="T42" fmla="*/ 6 w 37"/>
                  <a:gd name="T43" fmla="*/ 12 h 25"/>
                  <a:gd name="T44" fmla="*/ 18 w 37"/>
                  <a:gd name="T45" fmla="*/ 12 h 25"/>
                  <a:gd name="T46" fmla="*/ 6 w 37"/>
                  <a:gd name="T47" fmla="*/ 6 h 25"/>
                  <a:gd name="T48" fmla="*/ 6 w 37"/>
                  <a:gd name="T49" fmla="*/ 12 h 25"/>
                  <a:gd name="T50" fmla="*/ 6 w 37"/>
                  <a:gd name="T51" fmla="*/ 19 h 25"/>
                  <a:gd name="T52" fmla="*/ 6 w 37"/>
                  <a:gd name="T53" fmla="*/ 19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7" h="25">
                    <a:moveTo>
                      <a:pt x="6" y="19"/>
                    </a:moveTo>
                    <a:lnTo>
                      <a:pt x="6" y="19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0" y="0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25" y="19"/>
                    </a:lnTo>
                    <a:lnTo>
                      <a:pt x="18" y="12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9" name="Freeform 260">
                <a:extLst>
                  <a:ext uri="{FF2B5EF4-FFF2-40B4-BE49-F238E27FC236}">
                    <a16:creationId xmlns:a16="http://schemas.microsoft.com/office/drawing/2014/main" id="{D7896A65-08E2-4A2E-D705-E794290B6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279"/>
                <a:ext cx="50" cy="25"/>
              </a:xfrm>
              <a:custGeom>
                <a:avLst/>
                <a:gdLst>
                  <a:gd name="T0" fmla="*/ 50 w 50"/>
                  <a:gd name="T1" fmla="*/ 25 h 25"/>
                  <a:gd name="T2" fmla="*/ 32 w 50"/>
                  <a:gd name="T3" fmla="*/ 25 h 25"/>
                  <a:gd name="T4" fmla="*/ 32 w 50"/>
                  <a:gd name="T5" fmla="*/ 25 h 25"/>
                  <a:gd name="T6" fmla="*/ 32 w 50"/>
                  <a:gd name="T7" fmla="*/ 25 h 25"/>
                  <a:gd name="T8" fmla="*/ 32 w 50"/>
                  <a:gd name="T9" fmla="*/ 25 h 25"/>
                  <a:gd name="T10" fmla="*/ 13 w 50"/>
                  <a:gd name="T11" fmla="*/ 6 h 25"/>
                  <a:gd name="T12" fmla="*/ 7 w 50"/>
                  <a:gd name="T13" fmla="*/ 6 h 25"/>
                  <a:gd name="T14" fmla="*/ 7 w 50"/>
                  <a:gd name="T15" fmla="*/ 12 h 25"/>
                  <a:gd name="T16" fmla="*/ 13 w 50"/>
                  <a:gd name="T17" fmla="*/ 12 h 25"/>
                  <a:gd name="T18" fmla="*/ 7 w 50"/>
                  <a:gd name="T19" fmla="*/ 12 h 25"/>
                  <a:gd name="T20" fmla="*/ 0 w 50"/>
                  <a:gd name="T21" fmla="*/ 6 h 25"/>
                  <a:gd name="T22" fmla="*/ 32 w 50"/>
                  <a:gd name="T23" fmla="*/ 0 h 25"/>
                  <a:gd name="T24" fmla="*/ 38 w 50"/>
                  <a:gd name="T25" fmla="*/ 6 h 25"/>
                  <a:gd name="T26" fmla="*/ 38 w 50"/>
                  <a:gd name="T27" fmla="*/ 6 h 25"/>
                  <a:gd name="T28" fmla="*/ 32 w 50"/>
                  <a:gd name="T29" fmla="*/ 6 h 25"/>
                  <a:gd name="T30" fmla="*/ 32 w 50"/>
                  <a:gd name="T31" fmla="*/ 6 h 25"/>
                  <a:gd name="T32" fmla="*/ 25 w 50"/>
                  <a:gd name="T33" fmla="*/ 6 h 25"/>
                  <a:gd name="T34" fmla="*/ 38 w 50"/>
                  <a:gd name="T35" fmla="*/ 19 h 25"/>
                  <a:gd name="T36" fmla="*/ 44 w 50"/>
                  <a:gd name="T37" fmla="*/ 25 h 25"/>
                  <a:gd name="T38" fmla="*/ 50 w 50"/>
                  <a:gd name="T39" fmla="*/ 25 h 25"/>
                  <a:gd name="T40" fmla="*/ 50 w 50"/>
                  <a:gd name="T41" fmla="*/ 25 h 25"/>
                  <a:gd name="T42" fmla="*/ 50 w 50"/>
                  <a:gd name="T43" fmla="*/ 25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0" h="25">
                    <a:moveTo>
                      <a:pt x="50" y="25"/>
                    </a:moveTo>
                    <a:lnTo>
                      <a:pt x="32" y="25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13" y="12"/>
                    </a:lnTo>
                    <a:lnTo>
                      <a:pt x="7" y="12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38" y="19"/>
                    </a:lnTo>
                    <a:lnTo>
                      <a:pt x="44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0" name="Freeform 261">
                <a:extLst>
                  <a:ext uri="{FF2B5EF4-FFF2-40B4-BE49-F238E27FC236}">
                    <a16:creationId xmlns:a16="http://schemas.microsoft.com/office/drawing/2014/main" id="{CF3BE33F-797A-A23C-20A2-3FC6B7EEA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266"/>
                <a:ext cx="56" cy="32"/>
              </a:xfrm>
              <a:custGeom>
                <a:avLst/>
                <a:gdLst>
                  <a:gd name="T0" fmla="*/ 56 w 56"/>
                  <a:gd name="T1" fmla="*/ 25 h 32"/>
                  <a:gd name="T2" fmla="*/ 44 w 56"/>
                  <a:gd name="T3" fmla="*/ 25 h 32"/>
                  <a:gd name="T4" fmla="*/ 37 w 56"/>
                  <a:gd name="T5" fmla="*/ 25 h 32"/>
                  <a:gd name="T6" fmla="*/ 44 w 56"/>
                  <a:gd name="T7" fmla="*/ 25 h 32"/>
                  <a:gd name="T8" fmla="*/ 44 w 56"/>
                  <a:gd name="T9" fmla="*/ 25 h 32"/>
                  <a:gd name="T10" fmla="*/ 37 w 56"/>
                  <a:gd name="T11" fmla="*/ 19 h 32"/>
                  <a:gd name="T12" fmla="*/ 25 w 56"/>
                  <a:gd name="T13" fmla="*/ 19 h 32"/>
                  <a:gd name="T14" fmla="*/ 31 w 56"/>
                  <a:gd name="T15" fmla="*/ 25 h 32"/>
                  <a:gd name="T16" fmla="*/ 31 w 56"/>
                  <a:gd name="T17" fmla="*/ 25 h 32"/>
                  <a:gd name="T18" fmla="*/ 37 w 56"/>
                  <a:gd name="T19" fmla="*/ 25 h 32"/>
                  <a:gd name="T20" fmla="*/ 37 w 56"/>
                  <a:gd name="T21" fmla="*/ 25 h 32"/>
                  <a:gd name="T22" fmla="*/ 19 w 56"/>
                  <a:gd name="T23" fmla="*/ 32 h 32"/>
                  <a:gd name="T24" fmla="*/ 19 w 56"/>
                  <a:gd name="T25" fmla="*/ 32 h 32"/>
                  <a:gd name="T26" fmla="*/ 25 w 56"/>
                  <a:gd name="T27" fmla="*/ 32 h 32"/>
                  <a:gd name="T28" fmla="*/ 19 w 56"/>
                  <a:gd name="T29" fmla="*/ 32 h 32"/>
                  <a:gd name="T30" fmla="*/ 6 w 56"/>
                  <a:gd name="T31" fmla="*/ 13 h 32"/>
                  <a:gd name="T32" fmla="*/ 6 w 56"/>
                  <a:gd name="T33" fmla="*/ 13 h 32"/>
                  <a:gd name="T34" fmla="*/ 0 w 56"/>
                  <a:gd name="T35" fmla="*/ 13 h 32"/>
                  <a:gd name="T36" fmla="*/ 0 w 56"/>
                  <a:gd name="T37" fmla="*/ 13 h 32"/>
                  <a:gd name="T38" fmla="*/ 19 w 56"/>
                  <a:gd name="T39" fmla="*/ 7 h 32"/>
                  <a:gd name="T40" fmla="*/ 19 w 56"/>
                  <a:gd name="T41" fmla="*/ 7 h 32"/>
                  <a:gd name="T42" fmla="*/ 12 w 56"/>
                  <a:gd name="T43" fmla="*/ 7 h 32"/>
                  <a:gd name="T44" fmla="*/ 12 w 56"/>
                  <a:gd name="T45" fmla="*/ 13 h 32"/>
                  <a:gd name="T46" fmla="*/ 19 w 56"/>
                  <a:gd name="T47" fmla="*/ 19 h 32"/>
                  <a:gd name="T48" fmla="*/ 31 w 56"/>
                  <a:gd name="T49" fmla="*/ 13 h 32"/>
                  <a:gd name="T50" fmla="*/ 25 w 56"/>
                  <a:gd name="T51" fmla="*/ 7 h 32"/>
                  <a:gd name="T52" fmla="*/ 25 w 56"/>
                  <a:gd name="T53" fmla="*/ 7 h 32"/>
                  <a:gd name="T54" fmla="*/ 19 w 56"/>
                  <a:gd name="T55" fmla="*/ 7 h 32"/>
                  <a:gd name="T56" fmla="*/ 19 w 56"/>
                  <a:gd name="T57" fmla="*/ 7 h 32"/>
                  <a:gd name="T58" fmla="*/ 37 w 56"/>
                  <a:gd name="T59" fmla="*/ 0 h 32"/>
                  <a:gd name="T60" fmla="*/ 37 w 56"/>
                  <a:gd name="T61" fmla="*/ 0 h 32"/>
                  <a:gd name="T62" fmla="*/ 37 w 56"/>
                  <a:gd name="T63" fmla="*/ 7 h 32"/>
                  <a:gd name="T64" fmla="*/ 37 w 56"/>
                  <a:gd name="T65" fmla="*/ 7 h 32"/>
                  <a:gd name="T66" fmla="*/ 50 w 56"/>
                  <a:gd name="T67" fmla="*/ 19 h 32"/>
                  <a:gd name="T68" fmla="*/ 56 w 56"/>
                  <a:gd name="T69" fmla="*/ 25 h 32"/>
                  <a:gd name="T70" fmla="*/ 56 w 56"/>
                  <a:gd name="T71" fmla="*/ 19 h 32"/>
                  <a:gd name="T72" fmla="*/ 56 w 56"/>
                  <a:gd name="T73" fmla="*/ 25 h 32"/>
                  <a:gd name="T74" fmla="*/ 56 w 56"/>
                  <a:gd name="T75" fmla="*/ 25 h 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" h="32">
                    <a:moveTo>
                      <a:pt x="56" y="25"/>
                    </a:moveTo>
                    <a:lnTo>
                      <a:pt x="44" y="25"/>
                    </a:lnTo>
                    <a:lnTo>
                      <a:pt x="37" y="25"/>
                    </a:lnTo>
                    <a:lnTo>
                      <a:pt x="44" y="25"/>
                    </a:lnTo>
                    <a:lnTo>
                      <a:pt x="37" y="19"/>
                    </a:lnTo>
                    <a:lnTo>
                      <a:pt x="25" y="19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19" y="32"/>
                    </a:lnTo>
                    <a:lnTo>
                      <a:pt x="25" y="32"/>
                    </a:lnTo>
                    <a:lnTo>
                      <a:pt x="19" y="32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12" y="13"/>
                    </a:lnTo>
                    <a:lnTo>
                      <a:pt x="19" y="19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50" y="19"/>
                    </a:lnTo>
                    <a:lnTo>
                      <a:pt x="56" y="25"/>
                    </a:lnTo>
                    <a:lnTo>
                      <a:pt x="56" y="19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1" name="Freeform 262">
                <a:extLst>
                  <a:ext uri="{FF2B5EF4-FFF2-40B4-BE49-F238E27FC236}">
                    <a16:creationId xmlns:a16="http://schemas.microsoft.com/office/drawing/2014/main" id="{CF363DC1-E79A-E404-376A-540F0BE80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260"/>
                <a:ext cx="57" cy="31"/>
              </a:xfrm>
              <a:custGeom>
                <a:avLst/>
                <a:gdLst>
                  <a:gd name="T0" fmla="*/ 0 w 57"/>
                  <a:gd name="T1" fmla="*/ 6 h 31"/>
                  <a:gd name="T2" fmla="*/ 32 w 57"/>
                  <a:gd name="T3" fmla="*/ 0 h 31"/>
                  <a:gd name="T4" fmla="*/ 38 w 57"/>
                  <a:gd name="T5" fmla="*/ 6 h 31"/>
                  <a:gd name="T6" fmla="*/ 38 w 57"/>
                  <a:gd name="T7" fmla="*/ 6 h 31"/>
                  <a:gd name="T8" fmla="*/ 32 w 57"/>
                  <a:gd name="T9" fmla="*/ 6 h 31"/>
                  <a:gd name="T10" fmla="*/ 32 w 57"/>
                  <a:gd name="T11" fmla="*/ 0 h 31"/>
                  <a:gd name="T12" fmla="*/ 19 w 57"/>
                  <a:gd name="T13" fmla="*/ 6 h 31"/>
                  <a:gd name="T14" fmla="*/ 19 w 57"/>
                  <a:gd name="T15" fmla="*/ 6 h 31"/>
                  <a:gd name="T16" fmla="*/ 19 w 57"/>
                  <a:gd name="T17" fmla="*/ 6 h 31"/>
                  <a:gd name="T18" fmla="*/ 25 w 57"/>
                  <a:gd name="T19" fmla="*/ 13 h 31"/>
                  <a:gd name="T20" fmla="*/ 32 w 57"/>
                  <a:gd name="T21" fmla="*/ 13 h 31"/>
                  <a:gd name="T22" fmla="*/ 32 w 57"/>
                  <a:gd name="T23" fmla="*/ 6 h 31"/>
                  <a:gd name="T24" fmla="*/ 32 w 57"/>
                  <a:gd name="T25" fmla="*/ 6 h 31"/>
                  <a:gd name="T26" fmla="*/ 32 w 57"/>
                  <a:gd name="T27" fmla="*/ 6 h 31"/>
                  <a:gd name="T28" fmla="*/ 44 w 57"/>
                  <a:gd name="T29" fmla="*/ 19 h 31"/>
                  <a:gd name="T30" fmla="*/ 38 w 57"/>
                  <a:gd name="T31" fmla="*/ 19 h 31"/>
                  <a:gd name="T32" fmla="*/ 32 w 57"/>
                  <a:gd name="T33" fmla="*/ 13 h 31"/>
                  <a:gd name="T34" fmla="*/ 25 w 57"/>
                  <a:gd name="T35" fmla="*/ 13 h 31"/>
                  <a:gd name="T36" fmla="*/ 32 w 57"/>
                  <a:gd name="T37" fmla="*/ 25 h 31"/>
                  <a:gd name="T38" fmla="*/ 38 w 57"/>
                  <a:gd name="T39" fmla="*/ 25 h 31"/>
                  <a:gd name="T40" fmla="*/ 38 w 57"/>
                  <a:gd name="T41" fmla="*/ 25 h 31"/>
                  <a:gd name="T42" fmla="*/ 44 w 57"/>
                  <a:gd name="T43" fmla="*/ 19 h 31"/>
                  <a:gd name="T44" fmla="*/ 50 w 57"/>
                  <a:gd name="T45" fmla="*/ 19 h 31"/>
                  <a:gd name="T46" fmla="*/ 50 w 57"/>
                  <a:gd name="T47" fmla="*/ 13 h 31"/>
                  <a:gd name="T48" fmla="*/ 50 w 57"/>
                  <a:gd name="T49" fmla="*/ 13 h 31"/>
                  <a:gd name="T50" fmla="*/ 57 w 57"/>
                  <a:gd name="T51" fmla="*/ 19 h 31"/>
                  <a:gd name="T52" fmla="*/ 25 w 57"/>
                  <a:gd name="T53" fmla="*/ 31 h 31"/>
                  <a:gd name="T54" fmla="*/ 25 w 57"/>
                  <a:gd name="T55" fmla="*/ 25 h 31"/>
                  <a:gd name="T56" fmla="*/ 25 w 57"/>
                  <a:gd name="T57" fmla="*/ 25 h 31"/>
                  <a:gd name="T58" fmla="*/ 25 w 57"/>
                  <a:gd name="T59" fmla="*/ 25 h 31"/>
                  <a:gd name="T60" fmla="*/ 13 w 57"/>
                  <a:gd name="T61" fmla="*/ 6 h 31"/>
                  <a:gd name="T62" fmla="*/ 7 w 57"/>
                  <a:gd name="T63" fmla="*/ 6 h 31"/>
                  <a:gd name="T64" fmla="*/ 0 w 57"/>
                  <a:gd name="T65" fmla="*/ 6 h 31"/>
                  <a:gd name="T66" fmla="*/ 0 w 57"/>
                  <a:gd name="T67" fmla="*/ 6 h 31"/>
                  <a:gd name="T68" fmla="*/ 0 w 57"/>
                  <a:gd name="T69" fmla="*/ 6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31">
                    <a:moveTo>
                      <a:pt x="0" y="6"/>
                    </a:moveTo>
                    <a:lnTo>
                      <a:pt x="32" y="0"/>
                    </a:lnTo>
                    <a:lnTo>
                      <a:pt x="38" y="6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19" y="6"/>
                    </a:lnTo>
                    <a:lnTo>
                      <a:pt x="25" y="13"/>
                    </a:lnTo>
                    <a:lnTo>
                      <a:pt x="32" y="13"/>
                    </a:lnTo>
                    <a:lnTo>
                      <a:pt x="32" y="6"/>
                    </a:lnTo>
                    <a:lnTo>
                      <a:pt x="44" y="19"/>
                    </a:lnTo>
                    <a:lnTo>
                      <a:pt x="38" y="19"/>
                    </a:lnTo>
                    <a:lnTo>
                      <a:pt x="32" y="13"/>
                    </a:lnTo>
                    <a:lnTo>
                      <a:pt x="25" y="13"/>
                    </a:lnTo>
                    <a:lnTo>
                      <a:pt x="32" y="25"/>
                    </a:lnTo>
                    <a:lnTo>
                      <a:pt x="38" y="25"/>
                    </a:lnTo>
                    <a:lnTo>
                      <a:pt x="44" y="19"/>
                    </a:lnTo>
                    <a:lnTo>
                      <a:pt x="50" y="19"/>
                    </a:lnTo>
                    <a:lnTo>
                      <a:pt x="50" y="13"/>
                    </a:lnTo>
                    <a:lnTo>
                      <a:pt x="57" y="19"/>
                    </a:lnTo>
                    <a:lnTo>
                      <a:pt x="25" y="31"/>
                    </a:lnTo>
                    <a:lnTo>
                      <a:pt x="25" y="25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2" name="Freeform 263">
                <a:extLst>
                  <a:ext uri="{FF2B5EF4-FFF2-40B4-BE49-F238E27FC236}">
                    <a16:creationId xmlns:a16="http://schemas.microsoft.com/office/drawing/2014/main" id="{8DCE5564-4662-1DD1-7313-5C7BF09C3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41"/>
                <a:ext cx="50" cy="32"/>
              </a:xfrm>
              <a:custGeom>
                <a:avLst/>
                <a:gdLst>
                  <a:gd name="T0" fmla="*/ 38 w 50"/>
                  <a:gd name="T1" fmla="*/ 7 h 32"/>
                  <a:gd name="T2" fmla="*/ 38 w 50"/>
                  <a:gd name="T3" fmla="*/ 7 h 32"/>
                  <a:gd name="T4" fmla="*/ 38 w 50"/>
                  <a:gd name="T5" fmla="*/ 7 h 32"/>
                  <a:gd name="T6" fmla="*/ 44 w 50"/>
                  <a:gd name="T7" fmla="*/ 19 h 32"/>
                  <a:gd name="T8" fmla="*/ 50 w 50"/>
                  <a:gd name="T9" fmla="*/ 19 h 32"/>
                  <a:gd name="T10" fmla="*/ 50 w 50"/>
                  <a:gd name="T11" fmla="*/ 25 h 32"/>
                  <a:gd name="T12" fmla="*/ 44 w 50"/>
                  <a:gd name="T13" fmla="*/ 25 h 32"/>
                  <a:gd name="T14" fmla="*/ 44 w 50"/>
                  <a:gd name="T15" fmla="*/ 32 h 32"/>
                  <a:gd name="T16" fmla="*/ 38 w 50"/>
                  <a:gd name="T17" fmla="*/ 32 h 32"/>
                  <a:gd name="T18" fmla="*/ 32 w 50"/>
                  <a:gd name="T19" fmla="*/ 32 h 32"/>
                  <a:gd name="T20" fmla="*/ 25 w 50"/>
                  <a:gd name="T21" fmla="*/ 32 h 32"/>
                  <a:gd name="T22" fmla="*/ 19 w 50"/>
                  <a:gd name="T23" fmla="*/ 25 h 32"/>
                  <a:gd name="T24" fmla="*/ 7 w 50"/>
                  <a:gd name="T25" fmla="*/ 13 h 32"/>
                  <a:gd name="T26" fmla="*/ 7 w 50"/>
                  <a:gd name="T27" fmla="*/ 13 h 32"/>
                  <a:gd name="T28" fmla="*/ 0 w 50"/>
                  <a:gd name="T29" fmla="*/ 13 h 32"/>
                  <a:gd name="T30" fmla="*/ 0 w 50"/>
                  <a:gd name="T31" fmla="*/ 13 h 32"/>
                  <a:gd name="T32" fmla="*/ 19 w 50"/>
                  <a:gd name="T33" fmla="*/ 7 h 32"/>
                  <a:gd name="T34" fmla="*/ 19 w 50"/>
                  <a:gd name="T35" fmla="*/ 7 h 32"/>
                  <a:gd name="T36" fmla="*/ 19 w 50"/>
                  <a:gd name="T37" fmla="*/ 13 h 32"/>
                  <a:gd name="T38" fmla="*/ 19 w 50"/>
                  <a:gd name="T39" fmla="*/ 13 h 32"/>
                  <a:gd name="T40" fmla="*/ 25 w 50"/>
                  <a:gd name="T41" fmla="*/ 25 h 32"/>
                  <a:gd name="T42" fmla="*/ 32 w 50"/>
                  <a:gd name="T43" fmla="*/ 25 h 32"/>
                  <a:gd name="T44" fmla="*/ 38 w 50"/>
                  <a:gd name="T45" fmla="*/ 32 h 32"/>
                  <a:gd name="T46" fmla="*/ 44 w 50"/>
                  <a:gd name="T47" fmla="*/ 25 h 32"/>
                  <a:gd name="T48" fmla="*/ 44 w 50"/>
                  <a:gd name="T49" fmla="*/ 25 h 32"/>
                  <a:gd name="T50" fmla="*/ 50 w 50"/>
                  <a:gd name="T51" fmla="*/ 25 h 32"/>
                  <a:gd name="T52" fmla="*/ 44 w 50"/>
                  <a:gd name="T53" fmla="*/ 19 h 32"/>
                  <a:gd name="T54" fmla="*/ 44 w 50"/>
                  <a:gd name="T55" fmla="*/ 19 h 32"/>
                  <a:gd name="T56" fmla="*/ 38 w 50"/>
                  <a:gd name="T57" fmla="*/ 7 h 32"/>
                  <a:gd name="T58" fmla="*/ 32 w 50"/>
                  <a:gd name="T59" fmla="*/ 7 h 32"/>
                  <a:gd name="T60" fmla="*/ 25 w 50"/>
                  <a:gd name="T61" fmla="*/ 7 h 32"/>
                  <a:gd name="T62" fmla="*/ 25 w 50"/>
                  <a:gd name="T63" fmla="*/ 7 h 32"/>
                  <a:gd name="T64" fmla="*/ 38 w 50"/>
                  <a:gd name="T65" fmla="*/ 0 h 32"/>
                  <a:gd name="T66" fmla="*/ 38 w 50"/>
                  <a:gd name="T67" fmla="*/ 7 h 32"/>
                  <a:gd name="T68" fmla="*/ 38 w 50"/>
                  <a:gd name="T69" fmla="*/ 7 h 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" h="32">
                    <a:moveTo>
                      <a:pt x="38" y="7"/>
                    </a:moveTo>
                    <a:lnTo>
                      <a:pt x="38" y="7"/>
                    </a:lnTo>
                    <a:lnTo>
                      <a:pt x="44" y="19"/>
                    </a:lnTo>
                    <a:lnTo>
                      <a:pt x="50" y="19"/>
                    </a:lnTo>
                    <a:lnTo>
                      <a:pt x="50" y="25"/>
                    </a:lnTo>
                    <a:lnTo>
                      <a:pt x="44" y="25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19" y="25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25" y="25"/>
                    </a:lnTo>
                    <a:lnTo>
                      <a:pt x="32" y="25"/>
                    </a:lnTo>
                    <a:lnTo>
                      <a:pt x="38" y="32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44" y="19"/>
                    </a:lnTo>
                    <a:lnTo>
                      <a:pt x="38" y="7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38" y="0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3" name="Freeform 264">
                <a:extLst>
                  <a:ext uri="{FF2B5EF4-FFF2-40B4-BE49-F238E27FC236}">
                    <a16:creationId xmlns:a16="http://schemas.microsoft.com/office/drawing/2014/main" id="{A46D5BF3-BB9E-ACFC-CCFB-513AA940C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235"/>
                <a:ext cx="56" cy="31"/>
              </a:xfrm>
              <a:custGeom>
                <a:avLst/>
                <a:gdLst>
                  <a:gd name="T0" fmla="*/ 25 w 56"/>
                  <a:gd name="T1" fmla="*/ 31 h 31"/>
                  <a:gd name="T2" fmla="*/ 25 w 56"/>
                  <a:gd name="T3" fmla="*/ 31 h 31"/>
                  <a:gd name="T4" fmla="*/ 25 w 56"/>
                  <a:gd name="T5" fmla="*/ 25 h 31"/>
                  <a:gd name="T6" fmla="*/ 6 w 56"/>
                  <a:gd name="T7" fmla="*/ 13 h 31"/>
                  <a:gd name="T8" fmla="*/ 0 w 56"/>
                  <a:gd name="T9" fmla="*/ 13 h 31"/>
                  <a:gd name="T10" fmla="*/ 0 w 56"/>
                  <a:gd name="T11" fmla="*/ 6 h 31"/>
                  <a:gd name="T12" fmla="*/ 12 w 56"/>
                  <a:gd name="T13" fmla="*/ 6 h 31"/>
                  <a:gd name="T14" fmla="*/ 44 w 56"/>
                  <a:gd name="T15" fmla="*/ 13 h 31"/>
                  <a:gd name="T16" fmla="*/ 37 w 56"/>
                  <a:gd name="T17" fmla="*/ 6 h 31"/>
                  <a:gd name="T18" fmla="*/ 31 w 56"/>
                  <a:gd name="T19" fmla="*/ 0 h 31"/>
                  <a:gd name="T20" fmla="*/ 25 w 56"/>
                  <a:gd name="T21" fmla="*/ 6 h 31"/>
                  <a:gd name="T22" fmla="*/ 25 w 56"/>
                  <a:gd name="T23" fmla="*/ 0 h 31"/>
                  <a:gd name="T24" fmla="*/ 37 w 56"/>
                  <a:gd name="T25" fmla="*/ 0 h 31"/>
                  <a:gd name="T26" fmla="*/ 37 w 56"/>
                  <a:gd name="T27" fmla="*/ 0 h 31"/>
                  <a:gd name="T28" fmla="*/ 37 w 56"/>
                  <a:gd name="T29" fmla="*/ 0 h 31"/>
                  <a:gd name="T30" fmla="*/ 37 w 56"/>
                  <a:gd name="T31" fmla="*/ 6 h 31"/>
                  <a:gd name="T32" fmla="*/ 56 w 56"/>
                  <a:gd name="T33" fmla="*/ 25 h 31"/>
                  <a:gd name="T34" fmla="*/ 56 w 56"/>
                  <a:gd name="T35" fmla="*/ 25 h 31"/>
                  <a:gd name="T36" fmla="*/ 12 w 56"/>
                  <a:gd name="T37" fmla="*/ 13 h 31"/>
                  <a:gd name="T38" fmla="*/ 12 w 56"/>
                  <a:gd name="T39" fmla="*/ 13 h 31"/>
                  <a:gd name="T40" fmla="*/ 25 w 56"/>
                  <a:gd name="T41" fmla="*/ 25 h 31"/>
                  <a:gd name="T42" fmla="*/ 31 w 56"/>
                  <a:gd name="T43" fmla="*/ 25 h 31"/>
                  <a:gd name="T44" fmla="*/ 31 w 56"/>
                  <a:gd name="T45" fmla="*/ 25 h 31"/>
                  <a:gd name="T46" fmla="*/ 37 w 56"/>
                  <a:gd name="T47" fmla="*/ 25 h 31"/>
                  <a:gd name="T48" fmla="*/ 25 w 56"/>
                  <a:gd name="T49" fmla="*/ 31 h 31"/>
                  <a:gd name="T50" fmla="*/ 25 w 56"/>
                  <a:gd name="T51" fmla="*/ 31 h 31"/>
                  <a:gd name="T52" fmla="*/ 25 w 56"/>
                  <a:gd name="T53" fmla="*/ 31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" h="31">
                    <a:moveTo>
                      <a:pt x="25" y="31"/>
                    </a:moveTo>
                    <a:lnTo>
                      <a:pt x="25" y="31"/>
                    </a:lnTo>
                    <a:lnTo>
                      <a:pt x="25" y="25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44" y="13"/>
                    </a:lnTo>
                    <a:lnTo>
                      <a:pt x="37" y="6"/>
                    </a:lnTo>
                    <a:lnTo>
                      <a:pt x="31" y="0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56" y="25"/>
                    </a:lnTo>
                    <a:lnTo>
                      <a:pt x="12" y="13"/>
                    </a:lnTo>
                    <a:lnTo>
                      <a:pt x="25" y="25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4" name="Freeform 265">
                <a:extLst>
                  <a:ext uri="{FF2B5EF4-FFF2-40B4-BE49-F238E27FC236}">
                    <a16:creationId xmlns:a16="http://schemas.microsoft.com/office/drawing/2014/main" id="{0BA8AD0A-0C4C-FC24-2157-3581D5688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2229"/>
                <a:ext cx="44" cy="25"/>
              </a:xfrm>
              <a:custGeom>
                <a:avLst/>
                <a:gdLst>
                  <a:gd name="T0" fmla="*/ 44 w 44"/>
                  <a:gd name="T1" fmla="*/ 19 h 25"/>
                  <a:gd name="T2" fmla="*/ 25 w 44"/>
                  <a:gd name="T3" fmla="*/ 25 h 25"/>
                  <a:gd name="T4" fmla="*/ 25 w 44"/>
                  <a:gd name="T5" fmla="*/ 25 h 25"/>
                  <a:gd name="T6" fmla="*/ 25 w 44"/>
                  <a:gd name="T7" fmla="*/ 25 h 25"/>
                  <a:gd name="T8" fmla="*/ 25 w 44"/>
                  <a:gd name="T9" fmla="*/ 25 h 25"/>
                  <a:gd name="T10" fmla="*/ 13 w 44"/>
                  <a:gd name="T11" fmla="*/ 6 h 25"/>
                  <a:gd name="T12" fmla="*/ 7 w 44"/>
                  <a:gd name="T13" fmla="*/ 6 h 25"/>
                  <a:gd name="T14" fmla="*/ 7 w 44"/>
                  <a:gd name="T15" fmla="*/ 6 h 25"/>
                  <a:gd name="T16" fmla="*/ 0 w 44"/>
                  <a:gd name="T17" fmla="*/ 6 h 25"/>
                  <a:gd name="T18" fmla="*/ 19 w 44"/>
                  <a:gd name="T19" fmla="*/ 0 h 25"/>
                  <a:gd name="T20" fmla="*/ 25 w 44"/>
                  <a:gd name="T21" fmla="*/ 0 h 25"/>
                  <a:gd name="T22" fmla="*/ 19 w 44"/>
                  <a:gd name="T23" fmla="*/ 0 h 25"/>
                  <a:gd name="T24" fmla="*/ 19 w 44"/>
                  <a:gd name="T25" fmla="*/ 6 h 25"/>
                  <a:gd name="T26" fmla="*/ 32 w 44"/>
                  <a:gd name="T27" fmla="*/ 19 h 25"/>
                  <a:gd name="T28" fmla="*/ 38 w 44"/>
                  <a:gd name="T29" fmla="*/ 19 h 25"/>
                  <a:gd name="T30" fmla="*/ 44 w 44"/>
                  <a:gd name="T31" fmla="*/ 19 h 25"/>
                  <a:gd name="T32" fmla="*/ 44 w 44"/>
                  <a:gd name="T33" fmla="*/ 19 h 25"/>
                  <a:gd name="T34" fmla="*/ 44 w 44"/>
                  <a:gd name="T35" fmla="*/ 19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25">
                    <a:moveTo>
                      <a:pt x="44" y="19"/>
                    </a:moveTo>
                    <a:lnTo>
                      <a:pt x="25" y="25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32" y="19"/>
                    </a:lnTo>
                    <a:lnTo>
                      <a:pt x="38" y="19"/>
                    </a:lnTo>
                    <a:lnTo>
                      <a:pt x="44" y="19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5" name="Freeform 266">
                <a:extLst>
                  <a:ext uri="{FF2B5EF4-FFF2-40B4-BE49-F238E27FC236}">
                    <a16:creationId xmlns:a16="http://schemas.microsoft.com/office/drawing/2014/main" id="{9FC3ACCE-4305-1E0F-CAAF-192E694DB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216"/>
                <a:ext cx="44" cy="32"/>
              </a:xfrm>
              <a:custGeom>
                <a:avLst/>
                <a:gdLst>
                  <a:gd name="T0" fmla="*/ 44 w 44"/>
                  <a:gd name="T1" fmla="*/ 25 h 32"/>
                  <a:gd name="T2" fmla="*/ 25 w 44"/>
                  <a:gd name="T3" fmla="*/ 32 h 32"/>
                  <a:gd name="T4" fmla="*/ 25 w 44"/>
                  <a:gd name="T5" fmla="*/ 32 h 32"/>
                  <a:gd name="T6" fmla="*/ 32 w 44"/>
                  <a:gd name="T7" fmla="*/ 32 h 32"/>
                  <a:gd name="T8" fmla="*/ 32 w 44"/>
                  <a:gd name="T9" fmla="*/ 25 h 32"/>
                  <a:gd name="T10" fmla="*/ 13 w 44"/>
                  <a:gd name="T11" fmla="*/ 13 h 32"/>
                  <a:gd name="T12" fmla="*/ 7 w 44"/>
                  <a:gd name="T13" fmla="*/ 13 h 32"/>
                  <a:gd name="T14" fmla="*/ 7 w 44"/>
                  <a:gd name="T15" fmla="*/ 13 h 32"/>
                  <a:gd name="T16" fmla="*/ 7 w 44"/>
                  <a:gd name="T17" fmla="*/ 19 h 32"/>
                  <a:gd name="T18" fmla="*/ 7 w 44"/>
                  <a:gd name="T19" fmla="*/ 19 h 32"/>
                  <a:gd name="T20" fmla="*/ 0 w 44"/>
                  <a:gd name="T21" fmla="*/ 13 h 32"/>
                  <a:gd name="T22" fmla="*/ 32 w 44"/>
                  <a:gd name="T23" fmla="*/ 0 h 32"/>
                  <a:gd name="T24" fmla="*/ 38 w 44"/>
                  <a:gd name="T25" fmla="*/ 13 h 32"/>
                  <a:gd name="T26" fmla="*/ 38 w 44"/>
                  <a:gd name="T27" fmla="*/ 13 h 32"/>
                  <a:gd name="T28" fmla="*/ 32 w 44"/>
                  <a:gd name="T29" fmla="*/ 7 h 32"/>
                  <a:gd name="T30" fmla="*/ 25 w 44"/>
                  <a:gd name="T31" fmla="*/ 7 h 32"/>
                  <a:gd name="T32" fmla="*/ 19 w 44"/>
                  <a:gd name="T33" fmla="*/ 7 h 32"/>
                  <a:gd name="T34" fmla="*/ 38 w 44"/>
                  <a:gd name="T35" fmla="*/ 25 h 32"/>
                  <a:gd name="T36" fmla="*/ 38 w 44"/>
                  <a:gd name="T37" fmla="*/ 25 h 32"/>
                  <a:gd name="T38" fmla="*/ 44 w 44"/>
                  <a:gd name="T39" fmla="*/ 25 h 32"/>
                  <a:gd name="T40" fmla="*/ 44 w 44"/>
                  <a:gd name="T41" fmla="*/ 25 h 32"/>
                  <a:gd name="T42" fmla="*/ 44 w 44"/>
                  <a:gd name="T43" fmla="*/ 25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4" h="32">
                    <a:moveTo>
                      <a:pt x="44" y="25"/>
                    </a:moveTo>
                    <a:lnTo>
                      <a:pt x="25" y="32"/>
                    </a:lnTo>
                    <a:lnTo>
                      <a:pt x="32" y="32"/>
                    </a:lnTo>
                    <a:lnTo>
                      <a:pt x="32" y="25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7" y="19"/>
                    </a:lnTo>
                    <a:lnTo>
                      <a:pt x="0" y="13"/>
                    </a:lnTo>
                    <a:lnTo>
                      <a:pt x="32" y="0"/>
                    </a:lnTo>
                    <a:lnTo>
                      <a:pt x="38" y="13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38" y="25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6" name="Freeform 267">
                <a:extLst>
                  <a:ext uri="{FF2B5EF4-FFF2-40B4-BE49-F238E27FC236}">
                    <a16:creationId xmlns:a16="http://schemas.microsoft.com/office/drawing/2014/main" id="{EDF963D5-66C6-035F-9515-0D616D71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110"/>
                <a:ext cx="44" cy="25"/>
              </a:xfrm>
              <a:custGeom>
                <a:avLst/>
                <a:gdLst>
                  <a:gd name="T0" fmla="*/ 44 w 44"/>
                  <a:gd name="T1" fmla="*/ 19 h 25"/>
                  <a:gd name="T2" fmla="*/ 25 w 44"/>
                  <a:gd name="T3" fmla="*/ 19 h 25"/>
                  <a:gd name="T4" fmla="*/ 25 w 44"/>
                  <a:gd name="T5" fmla="*/ 19 h 25"/>
                  <a:gd name="T6" fmla="*/ 25 w 44"/>
                  <a:gd name="T7" fmla="*/ 19 h 25"/>
                  <a:gd name="T8" fmla="*/ 25 w 44"/>
                  <a:gd name="T9" fmla="*/ 19 h 25"/>
                  <a:gd name="T10" fmla="*/ 19 w 44"/>
                  <a:gd name="T11" fmla="*/ 13 h 25"/>
                  <a:gd name="T12" fmla="*/ 7 w 44"/>
                  <a:gd name="T13" fmla="*/ 19 h 25"/>
                  <a:gd name="T14" fmla="*/ 13 w 44"/>
                  <a:gd name="T15" fmla="*/ 25 h 25"/>
                  <a:gd name="T16" fmla="*/ 13 w 44"/>
                  <a:gd name="T17" fmla="*/ 25 h 25"/>
                  <a:gd name="T18" fmla="*/ 19 w 44"/>
                  <a:gd name="T19" fmla="*/ 25 h 25"/>
                  <a:gd name="T20" fmla="*/ 19 w 44"/>
                  <a:gd name="T21" fmla="*/ 25 h 25"/>
                  <a:gd name="T22" fmla="*/ 7 w 44"/>
                  <a:gd name="T23" fmla="*/ 25 h 25"/>
                  <a:gd name="T24" fmla="*/ 7 w 44"/>
                  <a:gd name="T25" fmla="*/ 25 h 25"/>
                  <a:gd name="T26" fmla="*/ 7 w 44"/>
                  <a:gd name="T27" fmla="*/ 25 h 25"/>
                  <a:gd name="T28" fmla="*/ 7 w 44"/>
                  <a:gd name="T29" fmla="*/ 19 h 25"/>
                  <a:gd name="T30" fmla="*/ 0 w 44"/>
                  <a:gd name="T31" fmla="*/ 0 h 25"/>
                  <a:gd name="T32" fmla="*/ 0 w 44"/>
                  <a:gd name="T33" fmla="*/ 0 h 25"/>
                  <a:gd name="T34" fmla="*/ 32 w 44"/>
                  <a:gd name="T35" fmla="*/ 13 h 25"/>
                  <a:gd name="T36" fmla="*/ 38 w 44"/>
                  <a:gd name="T37" fmla="*/ 19 h 25"/>
                  <a:gd name="T38" fmla="*/ 44 w 44"/>
                  <a:gd name="T39" fmla="*/ 19 h 25"/>
                  <a:gd name="T40" fmla="*/ 44 w 44"/>
                  <a:gd name="T41" fmla="*/ 19 h 25"/>
                  <a:gd name="T42" fmla="*/ 44 w 44"/>
                  <a:gd name="T43" fmla="*/ 19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44" y="19"/>
                    </a:moveTo>
                    <a:lnTo>
                      <a:pt x="25" y="19"/>
                    </a:lnTo>
                    <a:lnTo>
                      <a:pt x="19" y="13"/>
                    </a:lnTo>
                    <a:lnTo>
                      <a:pt x="7" y="19"/>
                    </a:lnTo>
                    <a:lnTo>
                      <a:pt x="13" y="25"/>
                    </a:lnTo>
                    <a:lnTo>
                      <a:pt x="19" y="25"/>
                    </a:lnTo>
                    <a:lnTo>
                      <a:pt x="7" y="25"/>
                    </a:lnTo>
                    <a:lnTo>
                      <a:pt x="7" y="19"/>
                    </a:lnTo>
                    <a:lnTo>
                      <a:pt x="0" y="0"/>
                    </a:lnTo>
                    <a:lnTo>
                      <a:pt x="32" y="13"/>
                    </a:lnTo>
                    <a:lnTo>
                      <a:pt x="38" y="19"/>
                    </a:lnTo>
                    <a:lnTo>
                      <a:pt x="44" y="19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7" name="Freeform 268">
                <a:extLst>
                  <a:ext uri="{FF2B5EF4-FFF2-40B4-BE49-F238E27FC236}">
                    <a16:creationId xmlns:a16="http://schemas.microsoft.com/office/drawing/2014/main" id="{4D5F4FEC-4670-A4F1-ADE1-A99E0BFF9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2091"/>
                <a:ext cx="69" cy="38"/>
              </a:xfrm>
              <a:custGeom>
                <a:avLst/>
                <a:gdLst>
                  <a:gd name="T0" fmla="*/ 69 w 69"/>
                  <a:gd name="T1" fmla="*/ 19 h 38"/>
                  <a:gd name="T2" fmla="*/ 50 w 69"/>
                  <a:gd name="T3" fmla="*/ 25 h 38"/>
                  <a:gd name="T4" fmla="*/ 50 w 69"/>
                  <a:gd name="T5" fmla="*/ 25 h 38"/>
                  <a:gd name="T6" fmla="*/ 50 w 69"/>
                  <a:gd name="T7" fmla="*/ 25 h 38"/>
                  <a:gd name="T8" fmla="*/ 50 w 69"/>
                  <a:gd name="T9" fmla="*/ 25 h 38"/>
                  <a:gd name="T10" fmla="*/ 38 w 69"/>
                  <a:gd name="T11" fmla="*/ 7 h 38"/>
                  <a:gd name="T12" fmla="*/ 38 w 69"/>
                  <a:gd name="T13" fmla="*/ 7 h 38"/>
                  <a:gd name="T14" fmla="*/ 44 w 69"/>
                  <a:gd name="T15" fmla="*/ 32 h 38"/>
                  <a:gd name="T16" fmla="*/ 38 w 69"/>
                  <a:gd name="T17" fmla="*/ 32 h 38"/>
                  <a:gd name="T18" fmla="*/ 7 w 69"/>
                  <a:gd name="T19" fmla="*/ 13 h 38"/>
                  <a:gd name="T20" fmla="*/ 25 w 69"/>
                  <a:gd name="T21" fmla="*/ 32 h 38"/>
                  <a:gd name="T22" fmla="*/ 25 w 69"/>
                  <a:gd name="T23" fmla="*/ 32 h 38"/>
                  <a:gd name="T24" fmla="*/ 32 w 69"/>
                  <a:gd name="T25" fmla="*/ 32 h 38"/>
                  <a:gd name="T26" fmla="*/ 32 w 69"/>
                  <a:gd name="T27" fmla="*/ 32 h 38"/>
                  <a:gd name="T28" fmla="*/ 19 w 69"/>
                  <a:gd name="T29" fmla="*/ 38 h 38"/>
                  <a:gd name="T30" fmla="*/ 19 w 69"/>
                  <a:gd name="T31" fmla="*/ 32 h 38"/>
                  <a:gd name="T32" fmla="*/ 25 w 69"/>
                  <a:gd name="T33" fmla="*/ 32 h 38"/>
                  <a:gd name="T34" fmla="*/ 19 w 69"/>
                  <a:gd name="T35" fmla="*/ 32 h 38"/>
                  <a:gd name="T36" fmla="*/ 7 w 69"/>
                  <a:gd name="T37" fmla="*/ 13 h 38"/>
                  <a:gd name="T38" fmla="*/ 7 w 69"/>
                  <a:gd name="T39" fmla="*/ 13 h 38"/>
                  <a:gd name="T40" fmla="*/ 0 w 69"/>
                  <a:gd name="T41" fmla="*/ 13 h 38"/>
                  <a:gd name="T42" fmla="*/ 0 w 69"/>
                  <a:gd name="T43" fmla="*/ 13 h 38"/>
                  <a:gd name="T44" fmla="*/ 13 w 69"/>
                  <a:gd name="T45" fmla="*/ 13 h 38"/>
                  <a:gd name="T46" fmla="*/ 38 w 69"/>
                  <a:gd name="T47" fmla="*/ 19 h 38"/>
                  <a:gd name="T48" fmla="*/ 32 w 69"/>
                  <a:gd name="T49" fmla="*/ 7 h 38"/>
                  <a:gd name="T50" fmla="*/ 44 w 69"/>
                  <a:gd name="T51" fmla="*/ 0 h 38"/>
                  <a:gd name="T52" fmla="*/ 50 w 69"/>
                  <a:gd name="T53" fmla="*/ 0 h 38"/>
                  <a:gd name="T54" fmla="*/ 44 w 69"/>
                  <a:gd name="T55" fmla="*/ 0 h 38"/>
                  <a:gd name="T56" fmla="*/ 44 w 69"/>
                  <a:gd name="T57" fmla="*/ 7 h 38"/>
                  <a:gd name="T58" fmla="*/ 57 w 69"/>
                  <a:gd name="T59" fmla="*/ 19 h 38"/>
                  <a:gd name="T60" fmla="*/ 63 w 69"/>
                  <a:gd name="T61" fmla="*/ 19 h 38"/>
                  <a:gd name="T62" fmla="*/ 69 w 69"/>
                  <a:gd name="T63" fmla="*/ 19 h 38"/>
                  <a:gd name="T64" fmla="*/ 69 w 69"/>
                  <a:gd name="T65" fmla="*/ 19 h 38"/>
                  <a:gd name="T66" fmla="*/ 69 w 69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9" h="38">
                    <a:moveTo>
                      <a:pt x="69" y="19"/>
                    </a:moveTo>
                    <a:lnTo>
                      <a:pt x="50" y="25"/>
                    </a:lnTo>
                    <a:lnTo>
                      <a:pt x="38" y="7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7" y="13"/>
                    </a:lnTo>
                    <a:lnTo>
                      <a:pt x="25" y="32"/>
                    </a:lnTo>
                    <a:lnTo>
                      <a:pt x="32" y="32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25" y="32"/>
                    </a:lnTo>
                    <a:lnTo>
                      <a:pt x="19" y="32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13" y="13"/>
                    </a:lnTo>
                    <a:lnTo>
                      <a:pt x="38" y="19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4" y="7"/>
                    </a:lnTo>
                    <a:lnTo>
                      <a:pt x="57" y="19"/>
                    </a:lnTo>
                    <a:lnTo>
                      <a:pt x="63" y="19"/>
                    </a:lnTo>
                    <a:lnTo>
                      <a:pt x="69" y="19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8" name="Freeform 269">
                <a:extLst>
                  <a:ext uri="{FF2B5EF4-FFF2-40B4-BE49-F238E27FC236}">
                    <a16:creationId xmlns:a16="http://schemas.microsoft.com/office/drawing/2014/main" id="{A7643647-0219-DBF0-22EB-180376D51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85"/>
                <a:ext cx="50" cy="25"/>
              </a:xfrm>
              <a:custGeom>
                <a:avLst/>
                <a:gdLst>
                  <a:gd name="T0" fmla="*/ 0 w 50"/>
                  <a:gd name="T1" fmla="*/ 6 h 25"/>
                  <a:gd name="T2" fmla="*/ 32 w 50"/>
                  <a:gd name="T3" fmla="*/ 0 h 25"/>
                  <a:gd name="T4" fmla="*/ 38 w 50"/>
                  <a:gd name="T5" fmla="*/ 6 h 25"/>
                  <a:gd name="T6" fmla="*/ 32 w 50"/>
                  <a:gd name="T7" fmla="*/ 6 h 25"/>
                  <a:gd name="T8" fmla="*/ 32 w 50"/>
                  <a:gd name="T9" fmla="*/ 0 h 25"/>
                  <a:gd name="T10" fmla="*/ 25 w 50"/>
                  <a:gd name="T11" fmla="*/ 0 h 25"/>
                  <a:gd name="T12" fmla="*/ 19 w 50"/>
                  <a:gd name="T13" fmla="*/ 0 h 25"/>
                  <a:gd name="T14" fmla="*/ 13 w 50"/>
                  <a:gd name="T15" fmla="*/ 6 h 25"/>
                  <a:gd name="T16" fmla="*/ 13 w 50"/>
                  <a:gd name="T17" fmla="*/ 6 h 25"/>
                  <a:gd name="T18" fmla="*/ 19 w 50"/>
                  <a:gd name="T19" fmla="*/ 13 h 25"/>
                  <a:gd name="T20" fmla="*/ 25 w 50"/>
                  <a:gd name="T21" fmla="*/ 13 h 25"/>
                  <a:gd name="T22" fmla="*/ 25 w 50"/>
                  <a:gd name="T23" fmla="*/ 6 h 25"/>
                  <a:gd name="T24" fmla="*/ 25 w 50"/>
                  <a:gd name="T25" fmla="*/ 6 h 25"/>
                  <a:gd name="T26" fmla="*/ 25 w 50"/>
                  <a:gd name="T27" fmla="*/ 6 h 25"/>
                  <a:gd name="T28" fmla="*/ 38 w 50"/>
                  <a:gd name="T29" fmla="*/ 19 h 25"/>
                  <a:gd name="T30" fmla="*/ 38 w 50"/>
                  <a:gd name="T31" fmla="*/ 19 h 25"/>
                  <a:gd name="T32" fmla="*/ 32 w 50"/>
                  <a:gd name="T33" fmla="*/ 13 h 25"/>
                  <a:gd name="T34" fmla="*/ 25 w 50"/>
                  <a:gd name="T35" fmla="*/ 13 h 25"/>
                  <a:gd name="T36" fmla="*/ 32 w 50"/>
                  <a:gd name="T37" fmla="*/ 19 h 25"/>
                  <a:gd name="T38" fmla="*/ 32 w 50"/>
                  <a:gd name="T39" fmla="*/ 25 h 25"/>
                  <a:gd name="T40" fmla="*/ 38 w 50"/>
                  <a:gd name="T41" fmla="*/ 19 h 25"/>
                  <a:gd name="T42" fmla="*/ 44 w 50"/>
                  <a:gd name="T43" fmla="*/ 19 h 25"/>
                  <a:gd name="T44" fmla="*/ 44 w 50"/>
                  <a:gd name="T45" fmla="*/ 19 h 25"/>
                  <a:gd name="T46" fmla="*/ 44 w 50"/>
                  <a:gd name="T47" fmla="*/ 13 h 25"/>
                  <a:gd name="T48" fmla="*/ 44 w 50"/>
                  <a:gd name="T49" fmla="*/ 13 h 25"/>
                  <a:gd name="T50" fmla="*/ 50 w 50"/>
                  <a:gd name="T51" fmla="*/ 19 h 25"/>
                  <a:gd name="T52" fmla="*/ 19 w 50"/>
                  <a:gd name="T53" fmla="*/ 25 h 25"/>
                  <a:gd name="T54" fmla="*/ 19 w 50"/>
                  <a:gd name="T55" fmla="*/ 25 h 25"/>
                  <a:gd name="T56" fmla="*/ 25 w 50"/>
                  <a:gd name="T57" fmla="*/ 25 h 25"/>
                  <a:gd name="T58" fmla="*/ 19 w 50"/>
                  <a:gd name="T59" fmla="*/ 25 h 25"/>
                  <a:gd name="T60" fmla="*/ 7 w 50"/>
                  <a:gd name="T61" fmla="*/ 6 h 25"/>
                  <a:gd name="T62" fmla="*/ 0 w 50"/>
                  <a:gd name="T63" fmla="*/ 6 h 25"/>
                  <a:gd name="T64" fmla="*/ 0 w 50"/>
                  <a:gd name="T65" fmla="*/ 6 h 25"/>
                  <a:gd name="T66" fmla="*/ 0 w 50"/>
                  <a:gd name="T67" fmla="*/ 6 h 25"/>
                  <a:gd name="T68" fmla="*/ 0 w 50"/>
                  <a:gd name="T69" fmla="*/ 6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" h="25">
                    <a:moveTo>
                      <a:pt x="0" y="6"/>
                    </a:moveTo>
                    <a:lnTo>
                      <a:pt x="32" y="0"/>
                    </a:lnTo>
                    <a:lnTo>
                      <a:pt x="38" y="6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6"/>
                    </a:lnTo>
                    <a:lnTo>
                      <a:pt x="19" y="13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38" y="19"/>
                    </a:lnTo>
                    <a:lnTo>
                      <a:pt x="32" y="13"/>
                    </a:lnTo>
                    <a:lnTo>
                      <a:pt x="25" y="13"/>
                    </a:lnTo>
                    <a:lnTo>
                      <a:pt x="32" y="19"/>
                    </a:lnTo>
                    <a:lnTo>
                      <a:pt x="32" y="25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4" y="13"/>
                    </a:lnTo>
                    <a:lnTo>
                      <a:pt x="50" y="19"/>
                    </a:lnTo>
                    <a:lnTo>
                      <a:pt x="19" y="25"/>
                    </a:lnTo>
                    <a:lnTo>
                      <a:pt x="25" y="25"/>
                    </a:lnTo>
                    <a:lnTo>
                      <a:pt x="19" y="25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49" name="Freeform 270">
                <a:extLst>
                  <a:ext uri="{FF2B5EF4-FFF2-40B4-BE49-F238E27FC236}">
                    <a16:creationId xmlns:a16="http://schemas.microsoft.com/office/drawing/2014/main" id="{55549A71-0912-60D9-978B-44739FF4B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2073"/>
                <a:ext cx="56" cy="31"/>
              </a:xfrm>
              <a:custGeom>
                <a:avLst/>
                <a:gdLst>
                  <a:gd name="T0" fmla="*/ 19 w 56"/>
                  <a:gd name="T1" fmla="*/ 18 h 31"/>
                  <a:gd name="T2" fmla="*/ 25 w 56"/>
                  <a:gd name="T3" fmla="*/ 12 h 31"/>
                  <a:gd name="T4" fmla="*/ 25 w 56"/>
                  <a:gd name="T5" fmla="*/ 12 h 31"/>
                  <a:gd name="T6" fmla="*/ 25 w 56"/>
                  <a:gd name="T7" fmla="*/ 12 h 31"/>
                  <a:gd name="T8" fmla="*/ 25 w 56"/>
                  <a:gd name="T9" fmla="*/ 6 h 31"/>
                  <a:gd name="T10" fmla="*/ 19 w 56"/>
                  <a:gd name="T11" fmla="*/ 6 h 31"/>
                  <a:gd name="T12" fmla="*/ 12 w 56"/>
                  <a:gd name="T13" fmla="*/ 6 h 31"/>
                  <a:gd name="T14" fmla="*/ 12 w 56"/>
                  <a:gd name="T15" fmla="*/ 6 h 31"/>
                  <a:gd name="T16" fmla="*/ 12 w 56"/>
                  <a:gd name="T17" fmla="*/ 6 h 31"/>
                  <a:gd name="T18" fmla="*/ 19 w 56"/>
                  <a:gd name="T19" fmla="*/ 18 h 31"/>
                  <a:gd name="T20" fmla="*/ 25 w 56"/>
                  <a:gd name="T21" fmla="*/ 18 h 31"/>
                  <a:gd name="T22" fmla="*/ 25 w 56"/>
                  <a:gd name="T23" fmla="*/ 25 h 31"/>
                  <a:gd name="T24" fmla="*/ 31 w 56"/>
                  <a:gd name="T25" fmla="*/ 25 h 31"/>
                  <a:gd name="T26" fmla="*/ 37 w 56"/>
                  <a:gd name="T27" fmla="*/ 25 h 31"/>
                  <a:gd name="T28" fmla="*/ 37 w 56"/>
                  <a:gd name="T29" fmla="*/ 25 h 31"/>
                  <a:gd name="T30" fmla="*/ 19 w 56"/>
                  <a:gd name="T31" fmla="*/ 31 h 31"/>
                  <a:gd name="T32" fmla="*/ 19 w 56"/>
                  <a:gd name="T33" fmla="*/ 31 h 31"/>
                  <a:gd name="T34" fmla="*/ 19 w 56"/>
                  <a:gd name="T35" fmla="*/ 25 h 31"/>
                  <a:gd name="T36" fmla="*/ 19 w 56"/>
                  <a:gd name="T37" fmla="*/ 25 h 31"/>
                  <a:gd name="T38" fmla="*/ 6 w 56"/>
                  <a:gd name="T39" fmla="*/ 12 h 31"/>
                  <a:gd name="T40" fmla="*/ 0 w 56"/>
                  <a:gd name="T41" fmla="*/ 6 h 31"/>
                  <a:gd name="T42" fmla="*/ 0 w 56"/>
                  <a:gd name="T43" fmla="*/ 12 h 31"/>
                  <a:gd name="T44" fmla="*/ 0 w 56"/>
                  <a:gd name="T45" fmla="*/ 6 h 31"/>
                  <a:gd name="T46" fmla="*/ 12 w 56"/>
                  <a:gd name="T47" fmla="*/ 6 h 31"/>
                  <a:gd name="T48" fmla="*/ 25 w 56"/>
                  <a:gd name="T49" fmla="*/ 0 h 31"/>
                  <a:gd name="T50" fmla="*/ 31 w 56"/>
                  <a:gd name="T51" fmla="*/ 6 h 31"/>
                  <a:gd name="T52" fmla="*/ 37 w 56"/>
                  <a:gd name="T53" fmla="*/ 6 h 31"/>
                  <a:gd name="T54" fmla="*/ 37 w 56"/>
                  <a:gd name="T55" fmla="*/ 6 h 31"/>
                  <a:gd name="T56" fmla="*/ 37 w 56"/>
                  <a:gd name="T57" fmla="*/ 12 h 31"/>
                  <a:gd name="T58" fmla="*/ 31 w 56"/>
                  <a:gd name="T59" fmla="*/ 12 h 31"/>
                  <a:gd name="T60" fmla="*/ 50 w 56"/>
                  <a:gd name="T61" fmla="*/ 18 h 31"/>
                  <a:gd name="T62" fmla="*/ 56 w 56"/>
                  <a:gd name="T63" fmla="*/ 18 h 31"/>
                  <a:gd name="T64" fmla="*/ 56 w 56"/>
                  <a:gd name="T65" fmla="*/ 18 h 31"/>
                  <a:gd name="T66" fmla="*/ 44 w 56"/>
                  <a:gd name="T67" fmla="*/ 25 h 31"/>
                  <a:gd name="T68" fmla="*/ 25 w 56"/>
                  <a:gd name="T69" fmla="*/ 18 h 31"/>
                  <a:gd name="T70" fmla="*/ 19 w 56"/>
                  <a:gd name="T71" fmla="*/ 18 h 31"/>
                  <a:gd name="T72" fmla="*/ 19 w 56"/>
                  <a:gd name="T73" fmla="*/ 18 h 31"/>
                  <a:gd name="T74" fmla="*/ 19 w 56"/>
                  <a:gd name="T75" fmla="*/ 18 h 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" h="31">
                    <a:moveTo>
                      <a:pt x="19" y="18"/>
                    </a:moveTo>
                    <a:lnTo>
                      <a:pt x="25" y="12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19" y="18"/>
                    </a:lnTo>
                    <a:lnTo>
                      <a:pt x="25" y="18"/>
                    </a:lnTo>
                    <a:lnTo>
                      <a:pt x="25" y="25"/>
                    </a:lnTo>
                    <a:lnTo>
                      <a:pt x="31" y="25"/>
                    </a:lnTo>
                    <a:lnTo>
                      <a:pt x="37" y="25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50" y="18"/>
                    </a:lnTo>
                    <a:lnTo>
                      <a:pt x="56" y="18"/>
                    </a:lnTo>
                    <a:lnTo>
                      <a:pt x="44" y="25"/>
                    </a:lnTo>
                    <a:lnTo>
                      <a:pt x="25" y="18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0" name="Freeform 271">
                <a:extLst>
                  <a:ext uri="{FF2B5EF4-FFF2-40B4-BE49-F238E27FC236}">
                    <a16:creationId xmlns:a16="http://schemas.microsoft.com/office/drawing/2014/main" id="{2C3F89B8-CCA7-3DB5-0698-B8AA729D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066"/>
                <a:ext cx="38" cy="25"/>
              </a:xfrm>
              <a:custGeom>
                <a:avLst/>
                <a:gdLst>
                  <a:gd name="T0" fmla="*/ 38 w 38"/>
                  <a:gd name="T1" fmla="*/ 19 h 25"/>
                  <a:gd name="T2" fmla="*/ 19 w 38"/>
                  <a:gd name="T3" fmla="*/ 25 h 25"/>
                  <a:gd name="T4" fmla="*/ 19 w 38"/>
                  <a:gd name="T5" fmla="*/ 25 h 25"/>
                  <a:gd name="T6" fmla="*/ 19 w 38"/>
                  <a:gd name="T7" fmla="*/ 25 h 25"/>
                  <a:gd name="T8" fmla="*/ 19 w 38"/>
                  <a:gd name="T9" fmla="*/ 25 h 25"/>
                  <a:gd name="T10" fmla="*/ 7 w 38"/>
                  <a:gd name="T11" fmla="*/ 7 h 25"/>
                  <a:gd name="T12" fmla="*/ 0 w 38"/>
                  <a:gd name="T13" fmla="*/ 7 h 25"/>
                  <a:gd name="T14" fmla="*/ 0 w 38"/>
                  <a:gd name="T15" fmla="*/ 7 h 25"/>
                  <a:gd name="T16" fmla="*/ 0 w 38"/>
                  <a:gd name="T17" fmla="*/ 7 h 25"/>
                  <a:gd name="T18" fmla="*/ 19 w 38"/>
                  <a:gd name="T19" fmla="*/ 0 h 25"/>
                  <a:gd name="T20" fmla="*/ 19 w 38"/>
                  <a:gd name="T21" fmla="*/ 0 h 25"/>
                  <a:gd name="T22" fmla="*/ 13 w 38"/>
                  <a:gd name="T23" fmla="*/ 0 h 25"/>
                  <a:gd name="T24" fmla="*/ 13 w 38"/>
                  <a:gd name="T25" fmla="*/ 7 h 25"/>
                  <a:gd name="T26" fmla="*/ 32 w 38"/>
                  <a:gd name="T27" fmla="*/ 19 h 25"/>
                  <a:gd name="T28" fmla="*/ 32 w 38"/>
                  <a:gd name="T29" fmla="*/ 19 h 25"/>
                  <a:gd name="T30" fmla="*/ 38 w 38"/>
                  <a:gd name="T31" fmla="*/ 19 h 25"/>
                  <a:gd name="T32" fmla="*/ 38 w 38"/>
                  <a:gd name="T33" fmla="*/ 19 h 25"/>
                  <a:gd name="T34" fmla="*/ 38 w 38"/>
                  <a:gd name="T35" fmla="*/ 19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8" h="25">
                    <a:moveTo>
                      <a:pt x="38" y="19"/>
                    </a:moveTo>
                    <a:lnTo>
                      <a:pt x="19" y="2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32" y="19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1" name="Freeform 272">
                <a:extLst>
                  <a:ext uri="{FF2B5EF4-FFF2-40B4-BE49-F238E27FC236}">
                    <a16:creationId xmlns:a16="http://schemas.microsoft.com/office/drawing/2014/main" id="{02380358-281D-96E2-530E-80E498C30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2054"/>
                <a:ext cx="44" cy="31"/>
              </a:xfrm>
              <a:custGeom>
                <a:avLst/>
                <a:gdLst>
                  <a:gd name="T0" fmla="*/ 44 w 44"/>
                  <a:gd name="T1" fmla="*/ 19 h 31"/>
                  <a:gd name="T2" fmla="*/ 44 w 44"/>
                  <a:gd name="T3" fmla="*/ 25 h 31"/>
                  <a:gd name="T4" fmla="*/ 38 w 44"/>
                  <a:gd name="T5" fmla="*/ 31 h 31"/>
                  <a:gd name="T6" fmla="*/ 25 w 44"/>
                  <a:gd name="T7" fmla="*/ 31 h 31"/>
                  <a:gd name="T8" fmla="*/ 19 w 44"/>
                  <a:gd name="T9" fmla="*/ 31 h 31"/>
                  <a:gd name="T10" fmla="*/ 13 w 44"/>
                  <a:gd name="T11" fmla="*/ 25 h 31"/>
                  <a:gd name="T12" fmla="*/ 7 w 44"/>
                  <a:gd name="T13" fmla="*/ 25 h 31"/>
                  <a:gd name="T14" fmla="*/ 0 w 44"/>
                  <a:gd name="T15" fmla="*/ 19 h 31"/>
                  <a:gd name="T16" fmla="*/ 0 w 44"/>
                  <a:gd name="T17" fmla="*/ 12 h 31"/>
                  <a:gd name="T18" fmla="*/ 7 w 44"/>
                  <a:gd name="T19" fmla="*/ 12 h 31"/>
                  <a:gd name="T20" fmla="*/ 13 w 44"/>
                  <a:gd name="T21" fmla="*/ 6 h 31"/>
                  <a:gd name="T22" fmla="*/ 19 w 44"/>
                  <a:gd name="T23" fmla="*/ 6 h 31"/>
                  <a:gd name="T24" fmla="*/ 25 w 44"/>
                  <a:gd name="T25" fmla="*/ 6 h 31"/>
                  <a:gd name="T26" fmla="*/ 25 w 44"/>
                  <a:gd name="T27" fmla="*/ 6 h 31"/>
                  <a:gd name="T28" fmla="*/ 25 w 44"/>
                  <a:gd name="T29" fmla="*/ 0 h 31"/>
                  <a:gd name="T30" fmla="*/ 25 w 44"/>
                  <a:gd name="T31" fmla="*/ 0 h 31"/>
                  <a:gd name="T32" fmla="*/ 38 w 44"/>
                  <a:gd name="T33" fmla="*/ 12 h 31"/>
                  <a:gd name="T34" fmla="*/ 32 w 44"/>
                  <a:gd name="T35" fmla="*/ 12 h 31"/>
                  <a:gd name="T36" fmla="*/ 25 w 44"/>
                  <a:gd name="T37" fmla="*/ 6 h 31"/>
                  <a:gd name="T38" fmla="*/ 19 w 44"/>
                  <a:gd name="T39" fmla="*/ 6 h 31"/>
                  <a:gd name="T40" fmla="*/ 13 w 44"/>
                  <a:gd name="T41" fmla="*/ 6 h 31"/>
                  <a:gd name="T42" fmla="*/ 13 w 44"/>
                  <a:gd name="T43" fmla="*/ 12 h 31"/>
                  <a:gd name="T44" fmla="*/ 13 w 44"/>
                  <a:gd name="T45" fmla="*/ 12 h 31"/>
                  <a:gd name="T46" fmla="*/ 13 w 44"/>
                  <a:gd name="T47" fmla="*/ 19 h 31"/>
                  <a:gd name="T48" fmla="*/ 13 w 44"/>
                  <a:gd name="T49" fmla="*/ 19 h 31"/>
                  <a:gd name="T50" fmla="*/ 19 w 44"/>
                  <a:gd name="T51" fmla="*/ 25 h 31"/>
                  <a:gd name="T52" fmla="*/ 25 w 44"/>
                  <a:gd name="T53" fmla="*/ 25 h 31"/>
                  <a:gd name="T54" fmla="*/ 32 w 44"/>
                  <a:gd name="T55" fmla="*/ 25 h 31"/>
                  <a:gd name="T56" fmla="*/ 38 w 44"/>
                  <a:gd name="T57" fmla="*/ 25 h 31"/>
                  <a:gd name="T58" fmla="*/ 38 w 44"/>
                  <a:gd name="T59" fmla="*/ 25 h 31"/>
                  <a:gd name="T60" fmla="*/ 44 w 44"/>
                  <a:gd name="T61" fmla="*/ 19 h 31"/>
                  <a:gd name="T62" fmla="*/ 44 w 44"/>
                  <a:gd name="T63" fmla="*/ 19 h 31"/>
                  <a:gd name="T64" fmla="*/ 44 w 44"/>
                  <a:gd name="T65" fmla="*/ 19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31">
                    <a:moveTo>
                      <a:pt x="44" y="19"/>
                    </a:moveTo>
                    <a:lnTo>
                      <a:pt x="44" y="25"/>
                    </a:lnTo>
                    <a:lnTo>
                      <a:pt x="38" y="31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38" y="12"/>
                    </a:lnTo>
                    <a:lnTo>
                      <a:pt x="32" y="12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9"/>
                    </a:lnTo>
                    <a:lnTo>
                      <a:pt x="19" y="25"/>
                    </a:lnTo>
                    <a:lnTo>
                      <a:pt x="25" y="25"/>
                    </a:lnTo>
                    <a:lnTo>
                      <a:pt x="32" y="25"/>
                    </a:lnTo>
                    <a:lnTo>
                      <a:pt x="38" y="25"/>
                    </a:lnTo>
                    <a:lnTo>
                      <a:pt x="44" y="19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2" name="Freeform 273">
                <a:extLst>
                  <a:ext uri="{FF2B5EF4-FFF2-40B4-BE49-F238E27FC236}">
                    <a16:creationId xmlns:a16="http://schemas.microsoft.com/office/drawing/2014/main" id="{B8DB3A79-D12A-EC97-F475-2C85D70EB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048"/>
                <a:ext cx="37" cy="31"/>
              </a:xfrm>
              <a:custGeom>
                <a:avLst/>
                <a:gdLst>
                  <a:gd name="T0" fmla="*/ 6 w 37"/>
                  <a:gd name="T1" fmla="*/ 18 h 31"/>
                  <a:gd name="T2" fmla="*/ 6 w 37"/>
                  <a:gd name="T3" fmla="*/ 25 h 31"/>
                  <a:gd name="T4" fmla="*/ 6 w 37"/>
                  <a:gd name="T5" fmla="*/ 25 h 31"/>
                  <a:gd name="T6" fmla="*/ 12 w 37"/>
                  <a:gd name="T7" fmla="*/ 25 h 31"/>
                  <a:gd name="T8" fmla="*/ 12 w 37"/>
                  <a:gd name="T9" fmla="*/ 25 h 31"/>
                  <a:gd name="T10" fmla="*/ 0 w 37"/>
                  <a:gd name="T11" fmla="*/ 31 h 31"/>
                  <a:gd name="T12" fmla="*/ 0 w 37"/>
                  <a:gd name="T13" fmla="*/ 31 h 31"/>
                  <a:gd name="T14" fmla="*/ 0 w 37"/>
                  <a:gd name="T15" fmla="*/ 25 h 31"/>
                  <a:gd name="T16" fmla="*/ 0 w 37"/>
                  <a:gd name="T17" fmla="*/ 25 h 31"/>
                  <a:gd name="T18" fmla="*/ 0 w 37"/>
                  <a:gd name="T19" fmla="*/ 6 h 31"/>
                  <a:gd name="T20" fmla="*/ 0 w 37"/>
                  <a:gd name="T21" fmla="*/ 0 h 31"/>
                  <a:gd name="T22" fmla="*/ 25 w 37"/>
                  <a:gd name="T23" fmla="*/ 18 h 31"/>
                  <a:gd name="T24" fmla="*/ 31 w 37"/>
                  <a:gd name="T25" fmla="*/ 18 h 31"/>
                  <a:gd name="T26" fmla="*/ 37 w 37"/>
                  <a:gd name="T27" fmla="*/ 18 h 31"/>
                  <a:gd name="T28" fmla="*/ 37 w 37"/>
                  <a:gd name="T29" fmla="*/ 18 h 31"/>
                  <a:gd name="T30" fmla="*/ 18 w 37"/>
                  <a:gd name="T31" fmla="*/ 25 h 31"/>
                  <a:gd name="T32" fmla="*/ 18 w 37"/>
                  <a:gd name="T33" fmla="*/ 25 h 31"/>
                  <a:gd name="T34" fmla="*/ 25 w 37"/>
                  <a:gd name="T35" fmla="*/ 25 h 31"/>
                  <a:gd name="T36" fmla="*/ 25 w 37"/>
                  <a:gd name="T37" fmla="*/ 18 h 31"/>
                  <a:gd name="T38" fmla="*/ 18 w 37"/>
                  <a:gd name="T39" fmla="*/ 18 h 31"/>
                  <a:gd name="T40" fmla="*/ 6 w 37"/>
                  <a:gd name="T41" fmla="*/ 18 h 31"/>
                  <a:gd name="T42" fmla="*/ 6 w 37"/>
                  <a:gd name="T43" fmla="*/ 18 h 31"/>
                  <a:gd name="T44" fmla="*/ 12 w 37"/>
                  <a:gd name="T45" fmla="*/ 18 h 31"/>
                  <a:gd name="T46" fmla="*/ 0 w 37"/>
                  <a:gd name="T47" fmla="*/ 12 h 31"/>
                  <a:gd name="T48" fmla="*/ 6 w 37"/>
                  <a:gd name="T49" fmla="*/ 18 h 31"/>
                  <a:gd name="T50" fmla="*/ 6 w 37"/>
                  <a:gd name="T51" fmla="*/ 18 h 31"/>
                  <a:gd name="T52" fmla="*/ 6 w 37"/>
                  <a:gd name="T53" fmla="*/ 18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6" y="18"/>
                    </a:moveTo>
                    <a:lnTo>
                      <a:pt x="6" y="25"/>
                    </a:lnTo>
                    <a:lnTo>
                      <a:pt x="12" y="25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5" y="18"/>
                    </a:lnTo>
                    <a:lnTo>
                      <a:pt x="31" y="18"/>
                    </a:lnTo>
                    <a:lnTo>
                      <a:pt x="37" y="18"/>
                    </a:lnTo>
                    <a:lnTo>
                      <a:pt x="18" y="25"/>
                    </a:lnTo>
                    <a:lnTo>
                      <a:pt x="25" y="25"/>
                    </a:lnTo>
                    <a:lnTo>
                      <a:pt x="25" y="18"/>
                    </a:lnTo>
                    <a:lnTo>
                      <a:pt x="18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3" name="Freeform 274">
                <a:extLst>
                  <a:ext uri="{FF2B5EF4-FFF2-40B4-BE49-F238E27FC236}">
                    <a16:creationId xmlns:a16="http://schemas.microsoft.com/office/drawing/2014/main" id="{9823A886-099C-A0FE-699B-F6495D3FC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323"/>
                <a:ext cx="138" cy="75"/>
              </a:xfrm>
              <a:custGeom>
                <a:avLst/>
                <a:gdLst>
                  <a:gd name="T0" fmla="*/ 106 w 138"/>
                  <a:gd name="T1" fmla="*/ 75 h 75"/>
                  <a:gd name="T2" fmla="*/ 119 w 138"/>
                  <a:gd name="T3" fmla="*/ 69 h 75"/>
                  <a:gd name="T4" fmla="*/ 125 w 138"/>
                  <a:gd name="T5" fmla="*/ 62 h 75"/>
                  <a:gd name="T6" fmla="*/ 131 w 138"/>
                  <a:gd name="T7" fmla="*/ 56 h 75"/>
                  <a:gd name="T8" fmla="*/ 138 w 138"/>
                  <a:gd name="T9" fmla="*/ 50 h 75"/>
                  <a:gd name="T10" fmla="*/ 138 w 138"/>
                  <a:gd name="T11" fmla="*/ 43 h 75"/>
                  <a:gd name="T12" fmla="*/ 138 w 138"/>
                  <a:gd name="T13" fmla="*/ 37 h 75"/>
                  <a:gd name="T14" fmla="*/ 138 w 138"/>
                  <a:gd name="T15" fmla="*/ 31 h 75"/>
                  <a:gd name="T16" fmla="*/ 131 w 138"/>
                  <a:gd name="T17" fmla="*/ 18 h 75"/>
                  <a:gd name="T18" fmla="*/ 119 w 138"/>
                  <a:gd name="T19" fmla="*/ 12 h 75"/>
                  <a:gd name="T20" fmla="*/ 113 w 138"/>
                  <a:gd name="T21" fmla="*/ 6 h 75"/>
                  <a:gd name="T22" fmla="*/ 100 w 138"/>
                  <a:gd name="T23" fmla="*/ 6 h 75"/>
                  <a:gd name="T24" fmla="*/ 87 w 138"/>
                  <a:gd name="T25" fmla="*/ 0 h 75"/>
                  <a:gd name="T26" fmla="*/ 75 w 138"/>
                  <a:gd name="T27" fmla="*/ 0 h 75"/>
                  <a:gd name="T28" fmla="*/ 62 w 138"/>
                  <a:gd name="T29" fmla="*/ 0 h 75"/>
                  <a:gd name="T30" fmla="*/ 50 w 138"/>
                  <a:gd name="T31" fmla="*/ 0 h 75"/>
                  <a:gd name="T32" fmla="*/ 37 w 138"/>
                  <a:gd name="T33" fmla="*/ 0 h 75"/>
                  <a:gd name="T34" fmla="*/ 25 w 138"/>
                  <a:gd name="T35" fmla="*/ 6 h 75"/>
                  <a:gd name="T36" fmla="*/ 12 w 138"/>
                  <a:gd name="T37" fmla="*/ 12 h 75"/>
                  <a:gd name="T38" fmla="*/ 6 w 138"/>
                  <a:gd name="T39" fmla="*/ 18 h 75"/>
                  <a:gd name="T40" fmla="*/ 0 w 138"/>
                  <a:gd name="T41" fmla="*/ 25 h 75"/>
                  <a:gd name="T42" fmla="*/ 0 w 138"/>
                  <a:gd name="T43" fmla="*/ 31 h 75"/>
                  <a:gd name="T44" fmla="*/ 0 w 138"/>
                  <a:gd name="T45" fmla="*/ 37 h 75"/>
                  <a:gd name="T46" fmla="*/ 6 w 138"/>
                  <a:gd name="T47" fmla="*/ 43 h 75"/>
                  <a:gd name="T48" fmla="*/ 12 w 138"/>
                  <a:gd name="T49" fmla="*/ 56 h 75"/>
                  <a:gd name="T50" fmla="*/ 19 w 138"/>
                  <a:gd name="T51" fmla="*/ 62 h 75"/>
                  <a:gd name="T52" fmla="*/ 31 w 138"/>
                  <a:gd name="T53" fmla="*/ 69 h 75"/>
                  <a:gd name="T54" fmla="*/ 44 w 138"/>
                  <a:gd name="T55" fmla="*/ 69 h 75"/>
                  <a:gd name="T56" fmla="*/ 56 w 138"/>
                  <a:gd name="T57" fmla="*/ 75 h 75"/>
                  <a:gd name="T58" fmla="*/ 69 w 138"/>
                  <a:gd name="T59" fmla="*/ 75 h 75"/>
                  <a:gd name="T60" fmla="*/ 81 w 138"/>
                  <a:gd name="T61" fmla="*/ 75 h 75"/>
                  <a:gd name="T62" fmla="*/ 94 w 138"/>
                  <a:gd name="T63" fmla="*/ 75 h 75"/>
                  <a:gd name="T64" fmla="*/ 106 w 138"/>
                  <a:gd name="T65" fmla="*/ 75 h 75"/>
                  <a:gd name="T66" fmla="*/ 106 w 138"/>
                  <a:gd name="T67" fmla="*/ 75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8" h="75">
                    <a:moveTo>
                      <a:pt x="106" y="75"/>
                    </a:moveTo>
                    <a:lnTo>
                      <a:pt x="119" y="69"/>
                    </a:lnTo>
                    <a:lnTo>
                      <a:pt x="125" y="62"/>
                    </a:lnTo>
                    <a:lnTo>
                      <a:pt x="131" y="56"/>
                    </a:lnTo>
                    <a:lnTo>
                      <a:pt x="138" y="50"/>
                    </a:lnTo>
                    <a:lnTo>
                      <a:pt x="138" y="43"/>
                    </a:lnTo>
                    <a:lnTo>
                      <a:pt x="138" y="37"/>
                    </a:lnTo>
                    <a:lnTo>
                      <a:pt x="138" y="31"/>
                    </a:lnTo>
                    <a:lnTo>
                      <a:pt x="131" y="18"/>
                    </a:lnTo>
                    <a:lnTo>
                      <a:pt x="119" y="12"/>
                    </a:lnTo>
                    <a:lnTo>
                      <a:pt x="113" y="6"/>
                    </a:lnTo>
                    <a:lnTo>
                      <a:pt x="100" y="6"/>
                    </a:lnTo>
                    <a:lnTo>
                      <a:pt x="87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25" y="6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6" y="43"/>
                    </a:lnTo>
                    <a:lnTo>
                      <a:pt x="12" y="56"/>
                    </a:lnTo>
                    <a:lnTo>
                      <a:pt x="19" y="62"/>
                    </a:lnTo>
                    <a:lnTo>
                      <a:pt x="31" y="69"/>
                    </a:lnTo>
                    <a:lnTo>
                      <a:pt x="44" y="69"/>
                    </a:lnTo>
                    <a:lnTo>
                      <a:pt x="56" y="75"/>
                    </a:lnTo>
                    <a:lnTo>
                      <a:pt x="69" y="75"/>
                    </a:lnTo>
                    <a:lnTo>
                      <a:pt x="81" y="75"/>
                    </a:lnTo>
                    <a:lnTo>
                      <a:pt x="94" y="75"/>
                    </a:lnTo>
                    <a:lnTo>
                      <a:pt x="106" y="75"/>
                    </a:lnTo>
                    <a:close/>
                  </a:path>
                </a:pathLst>
              </a:custGeom>
              <a:solidFill>
                <a:srgbClr val="000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4" name="Freeform 275">
                <a:extLst>
                  <a:ext uri="{FF2B5EF4-FFF2-40B4-BE49-F238E27FC236}">
                    <a16:creationId xmlns:a16="http://schemas.microsoft.com/office/drawing/2014/main" id="{DE6E7F9D-424B-33A3-E4A8-BE7FE06A7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35"/>
                <a:ext cx="88" cy="50"/>
              </a:xfrm>
              <a:custGeom>
                <a:avLst/>
                <a:gdLst>
                  <a:gd name="T0" fmla="*/ 69 w 88"/>
                  <a:gd name="T1" fmla="*/ 44 h 50"/>
                  <a:gd name="T2" fmla="*/ 75 w 88"/>
                  <a:gd name="T3" fmla="*/ 44 h 50"/>
                  <a:gd name="T4" fmla="*/ 75 w 88"/>
                  <a:gd name="T5" fmla="*/ 44 h 50"/>
                  <a:gd name="T6" fmla="*/ 81 w 88"/>
                  <a:gd name="T7" fmla="*/ 38 h 50"/>
                  <a:gd name="T8" fmla="*/ 88 w 88"/>
                  <a:gd name="T9" fmla="*/ 31 h 50"/>
                  <a:gd name="T10" fmla="*/ 88 w 88"/>
                  <a:gd name="T11" fmla="*/ 31 h 50"/>
                  <a:gd name="T12" fmla="*/ 88 w 88"/>
                  <a:gd name="T13" fmla="*/ 25 h 50"/>
                  <a:gd name="T14" fmla="*/ 81 w 88"/>
                  <a:gd name="T15" fmla="*/ 19 h 50"/>
                  <a:gd name="T16" fmla="*/ 81 w 88"/>
                  <a:gd name="T17" fmla="*/ 13 h 50"/>
                  <a:gd name="T18" fmla="*/ 69 w 88"/>
                  <a:gd name="T19" fmla="*/ 6 h 50"/>
                  <a:gd name="T20" fmla="*/ 56 w 88"/>
                  <a:gd name="T21" fmla="*/ 0 h 50"/>
                  <a:gd name="T22" fmla="*/ 37 w 88"/>
                  <a:gd name="T23" fmla="*/ 0 h 50"/>
                  <a:gd name="T24" fmla="*/ 25 w 88"/>
                  <a:gd name="T25" fmla="*/ 6 h 50"/>
                  <a:gd name="T26" fmla="*/ 19 w 88"/>
                  <a:gd name="T27" fmla="*/ 6 h 50"/>
                  <a:gd name="T28" fmla="*/ 12 w 88"/>
                  <a:gd name="T29" fmla="*/ 6 h 50"/>
                  <a:gd name="T30" fmla="*/ 6 w 88"/>
                  <a:gd name="T31" fmla="*/ 13 h 50"/>
                  <a:gd name="T32" fmla="*/ 6 w 88"/>
                  <a:gd name="T33" fmla="*/ 19 h 50"/>
                  <a:gd name="T34" fmla="*/ 0 w 88"/>
                  <a:gd name="T35" fmla="*/ 19 h 50"/>
                  <a:gd name="T36" fmla="*/ 0 w 88"/>
                  <a:gd name="T37" fmla="*/ 25 h 50"/>
                  <a:gd name="T38" fmla="*/ 6 w 88"/>
                  <a:gd name="T39" fmla="*/ 31 h 50"/>
                  <a:gd name="T40" fmla="*/ 6 w 88"/>
                  <a:gd name="T41" fmla="*/ 38 h 50"/>
                  <a:gd name="T42" fmla="*/ 19 w 88"/>
                  <a:gd name="T43" fmla="*/ 44 h 50"/>
                  <a:gd name="T44" fmla="*/ 37 w 88"/>
                  <a:gd name="T45" fmla="*/ 50 h 50"/>
                  <a:gd name="T46" fmla="*/ 50 w 88"/>
                  <a:gd name="T47" fmla="*/ 50 h 50"/>
                  <a:gd name="T48" fmla="*/ 69 w 88"/>
                  <a:gd name="T49" fmla="*/ 44 h 50"/>
                  <a:gd name="T50" fmla="*/ 69 w 88"/>
                  <a:gd name="T51" fmla="*/ 44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8" h="50">
                    <a:moveTo>
                      <a:pt x="69" y="44"/>
                    </a:moveTo>
                    <a:lnTo>
                      <a:pt x="75" y="44"/>
                    </a:lnTo>
                    <a:lnTo>
                      <a:pt x="81" y="38"/>
                    </a:lnTo>
                    <a:lnTo>
                      <a:pt x="88" y="31"/>
                    </a:lnTo>
                    <a:lnTo>
                      <a:pt x="88" y="25"/>
                    </a:lnTo>
                    <a:lnTo>
                      <a:pt x="81" y="19"/>
                    </a:lnTo>
                    <a:lnTo>
                      <a:pt x="81" y="13"/>
                    </a:lnTo>
                    <a:lnTo>
                      <a:pt x="69" y="6"/>
                    </a:lnTo>
                    <a:lnTo>
                      <a:pt x="56" y="0"/>
                    </a:lnTo>
                    <a:lnTo>
                      <a:pt x="37" y="0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6" y="38"/>
                    </a:lnTo>
                    <a:lnTo>
                      <a:pt x="19" y="44"/>
                    </a:lnTo>
                    <a:lnTo>
                      <a:pt x="37" y="50"/>
                    </a:lnTo>
                    <a:lnTo>
                      <a:pt x="50" y="50"/>
                    </a:lnTo>
                    <a:lnTo>
                      <a:pt x="69" y="44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5" name="Freeform 276">
                <a:extLst>
                  <a:ext uri="{FF2B5EF4-FFF2-40B4-BE49-F238E27FC236}">
                    <a16:creationId xmlns:a16="http://schemas.microsoft.com/office/drawing/2014/main" id="{E09A1FA3-E940-558F-EC27-9E375D575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2348"/>
                <a:ext cx="63" cy="31"/>
              </a:xfrm>
              <a:custGeom>
                <a:avLst/>
                <a:gdLst>
                  <a:gd name="T0" fmla="*/ 25 w 63"/>
                  <a:gd name="T1" fmla="*/ 31 h 31"/>
                  <a:gd name="T2" fmla="*/ 32 w 63"/>
                  <a:gd name="T3" fmla="*/ 31 h 31"/>
                  <a:gd name="T4" fmla="*/ 32 w 63"/>
                  <a:gd name="T5" fmla="*/ 25 h 31"/>
                  <a:gd name="T6" fmla="*/ 7 w 63"/>
                  <a:gd name="T7" fmla="*/ 6 h 31"/>
                  <a:gd name="T8" fmla="*/ 7 w 63"/>
                  <a:gd name="T9" fmla="*/ 6 h 31"/>
                  <a:gd name="T10" fmla="*/ 0 w 63"/>
                  <a:gd name="T11" fmla="*/ 6 h 31"/>
                  <a:gd name="T12" fmla="*/ 0 w 63"/>
                  <a:gd name="T13" fmla="*/ 6 h 31"/>
                  <a:gd name="T14" fmla="*/ 19 w 63"/>
                  <a:gd name="T15" fmla="*/ 0 h 31"/>
                  <a:gd name="T16" fmla="*/ 32 w 63"/>
                  <a:gd name="T17" fmla="*/ 0 h 31"/>
                  <a:gd name="T18" fmla="*/ 38 w 63"/>
                  <a:gd name="T19" fmla="*/ 0 h 31"/>
                  <a:gd name="T20" fmla="*/ 44 w 63"/>
                  <a:gd name="T21" fmla="*/ 0 h 31"/>
                  <a:gd name="T22" fmla="*/ 44 w 63"/>
                  <a:gd name="T23" fmla="*/ 6 h 31"/>
                  <a:gd name="T24" fmla="*/ 44 w 63"/>
                  <a:gd name="T25" fmla="*/ 6 h 31"/>
                  <a:gd name="T26" fmla="*/ 38 w 63"/>
                  <a:gd name="T27" fmla="*/ 12 h 31"/>
                  <a:gd name="T28" fmla="*/ 38 w 63"/>
                  <a:gd name="T29" fmla="*/ 12 h 31"/>
                  <a:gd name="T30" fmla="*/ 50 w 63"/>
                  <a:gd name="T31" fmla="*/ 12 h 31"/>
                  <a:gd name="T32" fmla="*/ 57 w 63"/>
                  <a:gd name="T33" fmla="*/ 12 h 31"/>
                  <a:gd name="T34" fmla="*/ 57 w 63"/>
                  <a:gd name="T35" fmla="*/ 12 h 31"/>
                  <a:gd name="T36" fmla="*/ 63 w 63"/>
                  <a:gd name="T37" fmla="*/ 18 h 31"/>
                  <a:gd name="T38" fmla="*/ 63 w 63"/>
                  <a:gd name="T39" fmla="*/ 18 h 31"/>
                  <a:gd name="T40" fmla="*/ 57 w 63"/>
                  <a:gd name="T41" fmla="*/ 25 h 31"/>
                  <a:gd name="T42" fmla="*/ 50 w 63"/>
                  <a:gd name="T43" fmla="*/ 25 h 31"/>
                  <a:gd name="T44" fmla="*/ 25 w 63"/>
                  <a:gd name="T45" fmla="*/ 31 h 31"/>
                  <a:gd name="T46" fmla="*/ 25 w 63"/>
                  <a:gd name="T47" fmla="*/ 31 h 31"/>
                  <a:gd name="T48" fmla="*/ 25 w 63"/>
                  <a:gd name="T49" fmla="*/ 3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31">
                    <a:moveTo>
                      <a:pt x="25" y="31"/>
                    </a:moveTo>
                    <a:lnTo>
                      <a:pt x="32" y="31"/>
                    </a:lnTo>
                    <a:lnTo>
                      <a:pt x="32" y="25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38" y="12"/>
                    </a:lnTo>
                    <a:lnTo>
                      <a:pt x="50" y="12"/>
                    </a:lnTo>
                    <a:lnTo>
                      <a:pt x="57" y="12"/>
                    </a:lnTo>
                    <a:lnTo>
                      <a:pt x="63" y="18"/>
                    </a:lnTo>
                    <a:lnTo>
                      <a:pt x="57" y="25"/>
                    </a:lnTo>
                    <a:lnTo>
                      <a:pt x="50" y="25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6" name="Freeform 277">
                <a:extLst>
                  <a:ext uri="{FF2B5EF4-FFF2-40B4-BE49-F238E27FC236}">
                    <a16:creationId xmlns:a16="http://schemas.microsoft.com/office/drawing/2014/main" id="{03B13342-D498-4C89-418F-E5053A1C4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360"/>
                <a:ext cx="18" cy="13"/>
              </a:xfrm>
              <a:custGeom>
                <a:avLst/>
                <a:gdLst>
                  <a:gd name="T0" fmla="*/ 6 w 18"/>
                  <a:gd name="T1" fmla="*/ 13 h 13"/>
                  <a:gd name="T2" fmla="*/ 12 w 18"/>
                  <a:gd name="T3" fmla="*/ 13 h 13"/>
                  <a:gd name="T4" fmla="*/ 12 w 18"/>
                  <a:gd name="T5" fmla="*/ 13 h 13"/>
                  <a:gd name="T6" fmla="*/ 18 w 18"/>
                  <a:gd name="T7" fmla="*/ 13 h 13"/>
                  <a:gd name="T8" fmla="*/ 18 w 18"/>
                  <a:gd name="T9" fmla="*/ 6 h 13"/>
                  <a:gd name="T10" fmla="*/ 18 w 18"/>
                  <a:gd name="T11" fmla="*/ 6 h 13"/>
                  <a:gd name="T12" fmla="*/ 12 w 18"/>
                  <a:gd name="T13" fmla="*/ 0 h 13"/>
                  <a:gd name="T14" fmla="*/ 6 w 18"/>
                  <a:gd name="T15" fmla="*/ 0 h 13"/>
                  <a:gd name="T16" fmla="*/ 0 w 18"/>
                  <a:gd name="T17" fmla="*/ 0 h 13"/>
                  <a:gd name="T18" fmla="*/ 0 w 18"/>
                  <a:gd name="T19" fmla="*/ 0 h 13"/>
                  <a:gd name="T20" fmla="*/ 6 w 18"/>
                  <a:gd name="T21" fmla="*/ 13 h 13"/>
                  <a:gd name="T22" fmla="*/ 6 w 1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13">
                    <a:moveTo>
                      <a:pt x="6" y="13"/>
                    </a:moveTo>
                    <a:lnTo>
                      <a:pt x="12" y="13"/>
                    </a:lnTo>
                    <a:lnTo>
                      <a:pt x="18" y="13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7" name="Freeform 278">
                <a:extLst>
                  <a:ext uri="{FF2B5EF4-FFF2-40B4-BE49-F238E27FC236}">
                    <a16:creationId xmlns:a16="http://schemas.microsoft.com/office/drawing/2014/main" id="{80091D44-CA87-D3DC-6322-F7A6CDF9A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348"/>
                <a:ext cx="19" cy="12"/>
              </a:xfrm>
              <a:custGeom>
                <a:avLst/>
                <a:gdLst>
                  <a:gd name="T0" fmla="*/ 6 w 19"/>
                  <a:gd name="T1" fmla="*/ 12 h 12"/>
                  <a:gd name="T2" fmla="*/ 13 w 19"/>
                  <a:gd name="T3" fmla="*/ 12 h 12"/>
                  <a:gd name="T4" fmla="*/ 19 w 19"/>
                  <a:gd name="T5" fmla="*/ 6 h 12"/>
                  <a:gd name="T6" fmla="*/ 19 w 19"/>
                  <a:gd name="T7" fmla="*/ 6 h 12"/>
                  <a:gd name="T8" fmla="*/ 13 w 19"/>
                  <a:gd name="T9" fmla="*/ 6 h 12"/>
                  <a:gd name="T10" fmla="*/ 6 w 19"/>
                  <a:gd name="T11" fmla="*/ 0 h 12"/>
                  <a:gd name="T12" fmla="*/ 0 w 19"/>
                  <a:gd name="T13" fmla="*/ 0 h 12"/>
                  <a:gd name="T14" fmla="*/ 0 w 19"/>
                  <a:gd name="T15" fmla="*/ 0 h 12"/>
                  <a:gd name="T16" fmla="*/ 0 w 19"/>
                  <a:gd name="T17" fmla="*/ 0 h 12"/>
                  <a:gd name="T18" fmla="*/ 6 w 19"/>
                  <a:gd name="T19" fmla="*/ 12 h 12"/>
                  <a:gd name="T20" fmla="*/ 6 w 19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2">
                    <a:moveTo>
                      <a:pt x="6" y="12"/>
                    </a:moveTo>
                    <a:lnTo>
                      <a:pt x="13" y="12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8" name="Freeform 279">
                <a:extLst>
                  <a:ext uri="{FF2B5EF4-FFF2-40B4-BE49-F238E27FC236}">
                    <a16:creationId xmlns:a16="http://schemas.microsoft.com/office/drawing/2014/main" id="{02B98E7A-3B2E-E1F3-F284-59BC21090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2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59" name="Freeform 280">
                <a:extLst>
                  <a:ext uri="{FF2B5EF4-FFF2-40B4-BE49-F238E27FC236}">
                    <a16:creationId xmlns:a16="http://schemas.microsoft.com/office/drawing/2014/main" id="{600905F8-9762-427F-33C5-674E7369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2323"/>
                <a:ext cx="13" cy="1"/>
              </a:xfrm>
              <a:custGeom>
                <a:avLst/>
                <a:gdLst>
                  <a:gd name="T0" fmla="*/ 7 w 13"/>
                  <a:gd name="T1" fmla="*/ 0 h 1"/>
                  <a:gd name="T2" fmla="*/ 13 w 13"/>
                  <a:gd name="T3" fmla="*/ 0 h 1"/>
                  <a:gd name="T4" fmla="*/ 13 w 13"/>
                  <a:gd name="T5" fmla="*/ 0 h 1"/>
                  <a:gd name="T6" fmla="*/ 7 w 13"/>
                  <a:gd name="T7" fmla="*/ 0 h 1"/>
                  <a:gd name="T8" fmla="*/ 7 w 13"/>
                  <a:gd name="T9" fmla="*/ 0 h 1"/>
                  <a:gd name="T10" fmla="*/ 0 w 13"/>
                  <a:gd name="T11" fmla="*/ 0 h 1"/>
                  <a:gd name="T12" fmla="*/ 0 w 13"/>
                  <a:gd name="T13" fmla="*/ 0 h 1"/>
                  <a:gd name="T14" fmla="*/ 7 w 13"/>
                  <a:gd name="T15" fmla="*/ 0 h 1"/>
                  <a:gd name="T16" fmla="*/ 7 w 13"/>
                  <a:gd name="T17" fmla="*/ 0 h 1"/>
                  <a:gd name="T18" fmla="*/ 7 w 1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7" y="0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0" name="Freeform 281">
                <a:extLst>
                  <a:ext uri="{FF2B5EF4-FFF2-40B4-BE49-F238E27FC236}">
                    <a16:creationId xmlns:a16="http://schemas.microsoft.com/office/drawing/2014/main" id="{A5840E16-5130-57E7-CE34-93DF4512D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31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6 w 6"/>
                  <a:gd name="T3" fmla="*/ 7 h 7"/>
                  <a:gd name="T4" fmla="*/ 6 w 6"/>
                  <a:gd name="T5" fmla="*/ 7 h 7"/>
                  <a:gd name="T6" fmla="*/ 6 w 6"/>
                  <a:gd name="T7" fmla="*/ 0 h 7"/>
                  <a:gd name="T8" fmla="*/ 0 w 6"/>
                  <a:gd name="T9" fmla="*/ 0 h 7"/>
                  <a:gd name="T10" fmla="*/ 0 w 6"/>
                  <a:gd name="T11" fmla="*/ 7 h 7"/>
                  <a:gd name="T12" fmla="*/ 0 w 6"/>
                  <a:gd name="T13" fmla="*/ 7 h 7"/>
                  <a:gd name="T14" fmla="*/ 0 w 6"/>
                  <a:gd name="T15" fmla="*/ 7 h 7"/>
                  <a:gd name="T16" fmla="*/ 6 w 6"/>
                  <a:gd name="T17" fmla="*/ 7 h 7"/>
                  <a:gd name="T18" fmla="*/ 6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1" name="Freeform 282">
                <a:extLst>
                  <a:ext uri="{FF2B5EF4-FFF2-40B4-BE49-F238E27FC236}">
                    <a16:creationId xmlns:a16="http://schemas.microsoft.com/office/drawing/2014/main" id="{B8D7F2A5-4929-01DA-C936-7A8DFFE9F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316"/>
                <a:ext cx="13" cy="7"/>
              </a:xfrm>
              <a:custGeom>
                <a:avLst/>
                <a:gdLst>
                  <a:gd name="T0" fmla="*/ 6 w 13"/>
                  <a:gd name="T1" fmla="*/ 7 h 7"/>
                  <a:gd name="T2" fmla="*/ 13 w 13"/>
                  <a:gd name="T3" fmla="*/ 7 h 7"/>
                  <a:gd name="T4" fmla="*/ 13 w 13"/>
                  <a:gd name="T5" fmla="*/ 7 h 7"/>
                  <a:gd name="T6" fmla="*/ 6 w 13"/>
                  <a:gd name="T7" fmla="*/ 0 h 7"/>
                  <a:gd name="T8" fmla="*/ 6 w 13"/>
                  <a:gd name="T9" fmla="*/ 0 h 7"/>
                  <a:gd name="T10" fmla="*/ 6 w 13"/>
                  <a:gd name="T11" fmla="*/ 0 h 7"/>
                  <a:gd name="T12" fmla="*/ 0 w 13"/>
                  <a:gd name="T13" fmla="*/ 7 h 7"/>
                  <a:gd name="T14" fmla="*/ 6 w 13"/>
                  <a:gd name="T15" fmla="*/ 7 h 7"/>
                  <a:gd name="T16" fmla="*/ 6 w 13"/>
                  <a:gd name="T17" fmla="*/ 7 h 7"/>
                  <a:gd name="T18" fmla="*/ 6 w 1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6" y="7"/>
                    </a:moveTo>
                    <a:lnTo>
                      <a:pt x="13" y="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2" name="Freeform 283">
                <a:extLst>
                  <a:ext uri="{FF2B5EF4-FFF2-40B4-BE49-F238E27FC236}">
                    <a16:creationId xmlns:a16="http://schemas.microsoft.com/office/drawing/2014/main" id="{38A9AB6B-4AA5-E260-8606-5B620AECC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31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6 w 6"/>
                  <a:gd name="T3" fmla="*/ 7 h 7"/>
                  <a:gd name="T4" fmla="*/ 6 w 6"/>
                  <a:gd name="T5" fmla="*/ 7 h 7"/>
                  <a:gd name="T6" fmla="*/ 6 w 6"/>
                  <a:gd name="T7" fmla="*/ 7 h 7"/>
                  <a:gd name="T8" fmla="*/ 6 w 6"/>
                  <a:gd name="T9" fmla="*/ 0 h 7"/>
                  <a:gd name="T10" fmla="*/ 0 w 6"/>
                  <a:gd name="T11" fmla="*/ 0 h 7"/>
                  <a:gd name="T12" fmla="*/ 0 w 6"/>
                  <a:gd name="T13" fmla="*/ 7 h 7"/>
                  <a:gd name="T14" fmla="*/ 0 w 6"/>
                  <a:gd name="T15" fmla="*/ 7 h 7"/>
                  <a:gd name="T16" fmla="*/ 6 w 6"/>
                  <a:gd name="T17" fmla="*/ 7 h 7"/>
                  <a:gd name="T18" fmla="*/ 6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3" name="Freeform 284">
                <a:extLst>
                  <a:ext uri="{FF2B5EF4-FFF2-40B4-BE49-F238E27FC236}">
                    <a16:creationId xmlns:a16="http://schemas.microsoft.com/office/drawing/2014/main" id="{C950189C-4443-24E7-F9BE-9F6799E26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32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4" name="Freeform 285">
                <a:extLst>
                  <a:ext uri="{FF2B5EF4-FFF2-40B4-BE49-F238E27FC236}">
                    <a16:creationId xmlns:a16="http://schemas.microsoft.com/office/drawing/2014/main" id="{3AC04A17-18D5-C302-8AE2-9D404630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32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0 h 6"/>
                  <a:gd name="T8" fmla="*/ 7 w 7"/>
                  <a:gd name="T9" fmla="*/ 0 h 6"/>
                  <a:gd name="T10" fmla="*/ 0 w 7"/>
                  <a:gd name="T11" fmla="*/ 0 h 6"/>
                  <a:gd name="T12" fmla="*/ 0 w 7"/>
                  <a:gd name="T13" fmla="*/ 0 h 6"/>
                  <a:gd name="T14" fmla="*/ 0 w 7"/>
                  <a:gd name="T15" fmla="*/ 6 h 6"/>
                  <a:gd name="T16" fmla="*/ 7 w 7"/>
                  <a:gd name="T17" fmla="*/ 6 h 6"/>
                  <a:gd name="T18" fmla="*/ 7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5" name="Freeform 286">
                <a:extLst>
                  <a:ext uri="{FF2B5EF4-FFF2-40B4-BE49-F238E27FC236}">
                    <a16:creationId xmlns:a16="http://schemas.microsoft.com/office/drawing/2014/main" id="{F3B098EF-EF6F-D686-89D5-A7431B58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32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6 h 6"/>
                  <a:gd name="T18" fmla="*/ 0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6" name="Freeform 287">
                <a:extLst>
                  <a:ext uri="{FF2B5EF4-FFF2-40B4-BE49-F238E27FC236}">
                    <a16:creationId xmlns:a16="http://schemas.microsoft.com/office/drawing/2014/main" id="{5E21C948-556E-0DCE-F68D-F43422E2E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2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0 h 6"/>
                  <a:gd name="T8" fmla="*/ 7 w 7"/>
                  <a:gd name="T9" fmla="*/ 0 h 6"/>
                  <a:gd name="T10" fmla="*/ 0 w 7"/>
                  <a:gd name="T11" fmla="*/ 0 h 6"/>
                  <a:gd name="T12" fmla="*/ 0 w 7"/>
                  <a:gd name="T13" fmla="*/ 0 h 6"/>
                  <a:gd name="T14" fmla="*/ 0 w 7"/>
                  <a:gd name="T15" fmla="*/ 0 h 6"/>
                  <a:gd name="T16" fmla="*/ 0 w 7"/>
                  <a:gd name="T17" fmla="*/ 6 h 6"/>
                  <a:gd name="T18" fmla="*/ 0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7" name="Freeform 288">
                <a:extLst>
                  <a:ext uri="{FF2B5EF4-FFF2-40B4-BE49-F238E27FC236}">
                    <a16:creationId xmlns:a16="http://schemas.microsoft.com/office/drawing/2014/main" id="{68409616-EAB2-3313-5152-1FFE4F85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335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6 w 12"/>
                  <a:gd name="T3" fmla="*/ 0 h 1"/>
                  <a:gd name="T4" fmla="*/ 6 w 12"/>
                  <a:gd name="T5" fmla="*/ 0 h 1"/>
                  <a:gd name="T6" fmla="*/ 12 w 12"/>
                  <a:gd name="T7" fmla="*/ 0 h 1"/>
                  <a:gd name="T8" fmla="*/ 6 w 12"/>
                  <a:gd name="T9" fmla="*/ 0 h 1"/>
                  <a:gd name="T10" fmla="*/ 6 w 12"/>
                  <a:gd name="T11" fmla="*/ 0 h 1"/>
                  <a:gd name="T12" fmla="*/ 0 w 12"/>
                  <a:gd name="T13" fmla="*/ 0 h 1"/>
                  <a:gd name="T14" fmla="*/ 0 w 12"/>
                  <a:gd name="T15" fmla="*/ 0 h 1"/>
                  <a:gd name="T16" fmla="*/ 0 w 12"/>
                  <a:gd name="T17" fmla="*/ 0 h 1"/>
                  <a:gd name="T18" fmla="*/ 0 w 1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8" name="Freeform 289">
                <a:extLst>
                  <a:ext uri="{FF2B5EF4-FFF2-40B4-BE49-F238E27FC236}">
                    <a16:creationId xmlns:a16="http://schemas.microsoft.com/office/drawing/2014/main" id="{502CE5D3-6F20-475E-4828-FECA2BBDE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35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6 w 12"/>
                  <a:gd name="T9" fmla="*/ 6 h 6"/>
                  <a:gd name="T10" fmla="*/ 6 w 12"/>
                  <a:gd name="T11" fmla="*/ 0 h 6"/>
                  <a:gd name="T12" fmla="*/ 0 w 12"/>
                  <a:gd name="T13" fmla="*/ 0 h 6"/>
                  <a:gd name="T14" fmla="*/ 0 w 12"/>
                  <a:gd name="T15" fmla="*/ 6 h 6"/>
                  <a:gd name="T16" fmla="*/ 0 w 12"/>
                  <a:gd name="T17" fmla="*/ 6 h 6"/>
                  <a:gd name="T18" fmla="*/ 0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69" name="Freeform 290">
                <a:extLst>
                  <a:ext uri="{FF2B5EF4-FFF2-40B4-BE49-F238E27FC236}">
                    <a16:creationId xmlns:a16="http://schemas.microsoft.com/office/drawing/2014/main" id="{CECACC97-E080-B2F4-2A30-74B597869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34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7 h 7"/>
                  <a:gd name="T6" fmla="*/ 6 w 6"/>
                  <a:gd name="T7" fmla="*/ 7 h 7"/>
                  <a:gd name="T8" fmla="*/ 6 w 6"/>
                  <a:gd name="T9" fmla="*/ 0 h 7"/>
                  <a:gd name="T10" fmla="*/ 6 w 6"/>
                  <a:gd name="T11" fmla="*/ 0 h 7"/>
                  <a:gd name="T12" fmla="*/ 0 w 6"/>
                  <a:gd name="T13" fmla="*/ 0 h 7"/>
                  <a:gd name="T14" fmla="*/ 0 w 6"/>
                  <a:gd name="T15" fmla="*/ 0 h 7"/>
                  <a:gd name="T16" fmla="*/ 0 w 6"/>
                  <a:gd name="T17" fmla="*/ 7 h 7"/>
                  <a:gd name="T18" fmla="*/ 0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0" name="Freeform 291">
                <a:extLst>
                  <a:ext uri="{FF2B5EF4-FFF2-40B4-BE49-F238E27FC236}">
                    <a16:creationId xmlns:a16="http://schemas.microsoft.com/office/drawing/2014/main" id="{17AE6CDE-59CF-FE53-A21D-7B3B15B5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34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7 w 7"/>
                  <a:gd name="T7" fmla="*/ 6 h 6"/>
                  <a:gd name="T8" fmla="*/ 7 w 7"/>
                  <a:gd name="T9" fmla="*/ 0 h 6"/>
                  <a:gd name="T10" fmla="*/ 7 w 7"/>
                  <a:gd name="T11" fmla="*/ 0 h 6"/>
                  <a:gd name="T12" fmla="*/ 0 w 7"/>
                  <a:gd name="T13" fmla="*/ 0 h 6"/>
                  <a:gd name="T14" fmla="*/ 0 w 7"/>
                  <a:gd name="T15" fmla="*/ 0 h 6"/>
                  <a:gd name="T16" fmla="*/ 0 w 7"/>
                  <a:gd name="T17" fmla="*/ 0 h 6"/>
                  <a:gd name="T18" fmla="*/ 0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1" name="Freeform 292">
                <a:extLst>
                  <a:ext uri="{FF2B5EF4-FFF2-40B4-BE49-F238E27FC236}">
                    <a16:creationId xmlns:a16="http://schemas.microsoft.com/office/drawing/2014/main" id="{C8DECF52-745F-3DAC-4E0C-127548A9E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354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7 w 13"/>
                  <a:gd name="T3" fmla="*/ 6 h 6"/>
                  <a:gd name="T4" fmla="*/ 7 w 13"/>
                  <a:gd name="T5" fmla="*/ 6 h 6"/>
                  <a:gd name="T6" fmla="*/ 13 w 13"/>
                  <a:gd name="T7" fmla="*/ 6 h 6"/>
                  <a:gd name="T8" fmla="*/ 13 w 13"/>
                  <a:gd name="T9" fmla="*/ 0 h 6"/>
                  <a:gd name="T10" fmla="*/ 7 w 13"/>
                  <a:gd name="T11" fmla="*/ 0 h 6"/>
                  <a:gd name="T12" fmla="*/ 7 w 13"/>
                  <a:gd name="T13" fmla="*/ 0 h 6"/>
                  <a:gd name="T14" fmla="*/ 0 w 13"/>
                  <a:gd name="T15" fmla="*/ 0 h 6"/>
                  <a:gd name="T16" fmla="*/ 0 w 13"/>
                  <a:gd name="T17" fmla="*/ 0 h 6"/>
                  <a:gd name="T18" fmla="*/ 0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7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2" name="Freeform 293">
                <a:extLst>
                  <a:ext uri="{FF2B5EF4-FFF2-40B4-BE49-F238E27FC236}">
                    <a16:creationId xmlns:a16="http://schemas.microsoft.com/office/drawing/2014/main" id="{F942464E-C4AD-F686-15A5-3950B9E3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360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7 w 13"/>
                  <a:gd name="T3" fmla="*/ 0 h 6"/>
                  <a:gd name="T4" fmla="*/ 7 w 13"/>
                  <a:gd name="T5" fmla="*/ 6 h 6"/>
                  <a:gd name="T6" fmla="*/ 13 w 13"/>
                  <a:gd name="T7" fmla="*/ 0 h 6"/>
                  <a:gd name="T8" fmla="*/ 13 w 13"/>
                  <a:gd name="T9" fmla="*/ 0 h 6"/>
                  <a:gd name="T10" fmla="*/ 13 w 13"/>
                  <a:gd name="T11" fmla="*/ 0 h 6"/>
                  <a:gd name="T12" fmla="*/ 7 w 13"/>
                  <a:gd name="T13" fmla="*/ 0 h 6"/>
                  <a:gd name="T14" fmla="*/ 7 w 13"/>
                  <a:gd name="T15" fmla="*/ 0 h 6"/>
                  <a:gd name="T16" fmla="*/ 0 w 13"/>
                  <a:gd name="T17" fmla="*/ 0 h 6"/>
                  <a:gd name="T18" fmla="*/ 0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3" name="Freeform 294">
                <a:extLst>
                  <a:ext uri="{FF2B5EF4-FFF2-40B4-BE49-F238E27FC236}">
                    <a16:creationId xmlns:a16="http://schemas.microsoft.com/office/drawing/2014/main" id="{5AEEB627-C941-DD52-B151-56A2E2B2C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366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7 w 13"/>
                  <a:gd name="T3" fmla="*/ 0 h 1"/>
                  <a:gd name="T4" fmla="*/ 7 w 13"/>
                  <a:gd name="T5" fmla="*/ 0 h 1"/>
                  <a:gd name="T6" fmla="*/ 13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  <a:gd name="T12" fmla="*/ 7 w 13"/>
                  <a:gd name="T13" fmla="*/ 0 h 1"/>
                  <a:gd name="T14" fmla="*/ 7 w 13"/>
                  <a:gd name="T15" fmla="*/ 0 h 1"/>
                  <a:gd name="T16" fmla="*/ 0 w 13"/>
                  <a:gd name="T17" fmla="*/ 0 h 1"/>
                  <a:gd name="T18" fmla="*/ 0 w 1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4" name="Freeform 295">
                <a:extLst>
                  <a:ext uri="{FF2B5EF4-FFF2-40B4-BE49-F238E27FC236}">
                    <a16:creationId xmlns:a16="http://schemas.microsoft.com/office/drawing/2014/main" id="{6E3CB830-15EA-B30B-6D28-627C32FB0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373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0 w 13"/>
                  <a:gd name="T3" fmla="*/ 0 h 1"/>
                  <a:gd name="T4" fmla="*/ 7 w 13"/>
                  <a:gd name="T5" fmla="*/ 0 h 1"/>
                  <a:gd name="T6" fmla="*/ 7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  <a:gd name="T12" fmla="*/ 7 w 13"/>
                  <a:gd name="T13" fmla="*/ 0 h 1"/>
                  <a:gd name="T14" fmla="*/ 7 w 13"/>
                  <a:gd name="T15" fmla="*/ 0 h 1"/>
                  <a:gd name="T16" fmla="*/ 0 w 13"/>
                  <a:gd name="T17" fmla="*/ 0 h 1"/>
                  <a:gd name="T18" fmla="*/ 0 w 1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5" name="Freeform 296">
                <a:extLst>
                  <a:ext uri="{FF2B5EF4-FFF2-40B4-BE49-F238E27FC236}">
                    <a16:creationId xmlns:a16="http://schemas.microsoft.com/office/drawing/2014/main" id="{33F1DE92-B4BD-FA8C-87AC-077540B1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37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6 h 6"/>
                  <a:gd name="T8" fmla="*/ 7 w 7"/>
                  <a:gd name="T9" fmla="*/ 6 h 6"/>
                  <a:gd name="T10" fmla="*/ 7 w 7"/>
                  <a:gd name="T11" fmla="*/ 6 h 6"/>
                  <a:gd name="T12" fmla="*/ 7 w 7"/>
                  <a:gd name="T13" fmla="*/ 0 h 6"/>
                  <a:gd name="T14" fmla="*/ 0 w 7"/>
                  <a:gd name="T15" fmla="*/ 0 h 6"/>
                  <a:gd name="T16" fmla="*/ 0 w 7"/>
                  <a:gd name="T17" fmla="*/ 6 h 6"/>
                  <a:gd name="T18" fmla="*/ 0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6" name="Freeform 297">
                <a:extLst>
                  <a:ext uri="{FF2B5EF4-FFF2-40B4-BE49-F238E27FC236}">
                    <a16:creationId xmlns:a16="http://schemas.microsoft.com/office/drawing/2014/main" id="{5975F512-8DB3-24F9-4C4C-738D13287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379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6 h 6"/>
                  <a:gd name="T4" fmla="*/ 6 w 13"/>
                  <a:gd name="T5" fmla="*/ 6 h 6"/>
                  <a:gd name="T6" fmla="*/ 6 w 13"/>
                  <a:gd name="T7" fmla="*/ 6 h 6"/>
                  <a:gd name="T8" fmla="*/ 13 w 13"/>
                  <a:gd name="T9" fmla="*/ 6 h 6"/>
                  <a:gd name="T10" fmla="*/ 13 w 13"/>
                  <a:gd name="T11" fmla="*/ 0 h 6"/>
                  <a:gd name="T12" fmla="*/ 6 w 13"/>
                  <a:gd name="T13" fmla="*/ 0 h 6"/>
                  <a:gd name="T14" fmla="*/ 6 w 13"/>
                  <a:gd name="T15" fmla="*/ 0 h 6"/>
                  <a:gd name="T16" fmla="*/ 0 w 13"/>
                  <a:gd name="T17" fmla="*/ 0 h 6"/>
                  <a:gd name="T18" fmla="*/ 0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7" name="Freeform 298">
                <a:extLst>
                  <a:ext uri="{FF2B5EF4-FFF2-40B4-BE49-F238E27FC236}">
                    <a16:creationId xmlns:a16="http://schemas.microsoft.com/office/drawing/2014/main" id="{3D9655A2-FA18-AF97-F5FE-8C85EE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385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0 w 12"/>
                  <a:gd name="T3" fmla="*/ 0 h 7"/>
                  <a:gd name="T4" fmla="*/ 6 w 12"/>
                  <a:gd name="T5" fmla="*/ 7 h 7"/>
                  <a:gd name="T6" fmla="*/ 6 w 12"/>
                  <a:gd name="T7" fmla="*/ 7 h 7"/>
                  <a:gd name="T8" fmla="*/ 12 w 12"/>
                  <a:gd name="T9" fmla="*/ 7 h 7"/>
                  <a:gd name="T10" fmla="*/ 12 w 12"/>
                  <a:gd name="T11" fmla="*/ 0 h 7"/>
                  <a:gd name="T12" fmla="*/ 12 w 12"/>
                  <a:gd name="T13" fmla="*/ 0 h 7"/>
                  <a:gd name="T14" fmla="*/ 6 w 12"/>
                  <a:gd name="T15" fmla="*/ 0 h 7"/>
                  <a:gd name="T16" fmla="*/ 6 w 12"/>
                  <a:gd name="T17" fmla="*/ 0 h 7"/>
                  <a:gd name="T18" fmla="*/ 6 w 1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6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8" name="Freeform 299">
                <a:extLst>
                  <a:ext uri="{FF2B5EF4-FFF2-40B4-BE49-F238E27FC236}">
                    <a16:creationId xmlns:a16="http://schemas.microsoft.com/office/drawing/2014/main" id="{D002F69B-AA15-F537-6F18-363AA91F1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385"/>
                <a:ext cx="12" cy="7"/>
              </a:xfrm>
              <a:custGeom>
                <a:avLst/>
                <a:gdLst>
                  <a:gd name="T0" fmla="*/ 6 w 12"/>
                  <a:gd name="T1" fmla="*/ 7 h 7"/>
                  <a:gd name="T2" fmla="*/ 0 w 12"/>
                  <a:gd name="T3" fmla="*/ 7 h 7"/>
                  <a:gd name="T4" fmla="*/ 6 w 12"/>
                  <a:gd name="T5" fmla="*/ 7 h 7"/>
                  <a:gd name="T6" fmla="*/ 6 w 12"/>
                  <a:gd name="T7" fmla="*/ 7 h 7"/>
                  <a:gd name="T8" fmla="*/ 12 w 12"/>
                  <a:gd name="T9" fmla="*/ 7 h 7"/>
                  <a:gd name="T10" fmla="*/ 12 w 12"/>
                  <a:gd name="T11" fmla="*/ 7 h 7"/>
                  <a:gd name="T12" fmla="*/ 12 w 12"/>
                  <a:gd name="T13" fmla="*/ 7 h 7"/>
                  <a:gd name="T14" fmla="*/ 6 w 12"/>
                  <a:gd name="T15" fmla="*/ 0 h 7"/>
                  <a:gd name="T16" fmla="*/ 6 w 12"/>
                  <a:gd name="T17" fmla="*/ 7 h 7"/>
                  <a:gd name="T18" fmla="*/ 6 w 12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6" y="7"/>
                    </a:move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79" name="Freeform 300">
                <a:extLst>
                  <a:ext uri="{FF2B5EF4-FFF2-40B4-BE49-F238E27FC236}">
                    <a16:creationId xmlns:a16="http://schemas.microsoft.com/office/drawing/2014/main" id="{65F52529-605B-42B0-FF48-22AE7C163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92"/>
                <a:ext cx="13" cy="6"/>
              </a:xfrm>
              <a:custGeom>
                <a:avLst/>
                <a:gdLst>
                  <a:gd name="T0" fmla="*/ 7 w 13"/>
                  <a:gd name="T1" fmla="*/ 0 h 6"/>
                  <a:gd name="T2" fmla="*/ 0 w 13"/>
                  <a:gd name="T3" fmla="*/ 0 h 6"/>
                  <a:gd name="T4" fmla="*/ 0 w 13"/>
                  <a:gd name="T5" fmla="*/ 6 h 6"/>
                  <a:gd name="T6" fmla="*/ 7 w 13"/>
                  <a:gd name="T7" fmla="*/ 6 h 6"/>
                  <a:gd name="T8" fmla="*/ 7 w 13"/>
                  <a:gd name="T9" fmla="*/ 6 h 6"/>
                  <a:gd name="T10" fmla="*/ 13 w 13"/>
                  <a:gd name="T11" fmla="*/ 0 h 6"/>
                  <a:gd name="T12" fmla="*/ 13 w 13"/>
                  <a:gd name="T13" fmla="*/ 0 h 6"/>
                  <a:gd name="T14" fmla="*/ 7 w 13"/>
                  <a:gd name="T15" fmla="*/ 0 h 6"/>
                  <a:gd name="T16" fmla="*/ 7 w 13"/>
                  <a:gd name="T17" fmla="*/ 0 h 6"/>
                  <a:gd name="T18" fmla="*/ 7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7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0" name="Freeform 301">
                <a:extLst>
                  <a:ext uri="{FF2B5EF4-FFF2-40B4-BE49-F238E27FC236}">
                    <a16:creationId xmlns:a16="http://schemas.microsoft.com/office/drawing/2014/main" id="{C81EEAC4-15E3-E16C-F5CD-0036C4A70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39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1" name="Freeform 302">
                <a:extLst>
                  <a:ext uri="{FF2B5EF4-FFF2-40B4-BE49-F238E27FC236}">
                    <a16:creationId xmlns:a16="http://schemas.microsoft.com/office/drawing/2014/main" id="{0A91EA2C-D077-4E27-B309-BA41A6D15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" y="239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2" name="Freeform 303">
                <a:extLst>
                  <a:ext uri="{FF2B5EF4-FFF2-40B4-BE49-F238E27FC236}">
                    <a16:creationId xmlns:a16="http://schemas.microsoft.com/office/drawing/2014/main" id="{C6FC89E6-574A-3539-4745-059C375D1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39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3" name="Freeform 304">
                <a:extLst>
                  <a:ext uri="{FF2B5EF4-FFF2-40B4-BE49-F238E27FC236}">
                    <a16:creationId xmlns:a16="http://schemas.microsoft.com/office/drawing/2014/main" id="{CA1D2CED-07E1-4149-F105-406BA156B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398"/>
                <a:ext cx="12" cy="6"/>
              </a:xfrm>
              <a:custGeom>
                <a:avLst/>
                <a:gdLst>
                  <a:gd name="T0" fmla="*/ 6 w 12"/>
                  <a:gd name="T1" fmla="*/ 0 h 6"/>
                  <a:gd name="T2" fmla="*/ 6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4" name="Freeform 305">
                <a:extLst>
                  <a:ext uri="{FF2B5EF4-FFF2-40B4-BE49-F238E27FC236}">
                    <a16:creationId xmlns:a16="http://schemas.microsoft.com/office/drawing/2014/main" id="{468E9F18-2B9D-71C6-3A9F-71C91AFD1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39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6 h 6"/>
                  <a:gd name="T10" fmla="*/ 7 w 7"/>
                  <a:gd name="T11" fmla="*/ 6 h 6"/>
                  <a:gd name="T12" fmla="*/ 7 w 7"/>
                  <a:gd name="T13" fmla="*/ 0 h 6"/>
                  <a:gd name="T14" fmla="*/ 7 w 7"/>
                  <a:gd name="T15" fmla="*/ 0 h 6"/>
                  <a:gd name="T16" fmla="*/ 7 w 7"/>
                  <a:gd name="T17" fmla="*/ 0 h 6"/>
                  <a:gd name="T18" fmla="*/ 7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5" name="Freeform 306">
                <a:extLst>
                  <a:ext uri="{FF2B5EF4-FFF2-40B4-BE49-F238E27FC236}">
                    <a16:creationId xmlns:a16="http://schemas.microsoft.com/office/drawing/2014/main" id="{1A2D940C-455F-FE08-7369-8F83F1723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398"/>
                <a:ext cx="12" cy="1"/>
              </a:xfrm>
              <a:custGeom>
                <a:avLst/>
                <a:gdLst>
                  <a:gd name="T0" fmla="*/ 6 w 12"/>
                  <a:gd name="T1" fmla="*/ 0 h 1"/>
                  <a:gd name="T2" fmla="*/ 6 w 12"/>
                  <a:gd name="T3" fmla="*/ 0 h 1"/>
                  <a:gd name="T4" fmla="*/ 0 w 12"/>
                  <a:gd name="T5" fmla="*/ 0 h 1"/>
                  <a:gd name="T6" fmla="*/ 0 w 12"/>
                  <a:gd name="T7" fmla="*/ 0 h 1"/>
                  <a:gd name="T8" fmla="*/ 6 w 12"/>
                  <a:gd name="T9" fmla="*/ 0 h 1"/>
                  <a:gd name="T10" fmla="*/ 6 w 12"/>
                  <a:gd name="T11" fmla="*/ 0 h 1"/>
                  <a:gd name="T12" fmla="*/ 12 w 12"/>
                  <a:gd name="T13" fmla="*/ 0 h 1"/>
                  <a:gd name="T14" fmla="*/ 12 w 12"/>
                  <a:gd name="T15" fmla="*/ 0 h 1"/>
                  <a:gd name="T16" fmla="*/ 6 w 12"/>
                  <a:gd name="T17" fmla="*/ 0 h 1"/>
                  <a:gd name="T18" fmla="*/ 6 w 1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6" name="Freeform 307">
                <a:extLst>
                  <a:ext uri="{FF2B5EF4-FFF2-40B4-BE49-F238E27FC236}">
                    <a16:creationId xmlns:a16="http://schemas.microsoft.com/office/drawing/2014/main" id="{2CAC7451-352A-C23D-FEB8-6C1D82CF5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39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7" name="Freeform 308">
                <a:extLst>
                  <a:ext uri="{FF2B5EF4-FFF2-40B4-BE49-F238E27FC236}">
                    <a16:creationId xmlns:a16="http://schemas.microsoft.com/office/drawing/2014/main" id="{2A5635BA-D8E5-6B1A-EF19-1B6EC843C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92"/>
                <a:ext cx="13" cy="6"/>
              </a:xfrm>
              <a:custGeom>
                <a:avLst/>
                <a:gdLst>
                  <a:gd name="T0" fmla="*/ 6 w 13"/>
                  <a:gd name="T1" fmla="*/ 0 h 6"/>
                  <a:gd name="T2" fmla="*/ 6 w 13"/>
                  <a:gd name="T3" fmla="*/ 0 h 6"/>
                  <a:gd name="T4" fmla="*/ 0 w 13"/>
                  <a:gd name="T5" fmla="*/ 0 h 6"/>
                  <a:gd name="T6" fmla="*/ 0 w 13"/>
                  <a:gd name="T7" fmla="*/ 0 h 6"/>
                  <a:gd name="T8" fmla="*/ 6 w 13"/>
                  <a:gd name="T9" fmla="*/ 0 h 6"/>
                  <a:gd name="T10" fmla="*/ 6 w 13"/>
                  <a:gd name="T11" fmla="*/ 6 h 6"/>
                  <a:gd name="T12" fmla="*/ 13 w 13"/>
                  <a:gd name="T13" fmla="*/ 0 h 6"/>
                  <a:gd name="T14" fmla="*/ 13 w 13"/>
                  <a:gd name="T15" fmla="*/ 0 h 6"/>
                  <a:gd name="T16" fmla="*/ 6 w 13"/>
                  <a:gd name="T17" fmla="*/ 0 h 6"/>
                  <a:gd name="T18" fmla="*/ 6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8" name="Freeform 309">
                <a:extLst>
                  <a:ext uri="{FF2B5EF4-FFF2-40B4-BE49-F238E27FC236}">
                    <a16:creationId xmlns:a16="http://schemas.microsoft.com/office/drawing/2014/main" id="{AB3EFAB2-8E78-CCD9-8849-01B121B9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85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7 h 7"/>
                  <a:gd name="T8" fmla="*/ 0 w 6"/>
                  <a:gd name="T9" fmla="*/ 7 h 7"/>
                  <a:gd name="T10" fmla="*/ 6 w 6"/>
                  <a:gd name="T11" fmla="*/ 7 h 7"/>
                  <a:gd name="T12" fmla="*/ 6 w 6"/>
                  <a:gd name="T13" fmla="*/ 7 h 7"/>
                  <a:gd name="T14" fmla="*/ 6 w 6"/>
                  <a:gd name="T15" fmla="*/ 7 h 7"/>
                  <a:gd name="T16" fmla="*/ 6 w 6"/>
                  <a:gd name="T17" fmla="*/ 0 h 7"/>
                  <a:gd name="T18" fmla="*/ 6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89" name="Freeform 310">
                <a:extLst>
                  <a:ext uri="{FF2B5EF4-FFF2-40B4-BE49-F238E27FC236}">
                    <a16:creationId xmlns:a16="http://schemas.microsoft.com/office/drawing/2014/main" id="{E04BF864-BB1F-352F-FC52-BCFEA23D2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38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0" name="Freeform 311">
                <a:extLst>
                  <a:ext uri="{FF2B5EF4-FFF2-40B4-BE49-F238E27FC236}">
                    <a16:creationId xmlns:a16="http://schemas.microsoft.com/office/drawing/2014/main" id="{89272EB5-BFD7-2273-C529-B7F084224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2379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w 7"/>
                  <a:gd name="T11" fmla="*/ 6 h 6"/>
                  <a:gd name="T12" fmla="*/ 7 w 7"/>
                  <a:gd name="T13" fmla="*/ 6 h 6"/>
                  <a:gd name="T14" fmla="*/ 7 w 7"/>
                  <a:gd name="T15" fmla="*/ 0 h 6"/>
                  <a:gd name="T16" fmla="*/ 7 w 7"/>
                  <a:gd name="T17" fmla="*/ 0 h 6"/>
                  <a:gd name="T18" fmla="*/ 7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1" name="Freeform 312">
                <a:extLst>
                  <a:ext uri="{FF2B5EF4-FFF2-40B4-BE49-F238E27FC236}">
                    <a16:creationId xmlns:a16="http://schemas.microsoft.com/office/drawing/2014/main" id="{25115B06-D4A8-5D72-569F-F241448CB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7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2" name="Freeform 313">
                <a:extLst>
                  <a:ext uri="{FF2B5EF4-FFF2-40B4-BE49-F238E27FC236}">
                    <a16:creationId xmlns:a16="http://schemas.microsoft.com/office/drawing/2014/main" id="{D4011C0F-9606-E0AB-2259-E60A1F828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366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7 h 7"/>
                  <a:gd name="T10" fmla="*/ 0 w 6"/>
                  <a:gd name="T11" fmla="*/ 7 h 7"/>
                  <a:gd name="T12" fmla="*/ 6 w 6"/>
                  <a:gd name="T13" fmla="*/ 7 h 7"/>
                  <a:gd name="T14" fmla="*/ 6 w 6"/>
                  <a:gd name="T15" fmla="*/ 7 h 7"/>
                  <a:gd name="T16" fmla="*/ 6 w 6"/>
                  <a:gd name="T17" fmla="*/ 0 h 7"/>
                  <a:gd name="T18" fmla="*/ 6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3" name="Freeform 314">
                <a:extLst>
                  <a:ext uri="{FF2B5EF4-FFF2-40B4-BE49-F238E27FC236}">
                    <a16:creationId xmlns:a16="http://schemas.microsoft.com/office/drawing/2014/main" id="{CB98D122-4102-8DAF-BE92-0EE4E3590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3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4" name="Freeform 315">
                <a:extLst>
                  <a:ext uri="{FF2B5EF4-FFF2-40B4-BE49-F238E27FC236}">
                    <a16:creationId xmlns:a16="http://schemas.microsoft.com/office/drawing/2014/main" id="{BA30954B-99B0-484B-0A4D-1DC9FADC3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3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6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  <a:gd name="T10" fmla="*/ 6 w 12"/>
                  <a:gd name="T11" fmla="*/ 6 h 6"/>
                  <a:gd name="T12" fmla="*/ 6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5" name="Freeform 316">
                <a:extLst>
                  <a:ext uri="{FF2B5EF4-FFF2-40B4-BE49-F238E27FC236}">
                    <a16:creationId xmlns:a16="http://schemas.microsoft.com/office/drawing/2014/main" id="{7C792828-BF9F-6600-FA1C-45B7D34D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34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6 w 12"/>
                  <a:gd name="T5" fmla="*/ 0 h 6"/>
                  <a:gd name="T6" fmla="*/ 6 w 12"/>
                  <a:gd name="T7" fmla="*/ 6 h 6"/>
                  <a:gd name="T8" fmla="*/ 0 w 12"/>
                  <a:gd name="T9" fmla="*/ 6 h 6"/>
                  <a:gd name="T10" fmla="*/ 6 w 12"/>
                  <a:gd name="T11" fmla="*/ 6 h 6"/>
                  <a:gd name="T12" fmla="*/ 6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6" name="Freeform 317">
                <a:extLst>
                  <a:ext uri="{FF2B5EF4-FFF2-40B4-BE49-F238E27FC236}">
                    <a16:creationId xmlns:a16="http://schemas.microsoft.com/office/drawing/2014/main" id="{6EAEC544-5EBF-DFAC-61D2-84464AC8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34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7" name="Freeform 318">
                <a:extLst>
                  <a:ext uri="{FF2B5EF4-FFF2-40B4-BE49-F238E27FC236}">
                    <a16:creationId xmlns:a16="http://schemas.microsoft.com/office/drawing/2014/main" id="{11DB6D30-05AB-3AFC-7F34-655ECF9EB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341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0 h 7"/>
                  <a:gd name="T4" fmla="*/ 6 w 6"/>
                  <a:gd name="T5" fmla="*/ 0 h 7"/>
                  <a:gd name="T6" fmla="*/ 0 w 6"/>
                  <a:gd name="T7" fmla="*/ 0 h 7"/>
                  <a:gd name="T8" fmla="*/ 0 w 6"/>
                  <a:gd name="T9" fmla="*/ 0 h 7"/>
                  <a:gd name="T10" fmla="*/ 0 w 6"/>
                  <a:gd name="T11" fmla="*/ 0 h 7"/>
                  <a:gd name="T12" fmla="*/ 0 w 6"/>
                  <a:gd name="T13" fmla="*/ 7 h 7"/>
                  <a:gd name="T14" fmla="*/ 6 w 6"/>
                  <a:gd name="T15" fmla="*/ 7 h 7"/>
                  <a:gd name="T16" fmla="*/ 6 w 6"/>
                  <a:gd name="T17" fmla="*/ 0 h 7"/>
                  <a:gd name="T18" fmla="*/ 6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8" name="Freeform 319">
                <a:extLst>
                  <a:ext uri="{FF2B5EF4-FFF2-40B4-BE49-F238E27FC236}">
                    <a16:creationId xmlns:a16="http://schemas.microsoft.com/office/drawing/2014/main" id="{3ECD6570-2B7C-B385-F32B-A31C0FC3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3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99" name="Freeform 320">
                <a:extLst>
                  <a:ext uri="{FF2B5EF4-FFF2-40B4-BE49-F238E27FC236}">
                    <a16:creationId xmlns:a16="http://schemas.microsoft.com/office/drawing/2014/main" id="{5CCD9362-497A-CBB0-9934-A8D66F37F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29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0 h 6"/>
                  <a:gd name="T6" fmla="*/ 6 w 13"/>
                  <a:gd name="T7" fmla="*/ 0 h 6"/>
                  <a:gd name="T8" fmla="*/ 6 w 13"/>
                  <a:gd name="T9" fmla="*/ 0 h 6"/>
                  <a:gd name="T10" fmla="*/ 0 w 13"/>
                  <a:gd name="T11" fmla="*/ 6 h 6"/>
                  <a:gd name="T12" fmla="*/ 6 w 13"/>
                  <a:gd name="T13" fmla="*/ 6 h 6"/>
                  <a:gd name="T14" fmla="*/ 6 w 13"/>
                  <a:gd name="T15" fmla="*/ 6 h 6"/>
                  <a:gd name="T16" fmla="*/ 13 w 13"/>
                  <a:gd name="T17" fmla="*/ 6 h 6"/>
                  <a:gd name="T18" fmla="*/ 13 w 1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0" name="Freeform 321">
                <a:extLst>
                  <a:ext uri="{FF2B5EF4-FFF2-40B4-BE49-F238E27FC236}">
                    <a16:creationId xmlns:a16="http://schemas.microsoft.com/office/drawing/2014/main" id="{BF1CE223-68A8-ACF6-98F4-D6DD640F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2329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13 w 13"/>
                  <a:gd name="T3" fmla="*/ 0 h 6"/>
                  <a:gd name="T4" fmla="*/ 13 w 13"/>
                  <a:gd name="T5" fmla="*/ 0 h 6"/>
                  <a:gd name="T6" fmla="*/ 7 w 13"/>
                  <a:gd name="T7" fmla="*/ 0 h 6"/>
                  <a:gd name="T8" fmla="*/ 7 w 13"/>
                  <a:gd name="T9" fmla="*/ 0 h 6"/>
                  <a:gd name="T10" fmla="*/ 0 w 13"/>
                  <a:gd name="T11" fmla="*/ 0 h 6"/>
                  <a:gd name="T12" fmla="*/ 7 w 13"/>
                  <a:gd name="T13" fmla="*/ 0 h 6"/>
                  <a:gd name="T14" fmla="*/ 7 w 13"/>
                  <a:gd name="T15" fmla="*/ 6 h 6"/>
                  <a:gd name="T16" fmla="*/ 13 w 13"/>
                  <a:gd name="T17" fmla="*/ 0 h 6"/>
                  <a:gd name="T18" fmla="*/ 13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1" name="Freeform 322">
                <a:extLst>
                  <a:ext uri="{FF2B5EF4-FFF2-40B4-BE49-F238E27FC236}">
                    <a16:creationId xmlns:a16="http://schemas.microsoft.com/office/drawing/2014/main" id="{F7DA5896-90F0-019D-EFCD-D20A9579E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2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  <a:gd name="T14" fmla="*/ 0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2" name="Freeform 323">
                <a:extLst>
                  <a:ext uri="{FF2B5EF4-FFF2-40B4-BE49-F238E27FC236}">
                    <a16:creationId xmlns:a16="http://schemas.microsoft.com/office/drawing/2014/main" id="{3FFEF869-D935-A891-D236-35D0B3FC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41"/>
                <a:ext cx="12" cy="1"/>
              </a:xfrm>
              <a:custGeom>
                <a:avLst/>
                <a:gdLst>
                  <a:gd name="T0" fmla="*/ 6 w 12"/>
                  <a:gd name="T1" fmla="*/ 0 h 1"/>
                  <a:gd name="T2" fmla="*/ 6 w 12"/>
                  <a:gd name="T3" fmla="*/ 0 h 1"/>
                  <a:gd name="T4" fmla="*/ 6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6 w 12"/>
                  <a:gd name="T11" fmla="*/ 0 h 1"/>
                  <a:gd name="T12" fmla="*/ 6 w 12"/>
                  <a:gd name="T13" fmla="*/ 0 h 1"/>
                  <a:gd name="T14" fmla="*/ 6 w 12"/>
                  <a:gd name="T15" fmla="*/ 0 h 1"/>
                  <a:gd name="T16" fmla="*/ 6 w 12"/>
                  <a:gd name="T17" fmla="*/ 0 h 1"/>
                  <a:gd name="T18" fmla="*/ 12 w 12"/>
                  <a:gd name="T19" fmla="*/ 0 h 1"/>
                  <a:gd name="T20" fmla="*/ 6 w 12"/>
                  <a:gd name="T21" fmla="*/ 0 h 1"/>
                  <a:gd name="T22" fmla="*/ 6 w 12"/>
                  <a:gd name="T23" fmla="*/ 0 h 1"/>
                  <a:gd name="T24" fmla="*/ 6 w 12"/>
                  <a:gd name="T25" fmla="*/ 0 h 1"/>
                  <a:gd name="T26" fmla="*/ 6 w 12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3" name="Freeform 324">
                <a:extLst>
                  <a:ext uri="{FF2B5EF4-FFF2-40B4-BE49-F238E27FC236}">
                    <a16:creationId xmlns:a16="http://schemas.microsoft.com/office/drawing/2014/main" id="{4E880E9F-15F5-A310-30E8-09C1FB9FE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3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0 w 6"/>
                  <a:gd name="T25" fmla="*/ 0 h 6"/>
                  <a:gd name="T26" fmla="*/ 0 w 6"/>
                  <a:gd name="T27" fmla="*/ 0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4" name="Freeform 325">
                <a:extLst>
                  <a:ext uri="{FF2B5EF4-FFF2-40B4-BE49-F238E27FC236}">
                    <a16:creationId xmlns:a16="http://schemas.microsoft.com/office/drawing/2014/main" id="{EB3578DC-0637-CC35-EB84-83AE8144D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2335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0 h 6"/>
                  <a:gd name="T14" fmla="*/ 7 w 7"/>
                  <a:gd name="T15" fmla="*/ 0 h 6"/>
                  <a:gd name="T16" fmla="*/ 0 w 7"/>
                  <a:gd name="T17" fmla="*/ 0 h 6"/>
                  <a:gd name="T18" fmla="*/ 0 w 7"/>
                  <a:gd name="T19" fmla="*/ 0 h 6"/>
                  <a:gd name="T20" fmla="*/ 7 w 7"/>
                  <a:gd name="T21" fmla="*/ 0 h 6"/>
                  <a:gd name="T22" fmla="*/ 7 w 7"/>
                  <a:gd name="T23" fmla="*/ 0 h 6"/>
                  <a:gd name="T24" fmla="*/ 7 w 7"/>
                  <a:gd name="T25" fmla="*/ 0 h 6"/>
                  <a:gd name="T26" fmla="*/ 7 w 7"/>
                  <a:gd name="T27" fmla="*/ 0 h 6"/>
                  <a:gd name="T28" fmla="*/ 7 w 7"/>
                  <a:gd name="T29" fmla="*/ 0 h 6"/>
                  <a:gd name="T30" fmla="*/ 0 w 7"/>
                  <a:gd name="T31" fmla="*/ 0 h 6"/>
                  <a:gd name="T32" fmla="*/ 0 w 7"/>
                  <a:gd name="T33" fmla="*/ 0 h 6"/>
                  <a:gd name="T34" fmla="*/ 7 w 7"/>
                  <a:gd name="T35" fmla="*/ 0 h 6"/>
                  <a:gd name="T36" fmla="*/ 0 w 7"/>
                  <a:gd name="T37" fmla="*/ 6 h 6"/>
                  <a:gd name="T38" fmla="*/ 0 w 7"/>
                  <a:gd name="T39" fmla="*/ 6 h 6"/>
                  <a:gd name="T40" fmla="*/ 0 w 7"/>
                  <a:gd name="T41" fmla="*/ 6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5" name="Freeform 326">
                <a:extLst>
                  <a:ext uri="{FF2B5EF4-FFF2-40B4-BE49-F238E27FC236}">
                    <a16:creationId xmlns:a16="http://schemas.microsoft.com/office/drawing/2014/main" id="{142657A8-04BA-34F4-7853-572F1FFF5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33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0 w 6"/>
                  <a:gd name="T31" fmla="*/ 0 h 1"/>
                  <a:gd name="T32" fmla="*/ 0 w 6"/>
                  <a:gd name="T33" fmla="*/ 0 h 1"/>
                  <a:gd name="T34" fmla="*/ 0 w 6"/>
                  <a:gd name="T35" fmla="*/ 0 h 1"/>
                  <a:gd name="T36" fmla="*/ 0 w 6"/>
                  <a:gd name="T37" fmla="*/ 0 h 1"/>
                  <a:gd name="T38" fmla="*/ 0 w 6"/>
                  <a:gd name="T39" fmla="*/ 0 h 1"/>
                  <a:gd name="T40" fmla="*/ 6 w 6"/>
                  <a:gd name="T41" fmla="*/ 0 h 1"/>
                  <a:gd name="T42" fmla="*/ 0 w 6"/>
                  <a:gd name="T43" fmla="*/ 0 h 1"/>
                  <a:gd name="T44" fmla="*/ 6 w 6"/>
                  <a:gd name="T45" fmla="*/ 0 h 1"/>
                  <a:gd name="T46" fmla="*/ 6 w 6"/>
                  <a:gd name="T47" fmla="*/ 0 h 1"/>
                  <a:gd name="T48" fmla="*/ 0 w 6"/>
                  <a:gd name="T49" fmla="*/ 0 h 1"/>
                  <a:gd name="T50" fmla="*/ 6 w 6"/>
                  <a:gd name="T51" fmla="*/ 0 h 1"/>
                  <a:gd name="T52" fmla="*/ 6 w 6"/>
                  <a:gd name="T53" fmla="*/ 0 h 1"/>
                  <a:gd name="T54" fmla="*/ 6 w 6"/>
                  <a:gd name="T55" fmla="*/ 0 h 1"/>
                  <a:gd name="T56" fmla="*/ 6 w 6"/>
                  <a:gd name="T57" fmla="*/ 0 h 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6" name="Freeform 327">
                <a:extLst>
                  <a:ext uri="{FF2B5EF4-FFF2-40B4-BE49-F238E27FC236}">
                    <a16:creationId xmlns:a16="http://schemas.microsoft.com/office/drawing/2014/main" id="{DC9714E9-5F08-BC81-57B8-39D94A5A4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32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7" name="Freeform 328">
                <a:extLst>
                  <a:ext uri="{FF2B5EF4-FFF2-40B4-BE49-F238E27FC236}">
                    <a16:creationId xmlns:a16="http://schemas.microsoft.com/office/drawing/2014/main" id="{B4213F29-676E-AAC6-7E1D-B7D9F22D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329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6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6 h 6"/>
                  <a:gd name="T14" fmla="*/ 0 w 1"/>
                  <a:gd name="T15" fmla="*/ 6 h 6"/>
                  <a:gd name="T16" fmla="*/ 0 w 1"/>
                  <a:gd name="T17" fmla="*/ 6 h 6"/>
                  <a:gd name="T18" fmla="*/ 0 w 1"/>
                  <a:gd name="T19" fmla="*/ 6 h 6"/>
                  <a:gd name="T20" fmla="*/ 0 w 1"/>
                  <a:gd name="T21" fmla="*/ 6 h 6"/>
                  <a:gd name="T22" fmla="*/ 0 w 1"/>
                  <a:gd name="T23" fmla="*/ 6 h 6"/>
                  <a:gd name="T24" fmla="*/ 0 w 1"/>
                  <a:gd name="T25" fmla="*/ 6 h 6"/>
                  <a:gd name="T26" fmla="*/ 0 w 1"/>
                  <a:gd name="T27" fmla="*/ 6 h 6"/>
                  <a:gd name="T28" fmla="*/ 0 w 1"/>
                  <a:gd name="T29" fmla="*/ 6 h 6"/>
                  <a:gd name="T30" fmla="*/ 0 w 1"/>
                  <a:gd name="T31" fmla="*/ 6 h 6"/>
                  <a:gd name="T32" fmla="*/ 0 w 1"/>
                  <a:gd name="T33" fmla="*/ 6 h 6"/>
                  <a:gd name="T34" fmla="*/ 0 w 1"/>
                  <a:gd name="T35" fmla="*/ 6 h 6"/>
                  <a:gd name="T36" fmla="*/ 0 w 1"/>
                  <a:gd name="T37" fmla="*/ 0 h 6"/>
                  <a:gd name="T38" fmla="*/ 0 w 1"/>
                  <a:gd name="T39" fmla="*/ 0 h 6"/>
                  <a:gd name="T40" fmla="*/ 0 w 1"/>
                  <a:gd name="T41" fmla="*/ 0 h 6"/>
                  <a:gd name="T42" fmla="*/ 0 w 1"/>
                  <a:gd name="T43" fmla="*/ 0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8" name="Freeform 329">
                <a:extLst>
                  <a:ext uri="{FF2B5EF4-FFF2-40B4-BE49-F238E27FC236}">
                    <a16:creationId xmlns:a16="http://schemas.microsoft.com/office/drawing/2014/main" id="{96C5D4A5-BC2C-B777-76EE-BE0D5D155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23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  <a:gd name="T14" fmla="*/ 0 w 7"/>
                  <a:gd name="T15" fmla="*/ 0 h 1"/>
                  <a:gd name="T16" fmla="*/ 0 w 7"/>
                  <a:gd name="T17" fmla="*/ 0 h 1"/>
                  <a:gd name="T18" fmla="*/ 0 w 7"/>
                  <a:gd name="T19" fmla="*/ 0 h 1"/>
                  <a:gd name="T20" fmla="*/ 7 w 7"/>
                  <a:gd name="T21" fmla="*/ 0 h 1"/>
                  <a:gd name="T22" fmla="*/ 7 w 7"/>
                  <a:gd name="T23" fmla="*/ 0 h 1"/>
                  <a:gd name="T24" fmla="*/ 0 w 7"/>
                  <a:gd name="T25" fmla="*/ 0 h 1"/>
                  <a:gd name="T26" fmla="*/ 7 w 7"/>
                  <a:gd name="T27" fmla="*/ 0 h 1"/>
                  <a:gd name="T28" fmla="*/ 7 w 7"/>
                  <a:gd name="T29" fmla="*/ 0 h 1"/>
                  <a:gd name="T30" fmla="*/ 7 w 7"/>
                  <a:gd name="T31" fmla="*/ 0 h 1"/>
                  <a:gd name="T32" fmla="*/ 7 w 7"/>
                  <a:gd name="T33" fmla="*/ 0 h 1"/>
                  <a:gd name="T34" fmla="*/ 7 w 7"/>
                  <a:gd name="T35" fmla="*/ 0 h 1"/>
                  <a:gd name="T36" fmla="*/ 7 w 7"/>
                  <a:gd name="T37" fmla="*/ 0 h 1"/>
                  <a:gd name="T38" fmla="*/ 0 w 7"/>
                  <a:gd name="T39" fmla="*/ 0 h 1"/>
                  <a:gd name="T40" fmla="*/ 0 w 7"/>
                  <a:gd name="T41" fmla="*/ 0 h 1"/>
                  <a:gd name="T42" fmla="*/ 0 w 7"/>
                  <a:gd name="T43" fmla="*/ 0 h 1"/>
                  <a:gd name="T44" fmla="*/ 0 w 7"/>
                  <a:gd name="T45" fmla="*/ 0 h 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09" name="Freeform 330">
                <a:extLst>
                  <a:ext uri="{FF2B5EF4-FFF2-40B4-BE49-F238E27FC236}">
                    <a16:creationId xmlns:a16="http://schemas.microsoft.com/office/drawing/2014/main" id="{445F99D0-5255-3BC4-E3BD-F62991D5B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234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w 7"/>
                  <a:gd name="T9" fmla="*/ 7 h 7"/>
                  <a:gd name="T10" fmla="*/ 0 w 7"/>
                  <a:gd name="T11" fmla="*/ 7 h 7"/>
                  <a:gd name="T12" fmla="*/ 0 w 7"/>
                  <a:gd name="T13" fmla="*/ 7 h 7"/>
                  <a:gd name="T14" fmla="*/ 7 w 7"/>
                  <a:gd name="T15" fmla="*/ 7 h 7"/>
                  <a:gd name="T16" fmla="*/ 0 w 7"/>
                  <a:gd name="T17" fmla="*/ 7 h 7"/>
                  <a:gd name="T18" fmla="*/ 0 w 7"/>
                  <a:gd name="T19" fmla="*/ 7 h 7"/>
                  <a:gd name="T20" fmla="*/ 7 w 7"/>
                  <a:gd name="T21" fmla="*/ 7 h 7"/>
                  <a:gd name="T22" fmla="*/ 7 w 7"/>
                  <a:gd name="T23" fmla="*/ 7 h 7"/>
                  <a:gd name="T24" fmla="*/ 7 w 7"/>
                  <a:gd name="T25" fmla="*/ 7 h 7"/>
                  <a:gd name="T26" fmla="*/ 7 w 7"/>
                  <a:gd name="T27" fmla="*/ 7 h 7"/>
                  <a:gd name="T28" fmla="*/ 7 w 7"/>
                  <a:gd name="T29" fmla="*/ 7 h 7"/>
                  <a:gd name="T30" fmla="*/ 7 w 7"/>
                  <a:gd name="T31" fmla="*/ 7 h 7"/>
                  <a:gd name="T32" fmla="*/ 7 w 7"/>
                  <a:gd name="T33" fmla="*/ 7 h 7"/>
                  <a:gd name="T34" fmla="*/ 7 w 7"/>
                  <a:gd name="T35" fmla="*/ 7 h 7"/>
                  <a:gd name="T36" fmla="*/ 7 w 7"/>
                  <a:gd name="T37" fmla="*/ 7 h 7"/>
                  <a:gd name="T38" fmla="*/ 7 w 7"/>
                  <a:gd name="T39" fmla="*/ 7 h 7"/>
                  <a:gd name="T40" fmla="*/ 7 w 7"/>
                  <a:gd name="T41" fmla="*/ 7 h 7"/>
                  <a:gd name="T42" fmla="*/ 7 w 7"/>
                  <a:gd name="T43" fmla="*/ 7 h 7"/>
                  <a:gd name="T44" fmla="*/ 0 w 7"/>
                  <a:gd name="T45" fmla="*/ 7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0" name="Freeform 331">
                <a:extLst>
                  <a:ext uri="{FF2B5EF4-FFF2-40B4-BE49-F238E27FC236}">
                    <a16:creationId xmlns:a16="http://schemas.microsoft.com/office/drawing/2014/main" id="{AFCFA3BF-DFDD-7C4C-FC3A-CFE6A9C5B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2341"/>
                <a:ext cx="13" cy="7"/>
              </a:xfrm>
              <a:custGeom>
                <a:avLst/>
                <a:gdLst>
                  <a:gd name="T0" fmla="*/ 7 w 13"/>
                  <a:gd name="T1" fmla="*/ 7 h 7"/>
                  <a:gd name="T2" fmla="*/ 7 w 13"/>
                  <a:gd name="T3" fmla="*/ 7 h 7"/>
                  <a:gd name="T4" fmla="*/ 7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7 w 13"/>
                  <a:gd name="T11" fmla="*/ 0 h 7"/>
                  <a:gd name="T12" fmla="*/ 7 w 13"/>
                  <a:gd name="T13" fmla="*/ 0 h 7"/>
                  <a:gd name="T14" fmla="*/ 7 w 13"/>
                  <a:gd name="T15" fmla="*/ 0 h 7"/>
                  <a:gd name="T16" fmla="*/ 13 w 13"/>
                  <a:gd name="T17" fmla="*/ 0 h 7"/>
                  <a:gd name="T18" fmla="*/ 7 w 13"/>
                  <a:gd name="T19" fmla="*/ 0 h 7"/>
                  <a:gd name="T20" fmla="*/ 7 w 13"/>
                  <a:gd name="T21" fmla="*/ 7 h 7"/>
                  <a:gd name="T22" fmla="*/ 7 w 13"/>
                  <a:gd name="T23" fmla="*/ 7 h 7"/>
                  <a:gd name="T24" fmla="*/ 7 w 13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1" name="Freeform 332">
                <a:extLst>
                  <a:ext uri="{FF2B5EF4-FFF2-40B4-BE49-F238E27FC236}">
                    <a16:creationId xmlns:a16="http://schemas.microsoft.com/office/drawing/2014/main" id="{27546717-38E5-DFDC-BAE2-A705CE0B4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33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  <a:gd name="T36" fmla="*/ 6 w 6"/>
                  <a:gd name="T37" fmla="*/ 6 h 6"/>
                  <a:gd name="T38" fmla="*/ 6 w 6"/>
                  <a:gd name="T39" fmla="*/ 6 h 6"/>
                  <a:gd name="T40" fmla="*/ 0 w 6"/>
                  <a:gd name="T41" fmla="*/ 6 h 6"/>
                  <a:gd name="T42" fmla="*/ 0 w 6"/>
                  <a:gd name="T43" fmla="*/ 6 h 6"/>
                  <a:gd name="T44" fmla="*/ 0 w 6"/>
                  <a:gd name="T45" fmla="*/ 6 h 6"/>
                  <a:gd name="T46" fmla="*/ 0 w 6"/>
                  <a:gd name="T47" fmla="*/ 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2" name="Freeform 333">
                <a:extLst>
                  <a:ext uri="{FF2B5EF4-FFF2-40B4-BE49-F238E27FC236}">
                    <a16:creationId xmlns:a16="http://schemas.microsoft.com/office/drawing/2014/main" id="{D5B329DD-2C66-C0B0-64E0-9FA195E8E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3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6 w 6"/>
                  <a:gd name="T31" fmla="*/ 0 h 6"/>
                  <a:gd name="T32" fmla="*/ 6 w 6"/>
                  <a:gd name="T33" fmla="*/ 0 h 6"/>
                  <a:gd name="T34" fmla="*/ 6 w 6"/>
                  <a:gd name="T35" fmla="*/ 0 h 6"/>
                  <a:gd name="T36" fmla="*/ 6 w 6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3" name="Freeform 334">
                <a:extLst>
                  <a:ext uri="{FF2B5EF4-FFF2-40B4-BE49-F238E27FC236}">
                    <a16:creationId xmlns:a16="http://schemas.microsoft.com/office/drawing/2014/main" id="{13D604E1-633C-94DB-4011-E2934E668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3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4" name="Freeform 335">
                <a:extLst>
                  <a:ext uri="{FF2B5EF4-FFF2-40B4-BE49-F238E27FC236}">
                    <a16:creationId xmlns:a16="http://schemas.microsoft.com/office/drawing/2014/main" id="{288DDBD5-AD9B-87D8-F499-91921F696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2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5" name="Freeform 336">
                <a:extLst>
                  <a:ext uri="{FF2B5EF4-FFF2-40B4-BE49-F238E27FC236}">
                    <a16:creationId xmlns:a16="http://schemas.microsoft.com/office/drawing/2014/main" id="{881DCD71-B961-370A-40B1-2E8760B15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3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6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6" name="Freeform 337">
                <a:extLst>
                  <a:ext uri="{FF2B5EF4-FFF2-40B4-BE49-F238E27FC236}">
                    <a16:creationId xmlns:a16="http://schemas.microsoft.com/office/drawing/2014/main" id="{AE37DEE1-3C45-5D25-88E0-26AE2A5CD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329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0 w 6"/>
                  <a:gd name="T35" fmla="*/ 0 h 1"/>
                  <a:gd name="T36" fmla="*/ 0 w 6"/>
                  <a:gd name="T37" fmla="*/ 0 h 1"/>
                  <a:gd name="T38" fmla="*/ 0 w 6"/>
                  <a:gd name="T39" fmla="*/ 0 h 1"/>
                  <a:gd name="T40" fmla="*/ 0 w 6"/>
                  <a:gd name="T41" fmla="*/ 0 h 1"/>
                  <a:gd name="T42" fmla="*/ 0 w 6"/>
                  <a:gd name="T43" fmla="*/ 0 h 1"/>
                  <a:gd name="T44" fmla="*/ 0 w 6"/>
                  <a:gd name="T45" fmla="*/ 0 h 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7" name="Freeform 338">
                <a:extLst>
                  <a:ext uri="{FF2B5EF4-FFF2-40B4-BE49-F238E27FC236}">
                    <a16:creationId xmlns:a16="http://schemas.microsoft.com/office/drawing/2014/main" id="{017601C6-559A-35DA-A10E-622D479C5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3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6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6 w 6"/>
                  <a:gd name="T27" fmla="*/ 0 h 1"/>
                  <a:gd name="T28" fmla="*/ 0 w 6"/>
                  <a:gd name="T29" fmla="*/ 0 h 1"/>
                  <a:gd name="T30" fmla="*/ 0 w 6"/>
                  <a:gd name="T31" fmla="*/ 0 h 1"/>
                  <a:gd name="T32" fmla="*/ 0 w 6"/>
                  <a:gd name="T33" fmla="*/ 0 h 1"/>
                  <a:gd name="T34" fmla="*/ 0 w 6"/>
                  <a:gd name="T35" fmla="*/ 0 h 1"/>
                  <a:gd name="T36" fmla="*/ 0 w 6"/>
                  <a:gd name="T37" fmla="*/ 0 h 1"/>
                  <a:gd name="T38" fmla="*/ 0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6 w 6"/>
                  <a:gd name="T45" fmla="*/ 0 h 1"/>
                  <a:gd name="T46" fmla="*/ 6 w 6"/>
                  <a:gd name="T47" fmla="*/ 0 h 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8" name="Freeform 339">
                <a:extLst>
                  <a:ext uri="{FF2B5EF4-FFF2-40B4-BE49-F238E27FC236}">
                    <a16:creationId xmlns:a16="http://schemas.microsoft.com/office/drawing/2014/main" id="{AE165BDC-13AC-D51C-BDE7-D39701205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32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  <a:gd name="T14" fmla="*/ 0 w 7"/>
                  <a:gd name="T15" fmla="*/ 0 h 1"/>
                  <a:gd name="T16" fmla="*/ 0 w 7"/>
                  <a:gd name="T17" fmla="*/ 0 h 1"/>
                  <a:gd name="T18" fmla="*/ 0 w 7"/>
                  <a:gd name="T19" fmla="*/ 0 h 1"/>
                  <a:gd name="T20" fmla="*/ 0 w 7"/>
                  <a:gd name="T21" fmla="*/ 0 h 1"/>
                  <a:gd name="T22" fmla="*/ 0 w 7"/>
                  <a:gd name="T23" fmla="*/ 0 h 1"/>
                  <a:gd name="T24" fmla="*/ 0 w 7"/>
                  <a:gd name="T25" fmla="*/ 0 h 1"/>
                  <a:gd name="T26" fmla="*/ 0 w 7"/>
                  <a:gd name="T27" fmla="*/ 0 h 1"/>
                  <a:gd name="T28" fmla="*/ 7 w 7"/>
                  <a:gd name="T29" fmla="*/ 0 h 1"/>
                  <a:gd name="T30" fmla="*/ 7 w 7"/>
                  <a:gd name="T31" fmla="*/ 0 h 1"/>
                  <a:gd name="T32" fmla="*/ 7 w 7"/>
                  <a:gd name="T33" fmla="*/ 0 h 1"/>
                  <a:gd name="T34" fmla="*/ 0 w 7"/>
                  <a:gd name="T35" fmla="*/ 0 h 1"/>
                  <a:gd name="T36" fmla="*/ 0 w 7"/>
                  <a:gd name="T37" fmla="*/ 0 h 1"/>
                  <a:gd name="T38" fmla="*/ 0 w 7"/>
                  <a:gd name="T39" fmla="*/ 0 h 1"/>
                  <a:gd name="T40" fmla="*/ 0 w 7"/>
                  <a:gd name="T41" fmla="*/ 0 h 1"/>
                  <a:gd name="T42" fmla="*/ 0 w 7"/>
                  <a:gd name="T43" fmla="*/ 0 h 1"/>
                  <a:gd name="T44" fmla="*/ 0 w 7"/>
                  <a:gd name="T45" fmla="*/ 0 h 1"/>
                  <a:gd name="T46" fmla="*/ 0 w 7"/>
                  <a:gd name="T47" fmla="*/ 0 h 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9" name="Freeform 340">
                <a:extLst>
                  <a:ext uri="{FF2B5EF4-FFF2-40B4-BE49-F238E27FC236}">
                    <a16:creationId xmlns:a16="http://schemas.microsoft.com/office/drawing/2014/main" id="{80440A43-566F-A2E2-D815-72CC9F9C7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3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0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0" name="Freeform 341">
                <a:extLst>
                  <a:ext uri="{FF2B5EF4-FFF2-40B4-BE49-F238E27FC236}">
                    <a16:creationId xmlns:a16="http://schemas.microsoft.com/office/drawing/2014/main" id="{AC753925-5289-5055-0D47-EDC47A1A9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3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1" name="Freeform 342">
                <a:extLst>
                  <a:ext uri="{FF2B5EF4-FFF2-40B4-BE49-F238E27FC236}">
                    <a16:creationId xmlns:a16="http://schemas.microsoft.com/office/drawing/2014/main" id="{123D9732-62E0-3824-8490-CF320A5B1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32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6 w 6"/>
                  <a:gd name="T29" fmla="*/ 0 h 6"/>
                  <a:gd name="T30" fmla="*/ 6 w 6"/>
                  <a:gd name="T31" fmla="*/ 0 h 6"/>
                  <a:gd name="T32" fmla="*/ 6 w 6"/>
                  <a:gd name="T33" fmla="*/ 6 h 6"/>
                  <a:gd name="T34" fmla="*/ 0 w 6"/>
                  <a:gd name="T35" fmla="*/ 0 h 6"/>
                  <a:gd name="T36" fmla="*/ 0 w 6"/>
                  <a:gd name="T37" fmla="*/ 0 h 6"/>
                  <a:gd name="T38" fmla="*/ 0 w 6"/>
                  <a:gd name="T39" fmla="*/ 0 h 6"/>
                  <a:gd name="T40" fmla="*/ 0 w 6"/>
                  <a:gd name="T41" fmla="*/ 0 h 6"/>
                  <a:gd name="T42" fmla="*/ 0 w 6"/>
                  <a:gd name="T43" fmla="*/ 0 h 6"/>
                  <a:gd name="T44" fmla="*/ 0 w 6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2" name="Freeform 343">
                <a:extLst>
                  <a:ext uri="{FF2B5EF4-FFF2-40B4-BE49-F238E27FC236}">
                    <a16:creationId xmlns:a16="http://schemas.microsoft.com/office/drawing/2014/main" id="{63975913-B9E2-EDD0-505D-0BB79AC0F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23"/>
                <a:ext cx="125" cy="75"/>
              </a:xfrm>
              <a:custGeom>
                <a:avLst/>
                <a:gdLst>
                  <a:gd name="T0" fmla="*/ 94 w 125"/>
                  <a:gd name="T1" fmla="*/ 69 h 75"/>
                  <a:gd name="T2" fmla="*/ 107 w 125"/>
                  <a:gd name="T3" fmla="*/ 69 h 75"/>
                  <a:gd name="T4" fmla="*/ 113 w 125"/>
                  <a:gd name="T5" fmla="*/ 62 h 75"/>
                  <a:gd name="T6" fmla="*/ 119 w 125"/>
                  <a:gd name="T7" fmla="*/ 56 h 75"/>
                  <a:gd name="T8" fmla="*/ 125 w 125"/>
                  <a:gd name="T9" fmla="*/ 50 h 75"/>
                  <a:gd name="T10" fmla="*/ 125 w 125"/>
                  <a:gd name="T11" fmla="*/ 43 h 75"/>
                  <a:gd name="T12" fmla="*/ 125 w 125"/>
                  <a:gd name="T13" fmla="*/ 37 h 75"/>
                  <a:gd name="T14" fmla="*/ 125 w 125"/>
                  <a:gd name="T15" fmla="*/ 31 h 75"/>
                  <a:gd name="T16" fmla="*/ 119 w 125"/>
                  <a:gd name="T17" fmla="*/ 25 h 75"/>
                  <a:gd name="T18" fmla="*/ 113 w 125"/>
                  <a:gd name="T19" fmla="*/ 18 h 75"/>
                  <a:gd name="T20" fmla="*/ 100 w 125"/>
                  <a:gd name="T21" fmla="*/ 12 h 75"/>
                  <a:gd name="T22" fmla="*/ 94 w 125"/>
                  <a:gd name="T23" fmla="*/ 6 h 75"/>
                  <a:gd name="T24" fmla="*/ 81 w 125"/>
                  <a:gd name="T25" fmla="*/ 6 h 75"/>
                  <a:gd name="T26" fmla="*/ 69 w 125"/>
                  <a:gd name="T27" fmla="*/ 0 h 75"/>
                  <a:gd name="T28" fmla="*/ 56 w 125"/>
                  <a:gd name="T29" fmla="*/ 0 h 75"/>
                  <a:gd name="T30" fmla="*/ 44 w 125"/>
                  <a:gd name="T31" fmla="*/ 0 h 75"/>
                  <a:gd name="T32" fmla="*/ 31 w 125"/>
                  <a:gd name="T33" fmla="*/ 6 h 75"/>
                  <a:gd name="T34" fmla="*/ 19 w 125"/>
                  <a:gd name="T35" fmla="*/ 6 h 75"/>
                  <a:gd name="T36" fmla="*/ 13 w 125"/>
                  <a:gd name="T37" fmla="*/ 12 h 75"/>
                  <a:gd name="T38" fmla="*/ 6 w 125"/>
                  <a:gd name="T39" fmla="*/ 18 h 75"/>
                  <a:gd name="T40" fmla="*/ 0 w 125"/>
                  <a:gd name="T41" fmla="*/ 25 h 75"/>
                  <a:gd name="T42" fmla="*/ 0 w 125"/>
                  <a:gd name="T43" fmla="*/ 31 h 75"/>
                  <a:gd name="T44" fmla="*/ 0 w 125"/>
                  <a:gd name="T45" fmla="*/ 37 h 75"/>
                  <a:gd name="T46" fmla="*/ 6 w 125"/>
                  <a:gd name="T47" fmla="*/ 43 h 75"/>
                  <a:gd name="T48" fmla="*/ 13 w 125"/>
                  <a:gd name="T49" fmla="*/ 50 h 75"/>
                  <a:gd name="T50" fmla="*/ 19 w 125"/>
                  <a:gd name="T51" fmla="*/ 56 h 75"/>
                  <a:gd name="T52" fmla="*/ 25 w 125"/>
                  <a:gd name="T53" fmla="*/ 62 h 75"/>
                  <a:gd name="T54" fmla="*/ 38 w 125"/>
                  <a:gd name="T55" fmla="*/ 69 h 75"/>
                  <a:gd name="T56" fmla="*/ 50 w 125"/>
                  <a:gd name="T57" fmla="*/ 69 h 75"/>
                  <a:gd name="T58" fmla="*/ 63 w 125"/>
                  <a:gd name="T59" fmla="*/ 75 h 75"/>
                  <a:gd name="T60" fmla="*/ 75 w 125"/>
                  <a:gd name="T61" fmla="*/ 75 h 75"/>
                  <a:gd name="T62" fmla="*/ 88 w 125"/>
                  <a:gd name="T63" fmla="*/ 75 h 75"/>
                  <a:gd name="T64" fmla="*/ 94 w 125"/>
                  <a:gd name="T65" fmla="*/ 69 h 75"/>
                  <a:gd name="T66" fmla="*/ 94 w 125"/>
                  <a:gd name="T67" fmla="*/ 69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5" h="75">
                    <a:moveTo>
                      <a:pt x="94" y="69"/>
                    </a:moveTo>
                    <a:lnTo>
                      <a:pt x="107" y="69"/>
                    </a:lnTo>
                    <a:lnTo>
                      <a:pt x="113" y="62"/>
                    </a:lnTo>
                    <a:lnTo>
                      <a:pt x="119" y="56"/>
                    </a:lnTo>
                    <a:lnTo>
                      <a:pt x="125" y="50"/>
                    </a:lnTo>
                    <a:lnTo>
                      <a:pt x="125" y="43"/>
                    </a:lnTo>
                    <a:lnTo>
                      <a:pt x="125" y="37"/>
                    </a:lnTo>
                    <a:lnTo>
                      <a:pt x="125" y="31"/>
                    </a:lnTo>
                    <a:lnTo>
                      <a:pt x="119" y="25"/>
                    </a:lnTo>
                    <a:lnTo>
                      <a:pt x="113" y="18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81" y="6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44" y="0"/>
                    </a:lnTo>
                    <a:lnTo>
                      <a:pt x="31" y="6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8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6" y="43"/>
                    </a:lnTo>
                    <a:lnTo>
                      <a:pt x="13" y="50"/>
                    </a:lnTo>
                    <a:lnTo>
                      <a:pt x="19" y="56"/>
                    </a:lnTo>
                    <a:lnTo>
                      <a:pt x="25" y="62"/>
                    </a:lnTo>
                    <a:lnTo>
                      <a:pt x="38" y="69"/>
                    </a:lnTo>
                    <a:lnTo>
                      <a:pt x="50" y="69"/>
                    </a:lnTo>
                    <a:lnTo>
                      <a:pt x="63" y="75"/>
                    </a:lnTo>
                    <a:lnTo>
                      <a:pt x="75" y="75"/>
                    </a:lnTo>
                    <a:lnTo>
                      <a:pt x="88" y="75"/>
                    </a:lnTo>
                    <a:lnTo>
                      <a:pt x="94" y="69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3" name="Freeform 344">
                <a:extLst>
                  <a:ext uri="{FF2B5EF4-FFF2-40B4-BE49-F238E27FC236}">
                    <a16:creationId xmlns:a16="http://schemas.microsoft.com/office/drawing/2014/main" id="{F606536D-52AA-83E5-EE12-FC2E5C491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38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0 h 7"/>
                  <a:gd name="T10" fmla="*/ 6 w 6"/>
                  <a:gd name="T11" fmla="*/ 0 h 7"/>
                  <a:gd name="T12" fmla="*/ 6 w 6"/>
                  <a:gd name="T13" fmla="*/ 0 h 7"/>
                  <a:gd name="T14" fmla="*/ 6 w 6"/>
                  <a:gd name="T15" fmla="*/ 0 h 7"/>
                  <a:gd name="T16" fmla="*/ 6 w 6"/>
                  <a:gd name="T17" fmla="*/ 0 h 7"/>
                  <a:gd name="T18" fmla="*/ 6 w 6"/>
                  <a:gd name="T19" fmla="*/ 0 h 7"/>
                  <a:gd name="T20" fmla="*/ 6 w 6"/>
                  <a:gd name="T21" fmla="*/ 0 h 7"/>
                  <a:gd name="T22" fmla="*/ 6 w 6"/>
                  <a:gd name="T23" fmla="*/ 0 h 7"/>
                  <a:gd name="T24" fmla="*/ 6 w 6"/>
                  <a:gd name="T25" fmla="*/ 7 h 7"/>
                  <a:gd name="T26" fmla="*/ 6 w 6"/>
                  <a:gd name="T27" fmla="*/ 7 h 7"/>
                  <a:gd name="T28" fmla="*/ 0 w 6"/>
                  <a:gd name="T29" fmla="*/ 0 h 7"/>
                  <a:gd name="T30" fmla="*/ 0 w 6"/>
                  <a:gd name="T31" fmla="*/ 0 h 7"/>
                  <a:gd name="T32" fmla="*/ 0 w 6"/>
                  <a:gd name="T33" fmla="*/ 7 h 7"/>
                  <a:gd name="T34" fmla="*/ 6 w 6"/>
                  <a:gd name="T35" fmla="*/ 7 h 7"/>
                  <a:gd name="T36" fmla="*/ 6 w 6"/>
                  <a:gd name="T37" fmla="*/ 7 h 7"/>
                  <a:gd name="T38" fmla="*/ 0 w 6"/>
                  <a:gd name="T39" fmla="*/ 7 h 7"/>
                  <a:gd name="T40" fmla="*/ 0 w 6"/>
                  <a:gd name="T41" fmla="*/ 7 h 7"/>
                  <a:gd name="T42" fmla="*/ 0 w 6"/>
                  <a:gd name="T43" fmla="*/ 7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4" name="Freeform 345">
                <a:extLst>
                  <a:ext uri="{FF2B5EF4-FFF2-40B4-BE49-F238E27FC236}">
                    <a16:creationId xmlns:a16="http://schemas.microsoft.com/office/drawing/2014/main" id="{AA170AC4-C99E-4426-D845-A8ECB15B6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385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0 h 7"/>
                  <a:gd name="T4" fmla="*/ 6 w 6"/>
                  <a:gd name="T5" fmla="*/ 0 h 7"/>
                  <a:gd name="T6" fmla="*/ 6 w 6"/>
                  <a:gd name="T7" fmla="*/ 0 h 7"/>
                  <a:gd name="T8" fmla="*/ 6 w 6"/>
                  <a:gd name="T9" fmla="*/ 0 h 7"/>
                  <a:gd name="T10" fmla="*/ 6 w 6"/>
                  <a:gd name="T11" fmla="*/ 0 h 7"/>
                  <a:gd name="T12" fmla="*/ 6 w 6"/>
                  <a:gd name="T13" fmla="*/ 0 h 7"/>
                  <a:gd name="T14" fmla="*/ 6 w 6"/>
                  <a:gd name="T15" fmla="*/ 0 h 7"/>
                  <a:gd name="T16" fmla="*/ 6 w 6"/>
                  <a:gd name="T17" fmla="*/ 7 h 7"/>
                  <a:gd name="T18" fmla="*/ 6 w 6"/>
                  <a:gd name="T19" fmla="*/ 7 h 7"/>
                  <a:gd name="T20" fmla="*/ 6 w 6"/>
                  <a:gd name="T21" fmla="*/ 0 h 7"/>
                  <a:gd name="T22" fmla="*/ 6 w 6"/>
                  <a:gd name="T23" fmla="*/ 7 h 7"/>
                  <a:gd name="T24" fmla="*/ 6 w 6"/>
                  <a:gd name="T25" fmla="*/ 7 h 7"/>
                  <a:gd name="T26" fmla="*/ 6 w 6"/>
                  <a:gd name="T27" fmla="*/ 0 h 7"/>
                  <a:gd name="T28" fmla="*/ 6 w 6"/>
                  <a:gd name="T29" fmla="*/ 0 h 7"/>
                  <a:gd name="T30" fmla="*/ 6 w 6"/>
                  <a:gd name="T31" fmla="*/ 7 h 7"/>
                  <a:gd name="T32" fmla="*/ 6 w 6"/>
                  <a:gd name="T33" fmla="*/ 7 h 7"/>
                  <a:gd name="T34" fmla="*/ 6 w 6"/>
                  <a:gd name="T35" fmla="*/ 7 h 7"/>
                  <a:gd name="T36" fmla="*/ 6 w 6"/>
                  <a:gd name="T37" fmla="*/ 7 h 7"/>
                  <a:gd name="T38" fmla="*/ 6 w 6"/>
                  <a:gd name="T39" fmla="*/ 0 h 7"/>
                  <a:gd name="T40" fmla="*/ 0 w 6"/>
                  <a:gd name="T41" fmla="*/ 0 h 7"/>
                  <a:gd name="T42" fmla="*/ 0 w 6"/>
                  <a:gd name="T43" fmla="*/ 0 h 7"/>
                  <a:gd name="T44" fmla="*/ 0 w 6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0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5" name="Freeform 346">
                <a:extLst>
                  <a:ext uri="{FF2B5EF4-FFF2-40B4-BE49-F238E27FC236}">
                    <a16:creationId xmlns:a16="http://schemas.microsoft.com/office/drawing/2014/main" id="{60C62E65-36B1-62FD-3E09-D2A6BFD14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385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13 w 13"/>
                  <a:gd name="T3" fmla="*/ 0 h 7"/>
                  <a:gd name="T4" fmla="*/ 13 w 13"/>
                  <a:gd name="T5" fmla="*/ 7 h 7"/>
                  <a:gd name="T6" fmla="*/ 13 w 13"/>
                  <a:gd name="T7" fmla="*/ 7 h 7"/>
                  <a:gd name="T8" fmla="*/ 6 w 13"/>
                  <a:gd name="T9" fmla="*/ 0 h 7"/>
                  <a:gd name="T10" fmla="*/ 6 w 13"/>
                  <a:gd name="T11" fmla="*/ 7 h 7"/>
                  <a:gd name="T12" fmla="*/ 6 w 13"/>
                  <a:gd name="T13" fmla="*/ 7 h 7"/>
                  <a:gd name="T14" fmla="*/ 0 w 13"/>
                  <a:gd name="T15" fmla="*/ 0 h 7"/>
                  <a:gd name="T16" fmla="*/ 0 w 13"/>
                  <a:gd name="T17" fmla="*/ 0 h 7"/>
                  <a:gd name="T18" fmla="*/ 6 w 13"/>
                  <a:gd name="T19" fmla="*/ 0 h 7"/>
                  <a:gd name="T20" fmla="*/ 6 w 13"/>
                  <a:gd name="T21" fmla="*/ 0 h 7"/>
                  <a:gd name="T22" fmla="*/ 6 w 13"/>
                  <a:gd name="T23" fmla="*/ 0 h 7"/>
                  <a:gd name="T24" fmla="*/ 6 w 13"/>
                  <a:gd name="T25" fmla="*/ 0 h 7"/>
                  <a:gd name="T26" fmla="*/ 6 w 13"/>
                  <a:gd name="T27" fmla="*/ 0 h 7"/>
                  <a:gd name="T28" fmla="*/ 6 w 13"/>
                  <a:gd name="T29" fmla="*/ 0 h 7"/>
                  <a:gd name="T30" fmla="*/ 6 w 13"/>
                  <a:gd name="T31" fmla="*/ 0 h 7"/>
                  <a:gd name="T32" fmla="*/ 6 w 13"/>
                  <a:gd name="T33" fmla="*/ 0 h 7"/>
                  <a:gd name="T34" fmla="*/ 6 w 13"/>
                  <a:gd name="T35" fmla="*/ 0 h 7"/>
                  <a:gd name="T36" fmla="*/ 6 w 13"/>
                  <a:gd name="T37" fmla="*/ 0 h 7"/>
                  <a:gd name="T38" fmla="*/ 6 w 13"/>
                  <a:gd name="T39" fmla="*/ 0 h 7"/>
                  <a:gd name="T40" fmla="*/ 6 w 13"/>
                  <a:gd name="T41" fmla="*/ 0 h 7"/>
                  <a:gd name="T42" fmla="*/ 6 w 13"/>
                  <a:gd name="T43" fmla="*/ 0 h 7"/>
                  <a:gd name="T44" fmla="*/ 13 w 13"/>
                  <a:gd name="T45" fmla="*/ 0 h 7"/>
                  <a:gd name="T46" fmla="*/ 13 w 13"/>
                  <a:gd name="T47" fmla="*/ 0 h 7"/>
                  <a:gd name="T48" fmla="*/ 13 w 13"/>
                  <a:gd name="T49" fmla="*/ 0 h 7"/>
                  <a:gd name="T50" fmla="*/ 6 w 13"/>
                  <a:gd name="T51" fmla="*/ 0 h 7"/>
                  <a:gd name="T52" fmla="*/ 6 w 13"/>
                  <a:gd name="T53" fmla="*/ 0 h 7"/>
                  <a:gd name="T54" fmla="*/ 13 w 13"/>
                  <a:gd name="T55" fmla="*/ 0 h 7"/>
                  <a:gd name="T56" fmla="*/ 13 w 13"/>
                  <a:gd name="T57" fmla="*/ 0 h 7"/>
                  <a:gd name="T58" fmla="*/ 13 w 13"/>
                  <a:gd name="T59" fmla="*/ 0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3" y="0"/>
                    </a:lnTo>
                    <a:lnTo>
                      <a:pt x="13" y="7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6" name="Freeform 347">
                <a:extLst>
                  <a:ext uri="{FF2B5EF4-FFF2-40B4-BE49-F238E27FC236}">
                    <a16:creationId xmlns:a16="http://schemas.microsoft.com/office/drawing/2014/main" id="{B02EF6A5-F53F-91CA-1ABB-ED33DFCD4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" y="238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0 w 6"/>
                  <a:gd name="T37" fmla="*/ 0 h 1"/>
                  <a:gd name="T38" fmla="*/ 0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6 w 6"/>
                  <a:gd name="T45" fmla="*/ 0 h 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7" name="Freeform 348">
                <a:extLst>
                  <a:ext uri="{FF2B5EF4-FFF2-40B4-BE49-F238E27FC236}">
                    <a16:creationId xmlns:a16="http://schemas.microsoft.com/office/drawing/2014/main" id="{FDB41DF5-E6A4-FE19-7F77-78F16FAA5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379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0 h 6"/>
                  <a:gd name="T12" fmla="*/ 0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8" name="Freeform 349">
                <a:extLst>
                  <a:ext uri="{FF2B5EF4-FFF2-40B4-BE49-F238E27FC236}">
                    <a16:creationId xmlns:a16="http://schemas.microsoft.com/office/drawing/2014/main" id="{3BC1386E-8C02-5F9F-A821-8B1AF5B31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379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13 w 13"/>
                  <a:gd name="T3" fmla="*/ 0 h 6"/>
                  <a:gd name="T4" fmla="*/ 6 w 13"/>
                  <a:gd name="T5" fmla="*/ 0 h 6"/>
                  <a:gd name="T6" fmla="*/ 6 w 13"/>
                  <a:gd name="T7" fmla="*/ 0 h 6"/>
                  <a:gd name="T8" fmla="*/ 6 w 13"/>
                  <a:gd name="T9" fmla="*/ 0 h 6"/>
                  <a:gd name="T10" fmla="*/ 13 w 13"/>
                  <a:gd name="T11" fmla="*/ 0 h 6"/>
                  <a:gd name="T12" fmla="*/ 13 w 13"/>
                  <a:gd name="T13" fmla="*/ 0 h 6"/>
                  <a:gd name="T14" fmla="*/ 6 w 13"/>
                  <a:gd name="T15" fmla="*/ 6 h 6"/>
                  <a:gd name="T16" fmla="*/ 6 w 13"/>
                  <a:gd name="T17" fmla="*/ 6 h 6"/>
                  <a:gd name="T18" fmla="*/ 6 w 13"/>
                  <a:gd name="T19" fmla="*/ 0 h 6"/>
                  <a:gd name="T20" fmla="*/ 6 w 13"/>
                  <a:gd name="T21" fmla="*/ 0 h 6"/>
                  <a:gd name="T22" fmla="*/ 6 w 13"/>
                  <a:gd name="T23" fmla="*/ 0 h 6"/>
                  <a:gd name="T24" fmla="*/ 0 w 13"/>
                  <a:gd name="T25" fmla="*/ 0 h 6"/>
                  <a:gd name="T26" fmla="*/ 6 w 13"/>
                  <a:gd name="T27" fmla="*/ 0 h 6"/>
                  <a:gd name="T28" fmla="*/ 6 w 13"/>
                  <a:gd name="T29" fmla="*/ 0 h 6"/>
                  <a:gd name="T30" fmla="*/ 6 w 13"/>
                  <a:gd name="T31" fmla="*/ 0 h 6"/>
                  <a:gd name="T32" fmla="*/ 6 w 13"/>
                  <a:gd name="T33" fmla="*/ 0 h 6"/>
                  <a:gd name="T34" fmla="*/ 13 w 13"/>
                  <a:gd name="T35" fmla="*/ 0 h 6"/>
                  <a:gd name="T36" fmla="*/ 13 w 13"/>
                  <a:gd name="T37" fmla="*/ 0 h 6"/>
                  <a:gd name="T38" fmla="*/ 13 w 13"/>
                  <a:gd name="T39" fmla="*/ 0 h 6"/>
                  <a:gd name="T40" fmla="*/ 13 w 13"/>
                  <a:gd name="T41" fmla="*/ 0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29" name="Freeform 350">
                <a:extLst>
                  <a:ext uri="{FF2B5EF4-FFF2-40B4-BE49-F238E27FC236}">
                    <a16:creationId xmlns:a16="http://schemas.microsoft.com/office/drawing/2014/main" id="{B401B46D-032D-F632-B0B2-D29F628F8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7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6 h 6"/>
                  <a:gd name="T8" fmla="*/ 7 w 7"/>
                  <a:gd name="T9" fmla="*/ 6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6 h 6"/>
                  <a:gd name="T16" fmla="*/ 7 w 7"/>
                  <a:gd name="T17" fmla="*/ 6 h 6"/>
                  <a:gd name="T18" fmla="*/ 7 w 7"/>
                  <a:gd name="T19" fmla="*/ 6 h 6"/>
                  <a:gd name="T20" fmla="*/ 7 w 7"/>
                  <a:gd name="T21" fmla="*/ 6 h 6"/>
                  <a:gd name="T22" fmla="*/ 7 w 7"/>
                  <a:gd name="T23" fmla="*/ 6 h 6"/>
                  <a:gd name="T24" fmla="*/ 7 w 7"/>
                  <a:gd name="T25" fmla="*/ 6 h 6"/>
                  <a:gd name="T26" fmla="*/ 0 w 7"/>
                  <a:gd name="T27" fmla="*/ 6 h 6"/>
                  <a:gd name="T28" fmla="*/ 0 w 7"/>
                  <a:gd name="T29" fmla="*/ 6 h 6"/>
                  <a:gd name="T30" fmla="*/ 0 w 7"/>
                  <a:gd name="T31" fmla="*/ 6 h 6"/>
                  <a:gd name="T32" fmla="*/ 0 w 7"/>
                  <a:gd name="T33" fmla="*/ 6 h 6"/>
                  <a:gd name="T34" fmla="*/ 0 w 7"/>
                  <a:gd name="T35" fmla="*/ 6 h 6"/>
                  <a:gd name="T36" fmla="*/ 0 w 7"/>
                  <a:gd name="T37" fmla="*/ 6 h 6"/>
                  <a:gd name="T38" fmla="*/ 7 w 7"/>
                  <a:gd name="T39" fmla="*/ 6 h 6"/>
                  <a:gd name="T40" fmla="*/ 7 w 7"/>
                  <a:gd name="T41" fmla="*/ 6 h 6"/>
                  <a:gd name="T42" fmla="*/ 0 w 7"/>
                  <a:gd name="T43" fmla="*/ 6 h 6"/>
                  <a:gd name="T44" fmla="*/ 0 w 7"/>
                  <a:gd name="T45" fmla="*/ 6 h 6"/>
                  <a:gd name="T46" fmla="*/ 0 w 7"/>
                  <a:gd name="T47" fmla="*/ 6 h 6"/>
                  <a:gd name="T48" fmla="*/ 7 w 7"/>
                  <a:gd name="T49" fmla="*/ 0 h 6"/>
                  <a:gd name="T50" fmla="*/ 7 w 7"/>
                  <a:gd name="T51" fmla="*/ 0 h 6"/>
                  <a:gd name="T52" fmla="*/ 7 w 7"/>
                  <a:gd name="T53" fmla="*/ 6 h 6"/>
                  <a:gd name="T54" fmla="*/ 7 w 7"/>
                  <a:gd name="T55" fmla="*/ 6 h 6"/>
                  <a:gd name="T56" fmla="*/ 7 w 7"/>
                  <a:gd name="T57" fmla="*/ 6 h 6"/>
                  <a:gd name="T58" fmla="*/ 7 w 7"/>
                  <a:gd name="T59" fmla="*/ 6 h 6"/>
                  <a:gd name="T60" fmla="*/ 7 w 7"/>
                  <a:gd name="T61" fmla="*/ 6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0" name="Freeform 351">
                <a:extLst>
                  <a:ext uri="{FF2B5EF4-FFF2-40B4-BE49-F238E27FC236}">
                    <a16:creationId xmlns:a16="http://schemas.microsoft.com/office/drawing/2014/main" id="{E4EDC226-D482-4CCE-EC04-E38D153DC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3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6 w 6"/>
                  <a:gd name="T23" fmla="*/ 0 h 6"/>
                  <a:gd name="T24" fmla="*/ 6 w 6"/>
                  <a:gd name="T25" fmla="*/ 0 h 6"/>
                  <a:gd name="T26" fmla="*/ 6 w 6"/>
                  <a:gd name="T27" fmla="*/ 6 h 6"/>
                  <a:gd name="T28" fmla="*/ 6 w 6"/>
                  <a:gd name="T29" fmla="*/ 6 h 6"/>
                  <a:gd name="T30" fmla="*/ 0 w 6"/>
                  <a:gd name="T31" fmla="*/ 0 h 6"/>
                  <a:gd name="T32" fmla="*/ 0 w 6"/>
                  <a:gd name="T33" fmla="*/ 0 h 6"/>
                  <a:gd name="T34" fmla="*/ 0 w 6"/>
                  <a:gd name="T35" fmla="*/ 0 h 6"/>
                  <a:gd name="T36" fmla="*/ 0 w 6"/>
                  <a:gd name="T37" fmla="*/ 6 h 6"/>
                  <a:gd name="T38" fmla="*/ 0 w 6"/>
                  <a:gd name="T39" fmla="*/ 6 h 6"/>
                  <a:gd name="T40" fmla="*/ 0 w 6"/>
                  <a:gd name="T41" fmla="*/ 6 h 6"/>
                  <a:gd name="T42" fmla="*/ 0 w 6"/>
                  <a:gd name="T43" fmla="*/ 6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1" name="Freeform 352">
                <a:extLst>
                  <a:ext uri="{FF2B5EF4-FFF2-40B4-BE49-F238E27FC236}">
                    <a16:creationId xmlns:a16="http://schemas.microsoft.com/office/drawing/2014/main" id="{CF4C5C41-C360-B2A6-ABAE-8DF721E1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39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6 w 6"/>
                  <a:gd name="T23" fmla="*/ 0 h 6"/>
                  <a:gd name="T24" fmla="*/ 6 w 6"/>
                  <a:gd name="T25" fmla="*/ 0 h 6"/>
                  <a:gd name="T26" fmla="*/ 6 w 6"/>
                  <a:gd name="T27" fmla="*/ 0 h 6"/>
                  <a:gd name="T28" fmla="*/ 6 w 6"/>
                  <a:gd name="T29" fmla="*/ 0 h 6"/>
                  <a:gd name="T30" fmla="*/ 6 w 6"/>
                  <a:gd name="T31" fmla="*/ 0 h 6"/>
                  <a:gd name="T32" fmla="*/ 6 w 6"/>
                  <a:gd name="T33" fmla="*/ 0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0 h 6"/>
                  <a:gd name="T40" fmla="*/ 0 w 6"/>
                  <a:gd name="T41" fmla="*/ 0 h 6"/>
                  <a:gd name="T42" fmla="*/ 0 w 6"/>
                  <a:gd name="T43" fmla="*/ 0 h 6"/>
                  <a:gd name="T44" fmla="*/ 0 w 6"/>
                  <a:gd name="T45" fmla="*/ 0 h 6"/>
                  <a:gd name="T46" fmla="*/ 0 w 6"/>
                  <a:gd name="T47" fmla="*/ 0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2" name="Freeform 353">
                <a:extLst>
                  <a:ext uri="{FF2B5EF4-FFF2-40B4-BE49-F238E27FC236}">
                    <a16:creationId xmlns:a16="http://schemas.microsoft.com/office/drawing/2014/main" id="{245B3B1C-6E60-A63E-38C5-7EB6A6C79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39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7 w 7"/>
                  <a:gd name="T3" fmla="*/ 0 h 1"/>
                  <a:gd name="T4" fmla="*/ 7 w 7"/>
                  <a:gd name="T5" fmla="*/ 0 h 1"/>
                  <a:gd name="T6" fmla="*/ 7 w 7"/>
                  <a:gd name="T7" fmla="*/ 0 h 1"/>
                  <a:gd name="T8" fmla="*/ 7 w 7"/>
                  <a:gd name="T9" fmla="*/ 0 h 1"/>
                  <a:gd name="T10" fmla="*/ 7 w 7"/>
                  <a:gd name="T11" fmla="*/ 0 h 1"/>
                  <a:gd name="T12" fmla="*/ 0 w 7"/>
                  <a:gd name="T13" fmla="*/ 0 h 1"/>
                  <a:gd name="T14" fmla="*/ 0 w 7"/>
                  <a:gd name="T15" fmla="*/ 0 h 1"/>
                  <a:gd name="T16" fmla="*/ 0 w 7"/>
                  <a:gd name="T17" fmla="*/ 0 h 1"/>
                  <a:gd name="T18" fmla="*/ 7 w 7"/>
                  <a:gd name="T19" fmla="*/ 0 h 1"/>
                  <a:gd name="T20" fmla="*/ 7 w 7"/>
                  <a:gd name="T21" fmla="*/ 0 h 1"/>
                  <a:gd name="T22" fmla="*/ 7 w 7"/>
                  <a:gd name="T23" fmla="*/ 0 h 1"/>
                  <a:gd name="T24" fmla="*/ 7 w 7"/>
                  <a:gd name="T25" fmla="*/ 0 h 1"/>
                  <a:gd name="T26" fmla="*/ 7 w 7"/>
                  <a:gd name="T27" fmla="*/ 0 h 1"/>
                  <a:gd name="T28" fmla="*/ 7 w 7"/>
                  <a:gd name="T29" fmla="*/ 0 h 1"/>
                  <a:gd name="T30" fmla="*/ 7 w 7"/>
                  <a:gd name="T31" fmla="*/ 0 h 1"/>
                  <a:gd name="T32" fmla="*/ 7 w 7"/>
                  <a:gd name="T33" fmla="*/ 0 h 1"/>
                  <a:gd name="T34" fmla="*/ 7 w 7"/>
                  <a:gd name="T35" fmla="*/ 0 h 1"/>
                  <a:gd name="T36" fmla="*/ 7 w 7"/>
                  <a:gd name="T37" fmla="*/ 0 h 1"/>
                  <a:gd name="T38" fmla="*/ 7 w 7"/>
                  <a:gd name="T39" fmla="*/ 0 h 1"/>
                  <a:gd name="T40" fmla="*/ 7 w 7"/>
                  <a:gd name="T41" fmla="*/ 0 h 1"/>
                  <a:gd name="T42" fmla="*/ 7 w 7"/>
                  <a:gd name="T43" fmla="*/ 0 h 1"/>
                  <a:gd name="T44" fmla="*/ 7 w 7"/>
                  <a:gd name="T45" fmla="*/ 0 h 1"/>
                  <a:gd name="T46" fmla="*/ 7 w 7"/>
                  <a:gd name="T47" fmla="*/ 0 h 1"/>
                  <a:gd name="T48" fmla="*/ 7 w 7"/>
                  <a:gd name="T49" fmla="*/ 0 h 1"/>
                  <a:gd name="T50" fmla="*/ 7 w 7"/>
                  <a:gd name="T51" fmla="*/ 0 h 1"/>
                  <a:gd name="T52" fmla="*/ 7 w 7"/>
                  <a:gd name="T53" fmla="*/ 0 h 1"/>
                  <a:gd name="T54" fmla="*/ 7 w 7"/>
                  <a:gd name="T55" fmla="*/ 0 h 1"/>
                  <a:gd name="T56" fmla="*/ 7 w 7"/>
                  <a:gd name="T57" fmla="*/ 0 h 1"/>
                  <a:gd name="T58" fmla="*/ 7 w 7"/>
                  <a:gd name="T59" fmla="*/ 0 h 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3" name="Freeform 354">
                <a:extLst>
                  <a:ext uri="{FF2B5EF4-FFF2-40B4-BE49-F238E27FC236}">
                    <a16:creationId xmlns:a16="http://schemas.microsoft.com/office/drawing/2014/main" id="{695737A8-BB9C-35FE-34EB-D368B871A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385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0 h 7"/>
                  <a:gd name="T4" fmla="*/ 6 w 6"/>
                  <a:gd name="T5" fmla="*/ 7 h 7"/>
                  <a:gd name="T6" fmla="*/ 6 w 6"/>
                  <a:gd name="T7" fmla="*/ 7 h 7"/>
                  <a:gd name="T8" fmla="*/ 6 w 6"/>
                  <a:gd name="T9" fmla="*/ 7 h 7"/>
                  <a:gd name="T10" fmla="*/ 6 w 6"/>
                  <a:gd name="T11" fmla="*/ 7 h 7"/>
                  <a:gd name="T12" fmla="*/ 0 w 6"/>
                  <a:gd name="T13" fmla="*/ 7 h 7"/>
                  <a:gd name="T14" fmla="*/ 0 w 6"/>
                  <a:gd name="T15" fmla="*/ 7 h 7"/>
                  <a:gd name="T16" fmla="*/ 0 w 6"/>
                  <a:gd name="T17" fmla="*/ 7 h 7"/>
                  <a:gd name="T18" fmla="*/ 0 w 6"/>
                  <a:gd name="T19" fmla="*/ 7 h 7"/>
                  <a:gd name="T20" fmla="*/ 0 w 6"/>
                  <a:gd name="T21" fmla="*/ 7 h 7"/>
                  <a:gd name="T22" fmla="*/ 0 w 6"/>
                  <a:gd name="T23" fmla="*/ 7 h 7"/>
                  <a:gd name="T24" fmla="*/ 0 w 6"/>
                  <a:gd name="T25" fmla="*/ 7 h 7"/>
                  <a:gd name="T26" fmla="*/ 0 w 6"/>
                  <a:gd name="T27" fmla="*/ 0 h 7"/>
                  <a:gd name="T28" fmla="*/ 0 w 6"/>
                  <a:gd name="T29" fmla="*/ 0 h 7"/>
                  <a:gd name="T30" fmla="*/ 0 w 6"/>
                  <a:gd name="T31" fmla="*/ 7 h 7"/>
                  <a:gd name="T32" fmla="*/ 0 w 6"/>
                  <a:gd name="T33" fmla="*/ 7 h 7"/>
                  <a:gd name="T34" fmla="*/ 0 w 6"/>
                  <a:gd name="T35" fmla="*/ 7 h 7"/>
                  <a:gd name="T36" fmla="*/ 0 w 6"/>
                  <a:gd name="T37" fmla="*/ 7 h 7"/>
                  <a:gd name="T38" fmla="*/ 0 w 6"/>
                  <a:gd name="T39" fmla="*/ 0 h 7"/>
                  <a:gd name="T40" fmla="*/ 0 w 6"/>
                  <a:gd name="T41" fmla="*/ 0 h 7"/>
                  <a:gd name="T42" fmla="*/ 6 w 6"/>
                  <a:gd name="T43" fmla="*/ 0 h 7"/>
                  <a:gd name="T44" fmla="*/ 6 w 6"/>
                  <a:gd name="T45" fmla="*/ 0 h 7"/>
                  <a:gd name="T46" fmla="*/ 6 w 6"/>
                  <a:gd name="T47" fmla="*/ 0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4" name="Freeform 355">
                <a:extLst>
                  <a:ext uri="{FF2B5EF4-FFF2-40B4-BE49-F238E27FC236}">
                    <a16:creationId xmlns:a16="http://schemas.microsoft.com/office/drawing/2014/main" id="{10BF664A-9D1D-DC33-DB5F-C4FFA934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85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0 w 7"/>
                  <a:gd name="T7" fmla="*/ 7 h 7"/>
                  <a:gd name="T8" fmla="*/ 0 w 7"/>
                  <a:gd name="T9" fmla="*/ 7 h 7"/>
                  <a:gd name="T10" fmla="*/ 0 w 7"/>
                  <a:gd name="T11" fmla="*/ 0 h 7"/>
                  <a:gd name="T12" fmla="*/ 0 w 7"/>
                  <a:gd name="T13" fmla="*/ 0 h 7"/>
                  <a:gd name="T14" fmla="*/ 7 w 7"/>
                  <a:gd name="T15" fmla="*/ 0 h 7"/>
                  <a:gd name="T16" fmla="*/ 7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5" name="Freeform 356">
                <a:extLst>
                  <a:ext uri="{FF2B5EF4-FFF2-40B4-BE49-F238E27FC236}">
                    <a16:creationId xmlns:a16="http://schemas.microsoft.com/office/drawing/2014/main" id="{A8E03D22-CF7D-3C81-B915-53613E570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85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0 h 1"/>
                  <a:gd name="T4" fmla="*/ 7 w 13"/>
                  <a:gd name="T5" fmla="*/ 0 h 1"/>
                  <a:gd name="T6" fmla="*/ 7 w 13"/>
                  <a:gd name="T7" fmla="*/ 0 h 1"/>
                  <a:gd name="T8" fmla="*/ 7 w 13"/>
                  <a:gd name="T9" fmla="*/ 0 h 1"/>
                  <a:gd name="T10" fmla="*/ 7 w 13"/>
                  <a:gd name="T11" fmla="*/ 0 h 1"/>
                  <a:gd name="T12" fmla="*/ 7 w 13"/>
                  <a:gd name="T13" fmla="*/ 0 h 1"/>
                  <a:gd name="T14" fmla="*/ 7 w 13"/>
                  <a:gd name="T15" fmla="*/ 0 h 1"/>
                  <a:gd name="T16" fmla="*/ 7 w 13"/>
                  <a:gd name="T17" fmla="*/ 0 h 1"/>
                  <a:gd name="T18" fmla="*/ 0 w 13"/>
                  <a:gd name="T19" fmla="*/ 0 h 1"/>
                  <a:gd name="T20" fmla="*/ 0 w 13"/>
                  <a:gd name="T21" fmla="*/ 0 h 1"/>
                  <a:gd name="T22" fmla="*/ 7 w 13"/>
                  <a:gd name="T23" fmla="*/ 0 h 1"/>
                  <a:gd name="T24" fmla="*/ 7 w 13"/>
                  <a:gd name="T25" fmla="*/ 0 h 1"/>
                  <a:gd name="T26" fmla="*/ 7 w 13"/>
                  <a:gd name="T27" fmla="*/ 0 h 1"/>
                  <a:gd name="T28" fmla="*/ 13 w 13"/>
                  <a:gd name="T29" fmla="*/ 0 h 1"/>
                  <a:gd name="T30" fmla="*/ 13 w 13"/>
                  <a:gd name="T31" fmla="*/ 0 h 1"/>
                  <a:gd name="T32" fmla="*/ 13 w 13"/>
                  <a:gd name="T33" fmla="*/ 0 h 1"/>
                  <a:gd name="T34" fmla="*/ 13 w 13"/>
                  <a:gd name="T35" fmla="*/ 0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6" name="Freeform 357">
                <a:extLst>
                  <a:ext uri="{FF2B5EF4-FFF2-40B4-BE49-F238E27FC236}">
                    <a16:creationId xmlns:a16="http://schemas.microsoft.com/office/drawing/2014/main" id="{42A792D7-1D31-ECC3-8F44-36C69C8DA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37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0 h 6"/>
                  <a:gd name="T34" fmla="*/ 0 w 6"/>
                  <a:gd name="T35" fmla="*/ 0 h 6"/>
                  <a:gd name="T36" fmla="*/ 0 w 6"/>
                  <a:gd name="T37" fmla="*/ 6 h 6"/>
                  <a:gd name="T38" fmla="*/ 6 w 6"/>
                  <a:gd name="T39" fmla="*/ 6 h 6"/>
                  <a:gd name="T40" fmla="*/ 6 w 6"/>
                  <a:gd name="T41" fmla="*/ 0 h 6"/>
                  <a:gd name="T42" fmla="*/ 0 w 6"/>
                  <a:gd name="T43" fmla="*/ 0 h 6"/>
                  <a:gd name="T44" fmla="*/ 0 w 6"/>
                  <a:gd name="T45" fmla="*/ 0 h 6"/>
                  <a:gd name="T46" fmla="*/ 0 w 6"/>
                  <a:gd name="T47" fmla="*/ 0 h 6"/>
                  <a:gd name="T48" fmla="*/ 6 w 6"/>
                  <a:gd name="T49" fmla="*/ 0 h 6"/>
                  <a:gd name="T50" fmla="*/ 6 w 6"/>
                  <a:gd name="T51" fmla="*/ 0 h 6"/>
                  <a:gd name="T52" fmla="*/ 6 w 6"/>
                  <a:gd name="T53" fmla="*/ 6 h 6"/>
                  <a:gd name="T54" fmla="*/ 6 w 6"/>
                  <a:gd name="T55" fmla="*/ 6 h 6"/>
                  <a:gd name="T56" fmla="*/ 6 w 6"/>
                  <a:gd name="T57" fmla="*/ 6 h 6"/>
                  <a:gd name="T58" fmla="*/ 6 w 6"/>
                  <a:gd name="T59" fmla="*/ 6 h 6"/>
                  <a:gd name="T60" fmla="*/ 6 w 6"/>
                  <a:gd name="T61" fmla="*/ 6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7" name="Freeform 358">
                <a:extLst>
                  <a:ext uri="{FF2B5EF4-FFF2-40B4-BE49-F238E27FC236}">
                    <a16:creationId xmlns:a16="http://schemas.microsoft.com/office/drawing/2014/main" id="{68802482-FF27-FD04-6978-EB4DB7256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35"/>
                <a:ext cx="88" cy="50"/>
              </a:xfrm>
              <a:custGeom>
                <a:avLst/>
                <a:gdLst>
                  <a:gd name="T0" fmla="*/ 6 w 88"/>
                  <a:gd name="T1" fmla="*/ 38 h 50"/>
                  <a:gd name="T2" fmla="*/ 0 w 88"/>
                  <a:gd name="T3" fmla="*/ 31 h 50"/>
                  <a:gd name="T4" fmla="*/ 0 w 88"/>
                  <a:gd name="T5" fmla="*/ 25 h 50"/>
                  <a:gd name="T6" fmla="*/ 0 w 88"/>
                  <a:gd name="T7" fmla="*/ 19 h 50"/>
                  <a:gd name="T8" fmla="*/ 0 w 88"/>
                  <a:gd name="T9" fmla="*/ 19 h 50"/>
                  <a:gd name="T10" fmla="*/ 6 w 88"/>
                  <a:gd name="T11" fmla="*/ 13 h 50"/>
                  <a:gd name="T12" fmla="*/ 6 w 88"/>
                  <a:gd name="T13" fmla="*/ 6 h 50"/>
                  <a:gd name="T14" fmla="*/ 12 w 88"/>
                  <a:gd name="T15" fmla="*/ 6 h 50"/>
                  <a:gd name="T16" fmla="*/ 19 w 88"/>
                  <a:gd name="T17" fmla="*/ 0 h 50"/>
                  <a:gd name="T18" fmla="*/ 37 w 88"/>
                  <a:gd name="T19" fmla="*/ 0 h 50"/>
                  <a:gd name="T20" fmla="*/ 56 w 88"/>
                  <a:gd name="T21" fmla="*/ 0 h 50"/>
                  <a:gd name="T22" fmla="*/ 62 w 88"/>
                  <a:gd name="T23" fmla="*/ 6 h 50"/>
                  <a:gd name="T24" fmla="*/ 69 w 88"/>
                  <a:gd name="T25" fmla="*/ 6 h 50"/>
                  <a:gd name="T26" fmla="*/ 75 w 88"/>
                  <a:gd name="T27" fmla="*/ 13 h 50"/>
                  <a:gd name="T28" fmla="*/ 81 w 88"/>
                  <a:gd name="T29" fmla="*/ 13 h 50"/>
                  <a:gd name="T30" fmla="*/ 88 w 88"/>
                  <a:gd name="T31" fmla="*/ 19 h 50"/>
                  <a:gd name="T32" fmla="*/ 88 w 88"/>
                  <a:gd name="T33" fmla="*/ 25 h 50"/>
                  <a:gd name="T34" fmla="*/ 88 w 88"/>
                  <a:gd name="T35" fmla="*/ 31 h 50"/>
                  <a:gd name="T36" fmla="*/ 88 w 88"/>
                  <a:gd name="T37" fmla="*/ 31 h 50"/>
                  <a:gd name="T38" fmla="*/ 81 w 88"/>
                  <a:gd name="T39" fmla="*/ 38 h 50"/>
                  <a:gd name="T40" fmla="*/ 81 w 88"/>
                  <a:gd name="T41" fmla="*/ 44 h 50"/>
                  <a:gd name="T42" fmla="*/ 75 w 88"/>
                  <a:gd name="T43" fmla="*/ 44 h 50"/>
                  <a:gd name="T44" fmla="*/ 69 w 88"/>
                  <a:gd name="T45" fmla="*/ 50 h 50"/>
                  <a:gd name="T46" fmla="*/ 50 w 88"/>
                  <a:gd name="T47" fmla="*/ 50 h 50"/>
                  <a:gd name="T48" fmla="*/ 31 w 88"/>
                  <a:gd name="T49" fmla="*/ 50 h 50"/>
                  <a:gd name="T50" fmla="*/ 25 w 88"/>
                  <a:gd name="T51" fmla="*/ 44 h 50"/>
                  <a:gd name="T52" fmla="*/ 19 w 88"/>
                  <a:gd name="T53" fmla="*/ 44 h 50"/>
                  <a:gd name="T54" fmla="*/ 12 w 88"/>
                  <a:gd name="T55" fmla="*/ 38 h 50"/>
                  <a:gd name="T56" fmla="*/ 6 w 88"/>
                  <a:gd name="T57" fmla="*/ 38 h 50"/>
                  <a:gd name="T58" fmla="*/ 6 w 88"/>
                  <a:gd name="T59" fmla="*/ 38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" h="50">
                    <a:moveTo>
                      <a:pt x="6" y="38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9" y="0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9" y="6"/>
                    </a:lnTo>
                    <a:lnTo>
                      <a:pt x="75" y="13"/>
                    </a:lnTo>
                    <a:lnTo>
                      <a:pt x="81" y="13"/>
                    </a:lnTo>
                    <a:lnTo>
                      <a:pt x="88" y="19"/>
                    </a:lnTo>
                    <a:lnTo>
                      <a:pt x="88" y="25"/>
                    </a:lnTo>
                    <a:lnTo>
                      <a:pt x="88" y="31"/>
                    </a:lnTo>
                    <a:lnTo>
                      <a:pt x="81" y="38"/>
                    </a:lnTo>
                    <a:lnTo>
                      <a:pt x="81" y="44"/>
                    </a:lnTo>
                    <a:lnTo>
                      <a:pt x="75" y="44"/>
                    </a:lnTo>
                    <a:lnTo>
                      <a:pt x="69" y="50"/>
                    </a:lnTo>
                    <a:lnTo>
                      <a:pt x="50" y="50"/>
                    </a:lnTo>
                    <a:lnTo>
                      <a:pt x="31" y="50"/>
                    </a:lnTo>
                    <a:lnTo>
                      <a:pt x="25" y="44"/>
                    </a:lnTo>
                    <a:lnTo>
                      <a:pt x="19" y="44"/>
                    </a:lnTo>
                    <a:lnTo>
                      <a:pt x="12" y="38"/>
                    </a:lnTo>
                    <a:lnTo>
                      <a:pt x="6" y="38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38" name="Rectangle 359">
                <a:extLst>
                  <a:ext uri="{FF2B5EF4-FFF2-40B4-BE49-F238E27FC236}">
                    <a16:creationId xmlns:a16="http://schemas.microsoft.com/office/drawing/2014/main" id="{918519A0-E394-9829-F974-722C77CD1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5" y="2341"/>
                <a:ext cx="1" cy="1"/>
              </a:xfrm>
              <a:prstGeom prst="rect">
                <a:avLst/>
              </a:pr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739" name="Freeform 360">
                <a:extLst>
                  <a:ext uri="{FF2B5EF4-FFF2-40B4-BE49-F238E27FC236}">
                    <a16:creationId xmlns:a16="http://schemas.microsoft.com/office/drawing/2014/main" id="{F3E33628-4CC9-CF74-F4E5-B46987F66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32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6 h 6"/>
                  <a:gd name="T8" fmla="*/ 0 w 1"/>
                  <a:gd name="T9" fmla="*/ 6 h 6"/>
                  <a:gd name="T10" fmla="*/ 0 w 1"/>
                  <a:gd name="T11" fmla="*/ 0 h 6"/>
                  <a:gd name="T12" fmla="*/ 0 w 1"/>
                  <a:gd name="T13" fmla="*/ 6 h 6"/>
                  <a:gd name="T14" fmla="*/ 0 w 1"/>
                  <a:gd name="T15" fmla="*/ 6 h 6"/>
                  <a:gd name="T16" fmla="*/ 0 w 1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0" name="Freeform 361">
                <a:extLst>
                  <a:ext uri="{FF2B5EF4-FFF2-40B4-BE49-F238E27FC236}">
                    <a16:creationId xmlns:a16="http://schemas.microsoft.com/office/drawing/2014/main" id="{E80DA28B-96F2-2DBF-B7FA-F36E091CF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34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1" name="Rectangle 362">
                <a:extLst>
                  <a:ext uri="{FF2B5EF4-FFF2-40B4-BE49-F238E27FC236}">
                    <a16:creationId xmlns:a16="http://schemas.microsoft.com/office/drawing/2014/main" id="{E90E56C2-05B9-155F-3945-523974DBA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" y="2335"/>
                <a:ext cx="1" cy="1"/>
              </a:xfrm>
              <a:prstGeom prst="rect">
                <a:avLst/>
              </a:pr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742" name="Freeform 363">
                <a:extLst>
                  <a:ext uri="{FF2B5EF4-FFF2-40B4-BE49-F238E27FC236}">
                    <a16:creationId xmlns:a16="http://schemas.microsoft.com/office/drawing/2014/main" id="{038E8C04-3F1C-5419-B6AF-D5A395ADE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3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3" name="Freeform 364">
                <a:extLst>
                  <a:ext uri="{FF2B5EF4-FFF2-40B4-BE49-F238E27FC236}">
                    <a16:creationId xmlns:a16="http://schemas.microsoft.com/office/drawing/2014/main" id="{CFAA68BA-8EF2-26E5-8912-EDD644E8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37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4" name="Freeform 365">
                <a:extLst>
                  <a:ext uri="{FF2B5EF4-FFF2-40B4-BE49-F238E27FC236}">
                    <a16:creationId xmlns:a16="http://schemas.microsoft.com/office/drawing/2014/main" id="{E06EB9B6-216A-0EAB-7050-AF96E43B3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5" name="Freeform 366">
                <a:extLst>
                  <a:ext uri="{FF2B5EF4-FFF2-40B4-BE49-F238E27FC236}">
                    <a16:creationId xmlns:a16="http://schemas.microsoft.com/office/drawing/2014/main" id="{5AA24185-0571-9CEA-61EB-3B0998B07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38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0 h 7"/>
                  <a:gd name="T14" fmla="*/ 0 w 7"/>
                  <a:gd name="T15" fmla="*/ 0 h 7"/>
                  <a:gd name="T16" fmla="*/ 0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6" name="Freeform 367">
                <a:extLst>
                  <a:ext uri="{FF2B5EF4-FFF2-40B4-BE49-F238E27FC236}">
                    <a16:creationId xmlns:a16="http://schemas.microsoft.com/office/drawing/2014/main" id="{4F9B469F-3F6A-8A18-B8B9-0514F945B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3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7" name="Freeform 368">
                <a:extLst>
                  <a:ext uri="{FF2B5EF4-FFF2-40B4-BE49-F238E27FC236}">
                    <a16:creationId xmlns:a16="http://schemas.microsoft.com/office/drawing/2014/main" id="{FF7C0A5E-B4E0-012E-5F46-5EFDF8A6F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4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8" name="Freeform 369">
                <a:extLst>
                  <a:ext uri="{FF2B5EF4-FFF2-40B4-BE49-F238E27FC236}">
                    <a16:creationId xmlns:a16="http://schemas.microsoft.com/office/drawing/2014/main" id="{E982226F-E0C1-4025-07AE-51F924F68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34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49" name="Freeform 370">
                <a:extLst>
                  <a:ext uri="{FF2B5EF4-FFF2-40B4-BE49-F238E27FC236}">
                    <a16:creationId xmlns:a16="http://schemas.microsoft.com/office/drawing/2014/main" id="{F0B704D8-9EBE-4D10-E6C2-006E08977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33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0" name="Freeform 371">
                <a:extLst>
                  <a:ext uri="{FF2B5EF4-FFF2-40B4-BE49-F238E27FC236}">
                    <a16:creationId xmlns:a16="http://schemas.microsoft.com/office/drawing/2014/main" id="{DDFCC9BF-BFFA-8CC3-0007-9FE4CFC4F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3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1" name="Freeform 372">
                <a:extLst>
                  <a:ext uri="{FF2B5EF4-FFF2-40B4-BE49-F238E27FC236}">
                    <a16:creationId xmlns:a16="http://schemas.microsoft.com/office/drawing/2014/main" id="{369C9617-4AAB-3856-8570-C60221F9D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" y="2335"/>
                <a:ext cx="31" cy="38"/>
              </a:xfrm>
              <a:custGeom>
                <a:avLst/>
                <a:gdLst>
                  <a:gd name="T0" fmla="*/ 0 w 31"/>
                  <a:gd name="T1" fmla="*/ 0 h 38"/>
                  <a:gd name="T2" fmla="*/ 6 w 31"/>
                  <a:gd name="T3" fmla="*/ 0 h 38"/>
                  <a:gd name="T4" fmla="*/ 12 w 31"/>
                  <a:gd name="T5" fmla="*/ 6 h 38"/>
                  <a:gd name="T6" fmla="*/ 19 w 31"/>
                  <a:gd name="T7" fmla="*/ 13 h 38"/>
                  <a:gd name="T8" fmla="*/ 25 w 31"/>
                  <a:gd name="T9" fmla="*/ 13 h 38"/>
                  <a:gd name="T10" fmla="*/ 31 w 31"/>
                  <a:gd name="T11" fmla="*/ 19 h 38"/>
                  <a:gd name="T12" fmla="*/ 31 w 31"/>
                  <a:gd name="T13" fmla="*/ 25 h 38"/>
                  <a:gd name="T14" fmla="*/ 31 w 31"/>
                  <a:gd name="T15" fmla="*/ 31 h 38"/>
                  <a:gd name="T16" fmla="*/ 25 w 31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8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9" y="13"/>
                    </a:lnTo>
                    <a:lnTo>
                      <a:pt x="25" y="13"/>
                    </a:lnTo>
                    <a:lnTo>
                      <a:pt x="31" y="19"/>
                    </a:lnTo>
                    <a:lnTo>
                      <a:pt x="31" y="25"/>
                    </a:lnTo>
                    <a:lnTo>
                      <a:pt x="31" y="31"/>
                    </a:lnTo>
                    <a:lnTo>
                      <a:pt x="25" y="38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2" name="Freeform 373">
                <a:extLst>
                  <a:ext uri="{FF2B5EF4-FFF2-40B4-BE49-F238E27FC236}">
                    <a16:creationId xmlns:a16="http://schemas.microsoft.com/office/drawing/2014/main" id="{BAF618A7-00C9-CB32-A51B-2A7A656F6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2354"/>
                <a:ext cx="50" cy="38"/>
              </a:xfrm>
              <a:custGeom>
                <a:avLst/>
                <a:gdLst>
                  <a:gd name="T0" fmla="*/ 0 w 50"/>
                  <a:gd name="T1" fmla="*/ 0 h 38"/>
                  <a:gd name="T2" fmla="*/ 0 w 50"/>
                  <a:gd name="T3" fmla="*/ 6 h 38"/>
                  <a:gd name="T4" fmla="*/ 0 w 50"/>
                  <a:gd name="T5" fmla="*/ 12 h 38"/>
                  <a:gd name="T6" fmla="*/ 6 w 50"/>
                  <a:gd name="T7" fmla="*/ 19 h 38"/>
                  <a:gd name="T8" fmla="*/ 12 w 50"/>
                  <a:gd name="T9" fmla="*/ 25 h 38"/>
                  <a:gd name="T10" fmla="*/ 18 w 50"/>
                  <a:gd name="T11" fmla="*/ 25 h 38"/>
                  <a:gd name="T12" fmla="*/ 25 w 50"/>
                  <a:gd name="T13" fmla="*/ 31 h 38"/>
                  <a:gd name="T14" fmla="*/ 37 w 50"/>
                  <a:gd name="T15" fmla="*/ 31 h 38"/>
                  <a:gd name="T16" fmla="*/ 50 w 50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2" y="25"/>
                    </a:lnTo>
                    <a:lnTo>
                      <a:pt x="18" y="25"/>
                    </a:lnTo>
                    <a:lnTo>
                      <a:pt x="25" y="31"/>
                    </a:lnTo>
                    <a:lnTo>
                      <a:pt x="37" y="31"/>
                    </a:lnTo>
                    <a:lnTo>
                      <a:pt x="50" y="38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3" name="Freeform 374">
                <a:extLst>
                  <a:ext uri="{FF2B5EF4-FFF2-40B4-BE49-F238E27FC236}">
                    <a16:creationId xmlns:a16="http://schemas.microsoft.com/office/drawing/2014/main" id="{1BAC1674-CAC5-7162-BF91-D8B8CBC84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191"/>
                <a:ext cx="138" cy="75"/>
              </a:xfrm>
              <a:custGeom>
                <a:avLst/>
                <a:gdLst>
                  <a:gd name="T0" fmla="*/ 106 w 138"/>
                  <a:gd name="T1" fmla="*/ 75 h 75"/>
                  <a:gd name="T2" fmla="*/ 113 w 138"/>
                  <a:gd name="T3" fmla="*/ 69 h 75"/>
                  <a:gd name="T4" fmla="*/ 125 w 138"/>
                  <a:gd name="T5" fmla="*/ 63 h 75"/>
                  <a:gd name="T6" fmla="*/ 131 w 138"/>
                  <a:gd name="T7" fmla="*/ 63 h 75"/>
                  <a:gd name="T8" fmla="*/ 138 w 138"/>
                  <a:gd name="T9" fmla="*/ 50 h 75"/>
                  <a:gd name="T10" fmla="*/ 138 w 138"/>
                  <a:gd name="T11" fmla="*/ 44 h 75"/>
                  <a:gd name="T12" fmla="*/ 138 w 138"/>
                  <a:gd name="T13" fmla="*/ 38 h 75"/>
                  <a:gd name="T14" fmla="*/ 131 w 138"/>
                  <a:gd name="T15" fmla="*/ 32 h 75"/>
                  <a:gd name="T16" fmla="*/ 131 w 138"/>
                  <a:gd name="T17" fmla="*/ 25 h 75"/>
                  <a:gd name="T18" fmla="*/ 119 w 138"/>
                  <a:gd name="T19" fmla="*/ 19 h 75"/>
                  <a:gd name="T20" fmla="*/ 113 w 138"/>
                  <a:gd name="T21" fmla="*/ 13 h 75"/>
                  <a:gd name="T22" fmla="*/ 100 w 138"/>
                  <a:gd name="T23" fmla="*/ 7 h 75"/>
                  <a:gd name="T24" fmla="*/ 88 w 138"/>
                  <a:gd name="T25" fmla="*/ 0 h 75"/>
                  <a:gd name="T26" fmla="*/ 75 w 138"/>
                  <a:gd name="T27" fmla="*/ 0 h 75"/>
                  <a:gd name="T28" fmla="*/ 56 w 138"/>
                  <a:gd name="T29" fmla="*/ 0 h 75"/>
                  <a:gd name="T30" fmla="*/ 44 w 138"/>
                  <a:gd name="T31" fmla="*/ 0 h 75"/>
                  <a:gd name="T32" fmla="*/ 31 w 138"/>
                  <a:gd name="T33" fmla="*/ 0 h 75"/>
                  <a:gd name="T34" fmla="*/ 19 w 138"/>
                  <a:gd name="T35" fmla="*/ 7 h 75"/>
                  <a:gd name="T36" fmla="*/ 13 w 138"/>
                  <a:gd name="T37" fmla="*/ 13 h 75"/>
                  <a:gd name="T38" fmla="*/ 6 w 138"/>
                  <a:gd name="T39" fmla="*/ 19 h 75"/>
                  <a:gd name="T40" fmla="*/ 0 w 138"/>
                  <a:gd name="T41" fmla="*/ 25 h 75"/>
                  <a:gd name="T42" fmla="*/ 0 w 138"/>
                  <a:gd name="T43" fmla="*/ 32 h 75"/>
                  <a:gd name="T44" fmla="*/ 0 w 138"/>
                  <a:gd name="T45" fmla="*/ 38 h 75"/>
                  <a:gd name="T46" fmla="*/ 0 w 138"/>
                  <a:gd name="T47" fmla="*/ 50 h 75"/>
                  <a:gd name="T48" fmla="*/ 6 w 138"/>
                  <a:gd name="T49" fmla="*/ 57 h 75"/>
                  <a:gd name="T50" fmla="*/ 19 w 138"/>
                  <a:gd name="T51" fmla="*/ 63 h 75"/>
                  <a:gd name="T52" fmla="*/ 25 w 138"/>
                  <a:gd name="T53" fmla="*/ 69 h 75"/>
                  <a:gd name="T54" fmla="*/ 38 w 138"/>
                  <a:gd name="T55" fmla="*/ 75 h 75"/>
                  <a:gd name="T56" fmla="*/ 50 w 138"/>
                  <a:gd name="T57" fmla="*/ 75 h 75"/>
                  <a:gd name="T58" fmla="*/ 63 w 138"/>
                  <a:gd name="T59" fmla="*/ 75 h 75"/>
                  <a:gd name="T60" fmla="*/ 81 w 138"/>
                  <a:gd name="T61" fmla="*/ 75 h 75"/>
                  <a:gd name="T62" fmla="*/ 94 w 138"/>
                  <a:gd name="T63" fmla="*/ 75 h 75"/>
                  <a:gd name="T64" fmla="*/ 106 w 138"/>
                  <a:gd name="T65" fmla="*/ 75 h 75"/>
                  <a:gd name="T66" fmla="*/ 106 w 138"/>
                  <a:gd name="T67" fmla="*/ 75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8" h="75">
                    <a:moveTo>
                      <a:pt x="106" y="75"/>
                    </a:moveTo>
                    <a:lnTo>
                      <a:pt x="113" y="69"/>
                    </a:lnTo>
                    <a:lnTo>
                      <a:pt x="125" y="63"/>
                    </a:lnTo>
                    <a:lnTo>
                      <a:pt x="131" y="63"/>
                    </a:lnTo>
                    <a:lnTo>
                      <a:pt x="138" y="50"/>
                    </a:lnTo>
                    <a:lnTo>
                      <a:pt x="138" y="44"/>
                    </a:lnTo>
                    <a:lnTo>
                      <a:pt x="138" y="38"/>
                    </a:lnTo>
                    <a:lnTo>
                      <a:pt x="131" y="32"/>
                    </a:lnTo>
                    <a:lnTo>
                      <a:pt x="131" y="25"/>
                    </a:lnTo>
                    <a:lnTo>
                      <a:pt x="119" y="19"/>
                    </a:lnTo>
                    <a:lnTo>
                      <a:pt x="113" y="13"/>
                    </a:lnTo>
                    <a:lnTo>
                      <a:pt x="100" y="7"/>
                    </a:lnTo>
                    <a:lnTo>
                      <a:pt x="88" y="0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50"/>
                    </a:lnTo>
                    <a:lnTo>
                      <a:pt x="6" y="57"/>
                    </a:lnTo>
                    <a:lnTo>
                      <a:pt x="19" y="63"/>
                    </a:lnTo>
                    <a:lnTo>
                      <a:pt x="25" y="69"/>
                    </a:lnTo>
                    <a:lnTo>
                      <a:pt x="38" y="75"/>
                    </a:lnTo>
                    <a:lnTo>
                      <a:pt x="50" y="75"/>
                    </a:lnTo>
                    <a:lnTo>
                      <a:pt x="63" y="75"/>
                    </a:lnTo>
                    <a:lnTo>
                      <a:pt x="81" y="75"/>
                    </a:lnTo>
                    <a:lnTo>
                      <a:pt x="94" y="75"/>
                    </a:lnTo>
                    <a:lnTo>
                      <a:pt x="106" y="75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4" name="Freeform 375">
                <a:extLst>
                  <a:ext uri="{FF2B5EF4-FFF2-40B4-BE49-F238E27FC236}">
                    <a16:creationId xmlns:a16="http://schemas.microsoft.com/office/drawing/2014/main" id="{533E610A-3557-79A4-9E9B-456B8E9B1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191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7 h 7"/>
                  <a:gd name="T14" fmla="*/ 0 w 7"/>
                  <a:gd name="T15" fmla="*/ 7 h 7"/>
                  <a:gd name="T16" fmla="*/ 7 w 7"/>
                  <a:gd name="T17" fmla="*/ 7 h 7"/>
                  <a:gd name="T18" fmla="*/ 7 w 7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5" name="Freeform 376">
                <a:extLst>
                  <a:ext uri="{FF2B5EF4-FFF2-40B4-BE49-F238E27FC236}">
                    <a16:creationId xmlns:a16="http://schemas.microsoft.com/office/drawing/2014/main" id="{136D873B-9947-B8D1-8317-D29ACCDE8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191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6 w 6"/>
                  <a:gd name="T3" fmla="*/ 0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0 h 7"/>
                  <a:gd name="T10" fmla="*/ 0 w 6"/>
                  <a:gd name="T11" fmla="*/ 0 h 7"/>
                  <a:gd name="T12" fmla="*/ 0 w 6"/>
                  <a:gd name="T13" fmla="*/ 0 h 7"/>
                  <a:gd name="T14" fmla="*/ 0 w 6"/>
                  <a:gd name="T15" fmla="*/ 0 h 7"/>
                  <a:gd name="T16" fmla="*/ 6 w 6"/>
                  <a:gd name="T17" fmla="*/ 7 h 7"/>
                  <a:gd name="T18" fmla="*/ 6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6" name="Freeform 377">
                <a:extLst>
                  <a:ext uri="{FF2B5EF4-FFF2-40B4-BE49-F238E27FC236}">
                    <a16:creationId xmlns:a16="http://schemas.microsoft.com/office/drawing/2014/main" id="{4586FA7C-AD08-61A4-1A15-99BF9001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18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6 h 6"/>
                  <a:gd name="T18" fmla="*/ 0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7" name="Freeform 378">
                <a:extLst>
                  <a:ext uri="{FF2B5EF4-FFF2-40B4-BE49-F238E27FC236}">
                    <a16:creationId xmlns:a16="http://schemas.microsoft.com/office/drawing/2014/main" id="{2DA4BE1F-6046-7F0E-38CD-A21225562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185"/>
                <a:ext cx="13" cy="6"/>
              </a:xfrm>
              <a:custGeom>
                <a:avLst/>
                <a:gdLst>
                  <a:gd name="T0" fmla="*/ 7 w 13"/>
                  <a:gd name="T1" fmla="*/ 6 h 6"/>
                  <a:gd name="T2" fmla="*/ 7 w 13"/>
                  <a:gd name="T3" fmla="*/ 6 h 6"/>
                  <a:gd name="T4" fmla="*/ 13 w 13"/>
                  <a:gd name="T5" fmla="*/ 6 h 6"/>
                  <a:gd name="T6" fmla="*/ 7 w 13"/>
                  <a:gd name="T7" fmla="*/ 6 h 6"/>
                  <a:gd name="T8" fmla="*/ 7 w 13"/>
                  <a:gd name="T9" fmla="*/ 0 h 6"/>
                  <a:gd name="T10" fmla="*/ 0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7 w 13"/>
                  <a:gd name="T17" fmla="*/ 6 h 6"/>
                  <a:gd name="T18" fmla="*/ 7 w 1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7" y="6"/>
                    </a:moveTo>
                    <a:lnTo>
                      <a:pt x="7" y="6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8" name="Freeform 379">
                <a:extLst>
                  <a:ext uri="{FF2B5EF4-FFF2-40B4-BE49-F238E27FC236}">
                    <a16:creationId xmlns:a16="http://schemas.microsoft.com/office/drawing/2014/main" id="{6F7D75BB-EBC8-DBFA-DDD2-FA4A45F1D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191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59" name="Freeform 380">
                <a:extLst>
                  <a:ext uri="{FF2B5EF4-FFF2-40B4-BE49-F238E27FC236}">
                    <a16:creationId xmlns:a16="http://schemas.microsoft.com/office/drawing/2014/main" id="{40C9ADF7-A129-4722-35B0-4D1630DFF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91"/>
                <a:ext cx="13" cy="7"/>
              </a:xfrm>
              <a:custGeom>
                <a:avLst/>
                <a:gdLst>
                  <a:gd name="T0" fmla="*/ 6 w 13"/>
                  <a:gd name="T1" fmla="*/ 7 h 7"/>
                  <a:gd name="T2" fmla="*/ 6 w 13"/>
                  <a:gd name="T3" fmla="*/ 7 h 7"/>
                  <a:gd name="T4" fmla="*/ 13 w 13"/>
                  <a:gd name="T5" fmla="*/ 0 h 7"/>
                  <a:gd name="T6" fmla="*/ 13 w 13"/>
                  <a:gd name="T7" fmla="*/ 0 h 7"/>
                  <a:gd name="T8" fmla="*/ 6 w 13"/>
                  <a:gd name="T9" fmla="*/ 0 h 7"/>
                  <a:gd name="T10" fmla="*/ 6 w 13"/>
                  <a:gd name="T11" fmla="*/ 0 h 7"/>
                  <a:gd name="T12" fmla="*/ 0 w 13"/>
                  <a:gd name="T13" fmla="*/ 0 h 7"/>
                  <a:gd name="T14" fmla="*/ 0 w 13"/>
                  <a:gd name="T15" fmla="*/ 0 h 7"/>
                  <a:gd name="T16" fmla="*/ 6 w 13"/>
                  <a:gd name="T17" fmla="*/ 7 h 7"/>
                  <a:gd name="T18" fmla="*/ 6 w 1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6" y="7"/>
                    </a:moveTo>
                    <a:lnTo>
                      <a:pt x="6" y="7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0" name="Freeform 381">
                <a:extLst>
                  <a:ext uri="{FF2B5EF4-FFF2-40B4-BE49-F238E27FC236}">
                    <a16:creationId xmlns:a16="http://schemas.microsoft.com/office/drawing/2014/main" id="{16A54F0A-245A-C6C2-FB82-9320AD909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19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7 h 7"/>
                  <a:gd name="T6" fmla="*/ 6 w 6"/>
                  <a:gd name="T7" fmla="*/ 0 h 7"/>
                  <a:gd name="T8" fmla="*/ 6 w 6"/>
                  <a:gd name="T9" fmla="*/ 0 h 7"/>
                  <a:gd name="T10" fmla="*/ 0 w 6"/>
                  <a:gd name="T11" fmla="*/ 0 h 7"/>
                  <a:gd name="T12" fmla="*/ 0 w 6"/>
                  <a:gd name="T13" fmla="*/ 0 h 7"/>
                  <a:gd name="T14" fmla="*/ 0 w 6"/>
                  <a:gd name="T15" fmla="*/ 7 h 7"/>
                  <a:gd name="T16" fmla="*/ 0 w 6"/>
                  <a:gd name="T17" fmla="*/ 7 h 7"/>
                  <a:gd name="T18" fmla="*/ 0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1" name="Freeform 382">
                <a:extLst>
                  <a:ext uri="{FF2B5EF4-FFF2-40B4-BE49-F238E27FC236}">
                    <a16:creationId xmlns:a16="http://schemas.microsoft.com/office/drawing/2014/main" id="{E7CB8EEC-77A7-E527-3249-EAEB94C2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198"/>
                <a:ext cx="12" cy="1"/>
              </a:xfrm>
              <a:custGeom>
                <a:avLst/>
                <a:gdLst>
                  <a:gd name="T0" fmla="*/ 6 w 12"/>
                  <a:gd name="T1" fmla="*/ 0 h 1"/>
                  <a:gd name="T2" fmla="*/ 6 w 12"/>
                  <a:gd name="T3" fmla="*/ 0 h 1"/>
                  <a:gd name="T4" fmla="*/ 12 w 12"/>
                  <a:gd name="T5" fmla="*/ 0 h 1"/>
                  <a:gd name="T6" fmla="*/ 12 w 12"/>
                  <a:gd name="T7" fmla="*/ 0 h 1"/>
                  <a:gd name="T8" fmla="*/ 6 w 12"/>
                  <a:gd name="T9" fmla="*/ 0 h 1"/>
                  <a:gd name="T10" fmla="*/ 6 w 12"/>
                  <a:gd name="T11" fmla="*/ 0 h 1"/>
                  <a:gd name="T12" fmla="*/ 0 w 12"/>
                  <a:gd name="T13" fmla="*/ 0 h 1"/>
                  <a:gd name="T14" fmla="*/ 0 w 12"/>
                  <a:gd name="T15" fmla="*/ 0 h 1"/>
                  <a:gd name="T16" fmla="*/ 6 w 12"/>
                  <a:gd name="T17" fmla="*/ 0 h 1"/>
                  <a:gd name="T18" fmla="*/ 6 w 1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2" name="Freeform 383">
                <a:extLst>
                  <a:ext uri="{FF2B5EF4-FFF2-40B4-BE49-F238E27FC236}">
                    <a16:creationId xmlns:a16="http://schemas.microsoft.com/office/drawing/2014/main" id="{8FB1E289-B085-0097-6933-63028AF3E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198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6 h 6"/>
                  <a:gd name="T6" fmla="*/ 7 w 7"/>
                  <a:gd name="T7" fmla="*/ 0 h 6"/>
                  <a:gd name="T8" fmla="*/ 7 w 7"/>
                  <a:gd name="T9" fmla="*/ 0 h 6"/>
                  <a:gd name="T10" fmla="*/ 0 w 7"/>
                  <a:gd name="T11" fmla="*/ 0 h 6"/>
                  <a:gd name="T12" fmla="*/ 0 w 7"/>
                  <a:gd name="T13" fmla="*/ 0 h 6"/>
                  <a:gd name="T14" fmla="*/ 0 w 7"/>
                  <a:gd name="T15" fmla="*/ 6 h 6"/>
                  <a:gd name="T16" fmla="*/ 0 w 7"/>
                  <a:gd name="T17" fmla="*/ 6 h 6"/>
                  <a:gd name="T18" fmla="*/ 0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3" name="Freeform 384">
                <a:extLst>
                  <a:ext uri="{FF2B5EF4-FFF2-40B4-BE49-F238E27FC236}">
                    <a16:creationId xmlns:a16="http://schemas.microsoft.com/office/drawing/2014/main" id="{710085C4-9446-BEB7-47F2-0001F14C8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20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4" name="Freeform 385">
                <a:extLst>
                  <a:ext uri="{FF2B5EF4-FFF2-40B4-BE49-F238E27FC236}">
                    <a16:creationId xmlns:a16="http://schemas.microsoft.com/office/drawing/2014/main" id="{4D6DB22D-8786-6283-6027-4ACB8DE50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21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5" name="Freeform 386">
                <a:extLst>
                  <a:ext uri="{FF2B5EF4-FFF2-40B4-BE49-F238E27FC236}">
                    <a16:creationId xmlns:a16="http://schemas.microsoft.com/office/drawing/2014/main" id="{D4D622D5-35E4-CC34-FB95-E2F6BFCEA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21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0 w 6"/>
                  <a:gd name="T13" fmla="*/ 0 h 6"/>
                  <a:gd name="T14" fmla="*/ 0 w 6"/>
                  <a:gd name="T15" fmla="*/ 6 h 6"/>
                  <a:gd name="T16" fmla="*/ 0 w 6"/>
                  <a:gd name="T17" fmla="*/ 6 h 6"/>
                  <a:gd name="T18" fmla="*/ 0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6" name="Freeform 387">
                <a:extLst>
                  <a:ext uri="{FF2B5EF4-FFF2-40B4-BE49-F238E27FC236}">
                    <a16:creationId xmlns:a16="http://schemas.microsoft.com/office/drawing/2014/main" id="{BD10E8F8-CBE4-8BCA-86F6-DB93D672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0 h 7"/>
                  <a:gd name="T12" fmla="*/ 0 w 7"/>
                  <a:gd name="T13" fmla="*/ 0 h 7"/>
                  <a:gd name="T14" fmla="*/ 0 w 7"/>
                  <a:gd name="T15" fmla="*/ 0 h 7"/>
                  <a:gd name="T16" fmla="*/ 0 w 7"/>
                  <a:gd name="T17" fmla="*/ 7 h 7"/>
                  <a:gd name="T18" fmla="*/ 0 w 7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7" name="Freeform 388">
                <a:extLst>
                  <a:ext uri="{FF2B5EF4-FFF2-40B4-BE49-F238E27FC236}">
                    <a16:creationId xmlns:a16="http://schemas.microsoft.com/office/drawing/2014/main" id="{DC1359A6-E957-0344-D7D8-5E279C98C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2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6 h 6"/>
                  <a:gd name="T6" fmla="*/ 7 w 7"/>
                  <a:gd name="T7" fmla="*/ 6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  <a:gd name="T14" fmla="*/ 0 w 7"/>
                  <a:gd name="T15" fmla="*/ 0 h 6"/>
                  <a:gd name="T16" fmla="*/ 0 w 7"/>
                  <a:gd name="T17" fmla="*/ 6 h 6"/>
                  <a:gd name="T18" fmla="*/ 0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8" name="Freeform 389">
                <a:extLst>
                  <a:ext uri="{FF2B5EF4-FFF2-40B4-BE49-F238E27FC236}">
                    <a16:creationId xmlns:a16="http://schemas.microsoft.com/office/drawing/2014/main" id="{1FB2984C-C624-DAA4-CC10-41E1CDCE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29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6 h 6"/>
                  <a:gd name="T4" fmla="*/ 7 w 13"/>
                  <a:gd name="T5" fmla="*/ 6 h 6"/>
                  <a:gd name="T6" fmla="*/ 13 w 13"/>
                  <a:gd name="T7" fmla="*/ 6 h 6"/>
                  <a:gd name="T8" fmla="*/ 13 w 13"/>
                  <a:gd name="T9" fmla="*/ 0 h 6"/>
                  <a:gd name="T10" fmla="*/ 7 w 13"/>
                  <a:gd name="T11" fmla="*/ 0 h 6"/>
                  <a:gd name="T12" fmla="*/ 7 w 13"/>
                  <a:gd name="T13" fmla="*/ 0 h 6"/>
                  <a:gd name="T14" fmla="*/ 0 w 13"/>
                  <a:gd name="T15" fmla="*/ 0 h 6"/>
                  <a:gd name="T16" fmla="*/ 0 w 13"/>
                  <a:gd name="T17" fmla="*/ 0 h 6"/>
                  <a:gd name="T18" fmla="*/ 0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9" name="Freeform 390">
                <a:extLst>
                  <a:ext uri="{FF2B5EF4-FFF2-40B4-BE49-F238E27FC236}">
                    <a16:creationId xmlns:a16="http://schemas.microsoft.com/office/drawing/2014/main" id="{9BFF80AA-703F-E7AD-E51F-6A732554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35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0 h 6"/>
                  <a:gd name="T4" fmla="*/ 7 w 13"/>
                  <a:gd name="T5" fmla="*/ 6 h 6"/>
                  <a:gd name="T6" fmla="*/ 13 w 13"/>
                  <a:gd name="T7" fmla="*/ 6 h 6"/>
                  <a:gd name="T8" fmla="*/ 13 w 13"/>
                  <a:gd name="T9" fmla="*/ 0 h 6"/>
                  <a:gd name="T10" fmla="*/ 13 w 13"/>
                  <a:gd name="T11" fmla="*/ 0 h 6"/>
                  <a:gd name="T12" fmla="*/ 7 w 13"/>
                  <a:gd name="T13" fmla="*/ 0 h 6"/>
                  <a:gd name="T14" fmla="*/ 0 w 13"/>
                  <a:gd name="T15" fmla="*/ 0 h 6"/>
                  <a:gd name="T16" fmla="*/ 0 w 13"/>
                  <a:gd name="T17" fmla="*/ 0 h 6"/>
                  <a:gd name="T18" fmla="*/ 0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0" name="Freeform 391">
                <a:extLst>
                  <a:ext uri="{FF2B5EF4-FFF2-40B4-BE49-F238E27FC236}">
                    <a16:creationId xmlns:a16="http://schemas.microsoft.com/office/drawing/2014/main" id="{A5D3CC3F-B80A-36E2-D6B6-0036FEAF0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41"/>
                <a:ext cx="13" cy="1"/>
              </a:xfrm>
              <a:custGeom>
                <a:avLst/>
                <a:gdLst>
                  <a:gd name="T0" fmla="*/ 0 w 13"/>
                  <a:gd name="T1" fmla="*/ 0 h 1"/>
                  <a:gd name="T2" fmla="*/ 0 w 13"/>
                  <a:gd name="T3" fmla="*/ 0 h 1"/>
                  <a:gd name="T4" fmla="*/ 7 w 13"/>
                  <a:gd name="T5" fmla="*/ 0 h 1"/>
                  <a:gd name="T6" fmla="*/ 7 w 13"/>
                  <a:gd name="T7" fmla="*/ 0 h 1"/>
                  <a:gd name="T8" fmla="*/ 13 w 13"/>
                  <a:gd name="T9" fmla="*/ 0 h 1"/>
                  <a:gd name="T10" fmla="*/ 7 w 13"/>
                  <a:gd name="T11" fmla="*/ 0 h 1"/>
                  <a:gd name="T12" fmla="*/ 7 w 13"/>
                  <a:gd name="T13" fmla="*/ 0 h 1"/>
                  <a:gd name="T14" fmla="*/ 0 w 13"/>
                  <a:gd name="T15" fmla="*/ 0 h 1"/>
                  <a:gd name="T16" fmla="*/ 0 w 13"/>
                  <a:gd name="T17" fmla="*/ 0 h 1"/>
                  <a:gd name="T18" fmla="*/ 0 w 1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1" name="Freeform 392">
                <a:extLst>
                  <a:ext uri="{FF2B5EF4-FFF2-40B4-BE49-F238E27FC236}">
                    <a16:creationId xmlns:a16="http://schemas.microsoft.com/office/drawing/2014/main" id="{F5E5769C-29B0-06C8-924C-7117E4D4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7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0 w 7"/>
                  <a:gd name="T15" fmla="*/ 0 h 1"/>
                  <a:gd name="T16" fmla="*/ 0 w 7"/>
                  <a:gd name="T17" fmla="*/ 0 h 1"/>
                  <a:gd name="T18" fmla="*/ 0 w 7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2" name="Freeform 393">
                <a:extLst>
                  <a:ext uri="{FF2B5EF4-FFF2-40B4-BE49-F238E27FC236}">
                    <a16:creationId xmlns:a16="http://schemas.microsoft.com/office/drawing/2014/main" id="{1DA11025-2AA4-4427-D77C-7225464D5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2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3" name="Freeform 394">
                <a:extLst>
                  <a:ext uri="{FF2B5EF4-FFF2-40B4-BE49-F238E27FC236}">
                    <a16:creationId xmlns:a16="http://schemas.microsoft.com/office/drawing/2014/main" id="{C1284B18-E06F-BEAE-2F88-011DE7570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25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6 w 12"/>
                  <a:gd name="T5" fmla="*/ 6 h 6"/>
                  <a:gd name="T6" fmla="*/ 6 w 12"/>
                  <a:gd name="T7" fmla="*/ 6 h 6"/>
                  <a:gd name="T8" fmla="*/ 12 w 12"/>
                  <a:gd name="T9" fmla="*/ 6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0 w 12"/>
                  <a:gd name="T17" fmla="*/ 0 h 6"/>
                  <a:gd name="T18" fmla="*/ 0 w 1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4" name="Freeform 395">
                <a:extLst>
                  <a:ext uri="{FF2B5EF4-FFF2-40B4-BE49-F238E27FC236}">
                    <a16:creationId xmlns:a16="http://schemas.microsoft.com/office/drawing/2014/main" id="{86ADFAF5-4098-5471-8AA0-3F4CB8741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260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6 w 12"/>
                  <a:gd name="T7" fmla="*/ 0 h 1"/>
                  <a:gd name="T8" fmla="*/ 6 w 12"/>
                  <a:gd name="T9" fmla="*/ 0 h 1"/>
                  <a:gd name="T10" fmla="*/ 12 w 12"/>
                  <a:gd name="T11" fmla="*/ 0 h 1"/>
                  <a:gd name="T12" fmla="*/ 6 w 12"/>
                  <a:gd name="T13" fmla="*/ 0 h 1"/>
                  <a:gd name="T14" fmla="*/ 6 w 12"/>
                  <a:gd name="T15" fmla="*/ 0 h 1"/>
                  <a:gd name="T16" fmla="*/ 0 w 12"/>
                  <a:gd name="T17" fmla="*/ 0 h 1"/>
                  <a:gd name="T18" fmla="*/ 0 w 1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5" name="Freeform 396">
                <a:extLst>
                  <a:ext uri="{FF2B5EF4-FFF2-40B4-BE49-F238E27FC236}">
                    <a16:creationId xmlns:a16="http://schemas.microsoft.com/office/drawing/2014/main" id="{4158CCEE-B113-473F-9D12-429523EB6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260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6 h 6"/>
                  <a:gd name="T6" fmla="*/ 7 w 7"/>
                  <a:gd name="T7" fmla="*/ 6 h 6"/>
                  <a:gd name="T8" fmla="*/ 7 w 7"/>
                  <a:gd name="T9" fmla="*/ 6 h 6"/>
                  <a:gd name="T10" fmla="*/ 7 w 7"/>
                  <a:gd name="T11" fmla="*/ 6 h 6"/>
                  <a:gd name="T12" fmla="*/ 7 w 7"/>
                  <a:gd name="T13" fmla="*/ 0 h 6"/>
                  <a:gd name="T14" fmla="*/ 7 w 7"/>
                  <a:gd name="T15" fmla="*/ 0 h 6"/>
                  <a:gd name="T16" fmla="*/ 0 w 7"/>
                  <a:gd name="T17" fmla="*/ 0 h 6"/>
                  <a:gd name="T18" fmla="*/ 0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6" name="Freeform 397">
                <a:extLst>
                  <a:ext uri="{FF2B5EF4-FFF2-40B4-BE49-F238E27FC236}">
                    <a16:creationId xmlns:a16="http://schemas.microsoft.com/office/drawing/2014/main" id="{E3B32E24-82FA-4036-AC15-C84A767F3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26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7" name="Freeform 398">
                <a:extLst>
                  <a:ext uri="{FF2B5EF4-FFF2-40B4-BE49-F238E27FC236}">
                    <a16:creationId xmlns:a16="http://schemas.microsoft.com/office/drawing/2014/main" id="{BCA96642-8DBE-0270-6BDD-4EACFE42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66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0 w 12"/>
                  <a:gd name="T3" fmla="*/ 0 h 7"/>
                  <a:gd name="T4" fmla="*/ 0 w 12"/>
                  <a:gd name="T5" fmla="*/ 0 h 7"/>
                  <a:gd name="T6" fmla="*/ 6 w 12"/>
                  <a:gd name="T7" fmla="*/ 7 h 7"/>
                  <a:gd name="T8" fmla="*/ 6 w 12"/>
                  <a:gd name="T9" fmla="*/ 7 h 7"/>
                  <a:gd name="T10" fmla="*/ 12 w 12"/>
                  <a:gd name="T11" fmla="*/ 0 h 7"/>
                  <a:gd name="T12" fmla="*/ 12 w 12"/>
                  <a:gd name="T13" fmla="*/ 0 h 7"/>
                  <a:gd name="T14" fmla="*/ 6 w 12"/>
                  <a:gd name="T15" fmla="*/ 0 h 7"/>
                  <a:gd name="T16" fmla="*/ 6 w 12"/>
                  <a:gd name="T17" fmla="*/ 0 h 7"/>
                  <a:gd name="T18" fmla="*/ 6 w 1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6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8" name="Freeform 399">
                <a:extLst>
                  <a:ext uri="{FF2B5EF4-FFF2-40B4-BE49-F238E27FC236}">
                    <a16:creationId xmlns:a16="http://schemas.microsoft.com/office/drawing/2014/main" id="{68FC3BBE-6F08-5DC9-5BFB-638EBF03C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26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7 h 7"/>
                  <a:gd name="T8" fmla="*/ 7 w 7"/>
                  <a:gd name="T9" fmla="*/ 7 h 7"/>
                  <a:gd name="T10" fmla="*/ 7 w 7"/>
                  <a:gd name="T11" fmla="*/ 7 h 7"/>
                  <a:gd name="T12" fmla="*/ 7 w 7"/>
                  <a:gd name="T13" fmla="*/ 0 h 7"/>
                  <a:gd name="T14" fmla="*/ 7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9" name="Freeform 400">
                <a:extLst>
                  <a:ext uri="{FF2B5EF4-FFF2-40B4-BE49-F238E27FC236}">
                    <a16:creationId xmlns:a16="http://schemas.microsoft.com/office/drawing/2014/main" id="{2E03B0DB-0F5F-5E93-23D7-B9D298A7A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266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0 w 12"/>
                  <a:gd name="T3" fmla="*/ 0 h 7"/>
                  <a:gd name="T4" fmla="*/ 0 w 12"/>
                  <a:gd name="T5" fmla="*/ 0 h 7"/>
                  <a:gd name="T6" fmla="*/ 0 w 12"/>
                  <a:gd name="T7" fmla="*/ 7 h 7"/>
                  <a:gd name="T8" fmla="*/ 6 w 12"/>
                  <a:gd name="T9" fmla="*/ 7 h 7"/>
                  <a:gd name="T10" fmla="*/ 6 w 12"/>
                  <a:gd name="T11" fmla="*/ 7 h 7"/>
                  <a:gd name="T12" fmla="*/ 12 w 12"/>
                  <a:gd name="T13" fmla="*/ 0 h 7"/>
                  <a:gd name="T14" fmla="*/ 6 w 12"/>
                  <a:gd name="T15" fmla="*/ 0 h 7"/>
                  <a:gd name="T16" fmla="*/ 6 w 12"/>
                  <a:gd name="T17" fmla="*/ 0 h 7"/>
                  <a:gd name="T18" fmla="*/ 6 w 1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0" name="Freeform 401">
                <a:extLst>
                  <a:ext uri="{FF2B5EF4-FFF2-40B4-BE49-F238E27FC236}">
                    <a16:creationId xmlns:a16="http://schemas.microsoft.com/office/drawing/2014/main" id="{7A1AE064-9663-6A30-D3E2-5A7B81C01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266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7 h 7"/>
                  <a:gd name="T8" fmla="*/ 0 w 6"/>
                  <a:gd name="T9" fmla="*/ 7 h 7"/>
                  <a:gd name="T10" fmla="*/ 6 w 6"/>
                  <a:gd name="T11" fmla="*/ 7 h 7"/>
                  <a:gd name="T12" fmla="*/ 6 w 6"/>
                  <a:gd name="T13" fmla="*/ 0 h 7"/>
                  <a:gd name="T14" fmla="*/ 6 w 6"/>
                  <a:gd name="T15" fmla="*/ 0 h 7"/>
                  <a:gd name="T16" fmla="*/ 0 w 6"/>
                  <a:gd name="T17" fmla="*/ 0 h 7"/>
                  <a:gd name="T18" fmla="*/ 0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1" name="Freeform 402">
                <a:extLst>
                  <a:ext uri="{FF2B5EF4-FFF2-40B4-BE49-F238E27FC236}">
                    <a16:creationId xmlns:a16="http://schemas.microsoft.com/office/drawing/2014/main" id="{82896743-3A84-E830-BCD3-17983FA9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66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6 w 6"/>
                  <a:gd name="T9" fmla="*/ 7 h 7"/>
                  <a:gd name="T10" fmla="*/ 6 w 6"/>
                  <a:gd name="T11" fmla="*/ 7 h 7"/>
                  <a:gd name="T12" fmla="*/ 6 w 6"/>
                  <a:gd name="T13" fmla="*/ 0 h 7"/>
                  <a:gd name="T14" fmla="*/ 6 w 6"/>
                  <a:gd name="T15" fmla="*/ 0 h 7"/>
                  <a:gd name="T16" fmla="*/ 6 w 6"/>
                  <a:gd name="T17" fmla="*/ 0 h 7"/>
                  <a:gd name="T18" fmla="*/ 6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2" name="Freeform 403">
                <a:extLst>
                  <a:ext uri="{FF2B5EF4-FFF2-40B4-BE49-F238E27FC236}">
                    <a16:creationId xmlns:a16="http://schemas.microsoft.com/office/drawing/2014/main" id="{9B818479-EC9E-02A6-66A5-7081CC1D4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26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0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3" name="Freeform 404">
                <a:extLst>
                  <a:ext uri="{FF2B5EF4-FFF2-40B4-BE49-F238E27FC236}">
                    <a16:creationId xmlns:a16="http://schemas.microsoft.com/office/drawing/2014/main" id="{DC7E0314-A6EF-379A-B653-6B6B8B753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60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6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0 h 6"/>
                  <a:gd name="T16" fmla="*/ 7 w 7"/>
                  <a:gd name="T17" fmla="*/ 0 h 6"/>
                  <a:gd name="T18" fmla="*/ 7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4" name="Freeform 405">
                <a:extLst>
                  <a:ext uri="{FF2B5EF4-FFF2-40B4-BE49-F238E27FC236}">
                    <a16:creationId xmlns:a16="http://schemas.microsoft.com/office/drawing/2014/main" id="{B65F3F1C-6869-A7CD-F72D-5ACD9B835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5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5" name="Freeform 406">
                <a:extLst>
                  <a:ext uri="{FF2B5EF4-FFF2-40B4-BE49-F238E27FC236}">
                    <a16:creationId xmlns:a16="http://schemas.microsoft.com/office/drawing/2014/main" id="{7912739A-0D3B-DD31-D921-E88DF9C17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5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0 h 6"/>
                  <a:gd name="T8" fmla="*/ 6 w 12"/>
                  <a:gd name="T9" fmla="*/ 0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12 w 1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6" name="Freeform 407">
                <a:extLst>
                  <a:ext uri="{FF2B5EF4-FFF2-40B4-BE49-F238E27FC236}">
                    <a16:creationId xmlns:a16="http://schemas.microsoft.com/office/drawing/2014/main" id="{65E1B88C-4B18-B982-5AD5-7DB64F02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248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7 w 13"/>
                  <a:gd name="T3" fmla="*/ 0 h 6"/>
                  <a:gd name="T4" fmla="*/ 7 w 13"/>
                  <a:gd name="T5" fmla="*/ 0 h 6"/>
                  <a:gd name="T6" fmla="*/ 0 w 13"/>
                  <a:gd name="T7" fmla="*/ 0 h 6"/>
                  <a:gd name="T8" fmla="*/ 7 w 13"/>
                  <a:gd name="T9" fmla="*/ 6 h 6"/>
                  <a:gd name="T10" fmla="*/ 7 w 13"/>
                  <a:gd name="T11" fmla="*/ 6 h 6"/>
                  <a:gd name="T12" fmla="*/ 13 w 13"/>
                  <a:gd name="T13" fmla="*/ 6 h 6"/>
                  <a:gd name="T14" fmla="*/ 13 w 13"/>
                  <a:gd name="T15" fmla="*/ 0 h 6"/>
                  <a:gd name="T16" fmla="*/ 13 w 13"/>
                  <a:gd name="T17" fmla="*/ 0 h 6"/>
                  <a:gd name="T18" fmla="*/ 13 w 13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7" name="Freeform 408">
                <a:extLst>
                  <a:ext uri="{FF2B5EF4-FFF2-40B4-BE49-F238E27FC236}">
                    <a16:creationId xmlns:a16="http://schemas.microsoft.com/office/drawing/2014/main" id="{2CFE134A-E6E9-CF1A-DD79-1FF7EB834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241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6 w 13"/>
                  <a:gd name="T3" fmla="*/ 0 h 7"/>
                  <a:gd name="T4" fmla="*/ 6 w 13"/>
                  <a:gd name="T5" fmla="*/ 0 h 7"/>
                  <a:gd name="T6" fmla="*/ 0 w 13"/>
                  <a:gd name="T7" fmla="*/ 0 h 7"/>
                  <a:gd name="T8" fmla="*/ 6 w 13"/>
                  <a:gd name="T9" fmla="*/ 7 h 7"/>
                  <a:gd name="T10" fmla="*/ 6 w 13"/>
                  <a:gd name="T11" fmla="*/ 7 h 7"/>
                  <a:gd name="T12" fmla="*/ 13 w 13"/>
                  <a:gd name="T13" fmla="*/ 7 h 7"/>
                  <a:gd name="T14" fmla="*/ 13 w 13"/>
                  <a:gd name="T15" fmla="*/ 7 h 7"/>
                  <a:gd name="T16" fmla="*/ 13 w 13"/>
                  <a:gd name="T17" fmla="*/ 0 h 7"/>
                  <a:gd name="T18" fmla="*/ 13 w 1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3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55" name="Group 409">
              <a:extLst>
                <a:ext uri="{FF2B5EF4-FFF2-40B4-BE49-F238E27FC236}">
                  <a16:creationId xmlns:a16="http://schemas.microsoft.com/office/drawing/2014/main" id="{1EA25042-0C56-A6A9-D891-4DF5656E7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5" y="2098"/>
              <a:ext cx="1214" cy="469"/>
              <a:chOff x="2585" y="2098"/>
              <a:chExt cx="1214" cy="469"/>
            </a:xfrm>
          </p:grpSpPr>
          <p:sp>
            <p:nvSpPr>
              <p:cNvPr id="57388" name="Freeform 410">
                <a:extLst>
                  <a:ext uri="{FF2B5EF4-FFF2-40B4-BE49-F238E27FC236}">
                    <a16:creationId xmlns:a16="http://schemas.microsoft.com/office/drawing/2014/main" id="{7497FD87-BDD8-A2E8-0CA8-46BFC29D6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23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Freeform 411">
                <a:extLst>
                  <a:ext uri="{FF2B5EF4-FFF2-40B4-BE49-F238E27FC236}">
                    <a16:creationId xmlns:a16="http://schemas.microsoft.com/office/drawing/2014/main" id="{6F23D269-4759-21EC-C348-843E7083F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22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6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6 w 12"/>
                  <a:gd name="T11" fmla="*/ 6 h 6"/>
                  <a:gd name="T12" fmla="*/ 6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412">
                <a:extLst>
                  <a:ext uri="{FF2B5EF4-FFF2-40B4-BE49-F238E27FC236}">
                    <a16:creationId xmlns:a16="http://schemas.microsoft.com/office/drawing/2014/main" id="{5E2A1CB8-3094-627B-3631-4F8DD9520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229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6 w 12"/>
                  <a:gd name="T3" fmla="*/ 0 h 1"/>
                  <a:gd name="T4" fmla="*/ 6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w 12"/>
                  <a:gd name="T11" fmla="*/ 0 h 1"/>
                  <a:gd name="T12" fmla="*/ 6 w 12"/>
                  <a:gd name="T13" fmla="*/ 0 h 1"/>
                  <a:gd name="T14" fmla="*/ 6 w 12"/>
                  <a:gd name="T15" fmla="*/ 0 h 1"/>
                  <a:gd name="T16" fmla="*/ 12 w 12"/>
                  <a:gd name="T17" fmla="*/ 0 h 1"/>
                  <a:gd name="T18" fmla="*/ 12 w 1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Freeform 413">
                <a:extLst>
                  <a:ext uri="{FF2B5EF4-FFF2-40B4-BE49-F238E27FC236}">
                    <a16:creationId xmlns:a16="http://schemas.microsoft.com/office/drawing/2014/main" id="{471C9E90-C346-9EA9-ED1C-A43A72908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223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6 w 12"/>
                  <a:gd name="T3" fmla="*/ 0 h 1"/>
                  <a:gd name="T4" fmla="*/ 6 w 12"/>
                  <a:gd name="T5" fmla="*/ 0 h 1"/>
                  <a:gd name="T6" fmla="*/ 0 w 12"/>
                  <a:gd name="T7" fmla="*/ 0 h 1"/>
                  <a:gd name="T8" fmla="*/ 0 w 12"/>
                  <a:gd name="T9" fmla="*/ 0 h 1"/>
                  <a:gd name="T10" fmla="*/ 0 w 12"/>
                  <a:gd name="T11" fmla="*/ 0 h 1"/>
                  <a:gd name="T12" fmla="*/ 6 w 12"/>
                  <a:gd name="T13" fmla="*/ 0 h 1"/>
                  <a:gd name="T14" fmla="*/ 6 w 12"/>
                  <a:gd name="T15" fmla="*/ 0 h 1"/>
                  <a:gd name="T16" fmla="*/ 12 w 12"/>
                  <a:gd name="T17" fmla="*/ 0 h 1"/>
                  <a:gd name="T18" fmla="*/ 12 w 1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2" name="Freeform 414">
                <a:extLst>
                  <a:ext uri="{FF2B5EF4-FFF2-40B4-BE49-F238E27FC236}">
                    <a16:creationId xmlns:a16="http://schemas.microsoft.com/office/drawing/2014/main" id="{379588EE-29E8-CCEA-1332-6717A6E7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216"/>
                <a:ext cx="12" cy="7"/>
              </a:xfrm>
              <a:custGeom>
                <a:avLst/>
                <a:gdLst>
                  <a:gd name="T0" fmla="*/ 12 w 12"/>
                  <a:gd name="T1" fmla="*/ 0 h 7"/>
                  <a:gd name="T2" fmla="*/ 12 w 12"/>
                  <a:gd name="T3" fmla="*/ 0 h 7"/>
                  <a:gd name="T4" fmla="*/ 6 w 12"/>
                  <a:gd name="T5" fmla="*/ 0 h 7"/>
                  <a:gd name="T6" fmla="*/ 6 w 12"/>
                  <a:gd name="T7" fmla="*/ 0 h 7"/>
                  <a:gd name="T8" fmla="*/ 0 w 12"/>
                  <a:gd name="T9" fmla="*/ 0 h 7"/>
                  <a:gd name="T10" fmla="*/ 0 w 12"/>
                  <a:gd name="T11" fmla="*/ 0 h 7"/>
                  <a:gd name="T12" fmla="*/ 6 w 12"/>
                  <a:gd name="T13" fmla="*/ 7 h 7"/>
                  <a:gd name="T14" fmla="*/ 6 w 12"/>
                  <a:gd name="T15" fmla="*/ 7 h 7"/>
                  <a:gd name="T16" fmla="*/ 12 w 12"/>
                  <a:gd name="T17" fmla="*/ 0 h 7"/>
                  <a:gd name="T18" fmla="*/ 12 w 1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3" name="Freeform 415">
                <a:extLst>
                  <a:ext uri="{FF2B5EF4-FFF2-40B4-BE49-F238E27FC236}">
                    <a16:creationId xmlns:a16="http://schemas.microsoft.com/office/drawing/2014/main" id="{8B0D83A5-A0B8-7317-A89E-D88419957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21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4" name="Freeform 416">
                <a:extLst>
                  <a:ext uri="{FF2B5EF4-FFF2-40B4-BE49-F238E27FC236}">
                    <a16:creationId xmlns:a16="http://schemas.microsoft.com/office/drawing/2014/main" id="{AF049022-F4EF-E681-BF89-8C738E140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204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6 w 13"/>
                  <a:gd name="T5" fmla="*/ 0 h 6"/>
                  <a:gd name="T6" fmla="*/ 6 w 13"/>
                  <a:gd name="T7" fmla="*/ 0 h 6"/>
                  <a:gd name="T8" fmla="*/ 0 w 13"/>
                  <a:gd name="T9" fmla="*/ 0 h 6"/>
                  <a:gd name="T10" fmla="*/ 0 w 13"/>
                  <a:gd name="T11" fmla="*/ 6 h 6"/>
                  <a:gd name="T12" fmla="*/ 6 w 13"/>
                  <a:gd name="T13" fmla="*/ 6 h 6"/>
                  <a:gd name="T14" fmla="*/ 6 w 13"/>
                  <a:gd name="T15" fmla="*/ 6 h 6"/>
                  <a:gd name="T16" fmla="*/ 13 w 13"/>
                  <a:gd name="T17" fmla="*/ 6 h 6"/>
                  <a:gd name="T18" fmla="*/ 13 w 1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Freeform 417">
                <a:extLst>
                  <a:ext uri="{FF2B5EF4-FFF2-40B4-BE49-F238E27FC236}">
                    <a16:creationId xmlns:a16="http://schemas.microsoft.com/office/drawing/2014/main" id="{414F1FAE-5C57-E3C5-E667-57F2E2466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98"/>
                <a:ext cx="13" cy="6"/>
              </a:xfrm>
              <a:custGeom>
                <a:avLst/>
                <a:gdLst>
                  <a:gd name="T0" fmla="*/ 7 w 13"/>
                  <a:gd name="T1" fmla="*/ 6 h 6"/>
                  <a:gd name="T2" fmla="*/ 13 w 13"/>
                  <a:gd name="T3" fmla="*/ 6 h 6"/>
                  <a:gd name="T4" fmla="*/ 7 w 13"/>
                  <a:gd name="T5" fmla="*/ 6 h 6"/>
                  <a:gd name="T6" fmla="*/ 7 w 13"/>
                  <a:gd name="T7" fmla="*/ 0 h 6"/>
                  <a:gd name="T8" fmla="*/ 0 w 13"/>
                  <a:gd name="T9" fmla="*/ 6 h 6"/>
                  <a:gd name="T10" fmla="*/ 0 w 13"/>
                  <a:gd name="T11" fmla="*/ 6 h 6"/>
                  <a:gd name="T12" fmla="*/ 0 w 13"/>
                  <a:gd name="T13" fmla="*/ 6 h 6"/>
                  <a:gd name="T14" fmla="*/ 7 w 13"/>
                  <a:gd name="T15" fmla="*/ 6 h 6"/>
                  <a:gd name="T16" fmla="*/ 7 w 13"/>
                  <a:gd name="T17" fmla="*/ 6 h 6"/>
                  <a:gd name="T18" fmla="*/ 7 w 1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7" y="6"/>
                    </a:moveTo>
                    <a:lnTo>
                      <a:pt x="13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Freeform 418">
                <a:extLst>
                  <a:ext uri="{FF2B5EF4-FFF2-40B4-BE49-F238E27FC236}">
                    <a16:creationId xmlns:a16="http://schemas.microsoft.com/office/drawing/2014/main" id="{E4BA3B61-B3E0-353D-4EF0-0D60C1EB0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19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6 w 12"/>
                  <a:gd name="T5" fmla="*/ 0 h 6"/>
                  <a:gd name="T6" fmla="*/ 6 w 12"/>
                  <a:gd name="T7" fmla="*/ 0 h 6"/>
                  <a:gd name="T8" fmla="*/ 0 w 12"/>
                  <a:gd name="T9" fmla="*/ 0 h 6"/>
                  <a:gd name="T10" fmla="*/ 0 w 12"/>
                  <a:gd name="T11" fmla="*/ 0 h 6"/>
                  <a:gd name="T12" fmla="*/ 0 w 12"/>
                  <a:gd name="T13" fmla="*/ 6 h 6"/>
                  <a:gd name="T14" fmla="*/ 6 w 12"/>
                  <a:gd name="T15" fmla="*/ 6 h 6"/>
                  <a:gd name="T16" fmla="*/ 6 w 12"/>
                  <a:gd name="T17" fmla="*/ 6 h 6"/>
                  <a:gd name="T18" fmla="*/ 6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Freeform 419">
                <a:extLst>
                  <a:ext uri="{FF2B5EF4-FFF2-40B4-BE49-F238E27FC236}">
                    <a16:creationId xmlns:a16="http://schemas.microsoft.com/office/drawing/2014/main" id="{60AE1F14-43EC-B3D4-ED0C-E1D7E6C67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191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12 w 12"/>
                  <a:gd name="T5" fmla="*/ 7 h 7"/>
                  <a:gd name="T6" fmla="*/ 6 w 12"/>
                  <a:gd name="T7" fmla="*/ 0 h 7"/>
                  <a:gd name="T8" fmla="*/ 6 w 12"/>
                  <a:gd name="T9" fmla="*/ 0 h 7"/>
                  <a:gd name="T10" fmla="*/ 0 w 12"/>
                  <a:gd name="T11" fmla="*/ 7 h 7"/>
                  <a:gd name="T12" fmla="*/ 0 w 12"/>
                  <a:gd name="T13" fmla="*/ 7 h 7"/>
                  <a:gd name="T14" fmla="*/ 6 w 12"/>
                  <a:gd name="T15" fmla="*/ 7 h 7"/>
                  <a:gd name="T16" fmla="*/ 12 w 12"/>
                  <a:gd name="T17" fmla="*/ 7 h 7"/>
                  <a:gd name="T18" fmla="*/ 12 w 12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Freeform 420">
                <a:extLst>
                  <a:ext uri="{FF2B5EF4-FFF2-40B4-BE49-F238E27FC236}">
                    <a16:creationId xmlns:a16="http://schemas.microsoft.com/office/drawing/2014/main" id="{FB3525B6-9A02-6CED-7B10-A03185B9B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91"/>
                <a:ext cx="32" cy="19"/>
              </a:xfrm>
              <a:custGeom>
                <a:avLst/>
                <a:gdLst>
                  <a:gd name="T0" fmla="*/ 32 w 32"/>
                  <a:gd name="T1" fmla="*/ 0 h 19"/>
                  <a:gd name="T2" fmla="*/ 19 w 32"/>
                  <a:gd name="T3" fmla="*/ 0 h 19"/>
                  <a:gd name="T4" fmla="*/ 13 w 32"/>
                  <a:gd name="T5" fmla="*/ 0 h 19"/>
                  <a:gd name="T6" fmla="*/ 7 w 32"/>
                  <a:gd name="T7" fmla="*/ 7 h 19"/>
                  <a:gd name="T8" fmla="*/ 0 w 32"/>
                  <a:gd name="T9" fmla="*/ 7 h 19"/>
                  <a:gd name="T10" fmla="*/ 0 w 32"/>
                  <a:gd name="T11" fmla="*/ 13 h 19"/>
                  <a:gd name="T12" fmla="*/ 0 w 32"/>
                  <a:gd name="T13" fmla="*/ 19 h 19"/>
                  <a:gd name="T14" fmla="*/ 0 w 32"/>
                  <a:gd name="T15" fmla="*/ 19 h 19"/>
                  <a:gd name="T16" fmla="*/ 0 w 32"/>
                  <a:gd name="T17" fmla="*/ 19 h 19"/>
                  <a:gd name="T18" fmla="*/ 7 w 32"/>
                  <a:gd name="T19" fmla="*/ 19 h 19"/>
                  <a:gd name="T20" fmla="*/ 13 w 32"/>
                  <a:gd name="T21" fmla="*/ 13 h 19"/>
                  <a:gd name="T22" fmla="*/ 13 w 32"/>
                  <a:gd name="T23" fmla="*/ 7 h 19"/>
                  <a:gd name="T24" fmla="*/ 13 w 32"/>
                  <a:gd name="T25" fmla="*/ 7 h 19"/>
                  <a:gd name="T26" fmla="*/ 19 w 32"/>
                  <a:gd name="T27" fmla="*/ 7 h 19"/>
                  <a:gd name="T28" fmla="*/ 25 w 32"/>
                  <a:gd name="T29" fmla="*/ 7 h 19"/>
                  <a:gd name="T30" fmla="*/ 32 w 32"/>
                  <a:gd name="T31" fmla="*/ 7 h 19"/>
                  <a:gd name="T32" fmla="*/ 32 w 32"/>
                  <a:gd name="T33" fmla="*/ 7 h 19"/>
                  <a:gd name="T34" fmla="*/ 32 w 32"/>
                  <a:gd name="T35" fmla="*/ 0 h 19"/>
                  <a:gd name="T36" fmla="*/ 32 w 32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19">
                    <a:moveTo>
                      <a:pt x="32" y="0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19" y="7"/>
                    </a:lnTo>
                    <a:lnTo>
                      <a:pt x="25" y="7"/>
                    </a:lnTo>
                    <a:lnTo>
                      <a:pt x="32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CF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Freeform 421">
                <a:extLst>
                  <a:ext uri="{FF2B5EF4-FFF2-40B4-BE49-F238E27FC236}">
                    <a16:creationId xmlns:a16="http://schemas.microsoft.com/office/drawing/2014/main" id="{0A15DB2E-90F8-6261-C549-81D92D685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266"/>
                <a:ext cx="44" cy="13"/>
              </a:xfrm>
              <a:custGeom>
                <a:avLst/>
                <a:gdLst>
                  <a:gd name="T0" fmla="*/ 0 w 44"/>
                  <a:gd name="T1" fmla="*/ 0 h 13"/>
                  <a:gd name="T2" fmla="*/ 13 w 44"/>
                  <a:gd name="T3" fmla="*/ 7 h 13"/>
                  <a:gd name="T4" fmla="*/ 25 w 44"/>
                  <a:gd name="T5" fmla="*/ 13 h 13"/>
                  <a:gd name="T6" fmla="*/ 38 w 44"/>
                  <a:gd name="T7" fmla="*/ 13 h 13"/>
                  <a:gd name="T8" fmla="*/ 44 w 44"/>
                  <a:gd name="T9" fmla="*/ 13 h 13"/>
                  <a:gd name="T10" fmla="*/ 44 w 44"/>
                  <a:gd name="T11" fmla="*/ 7 h 13"/>
                  <a:gd name="T12" fmla="*/ 38 w 44"/>
                  <a:gd name="T13" fmla="*/ 7 h 13"/>
                  <a:gd name="T14" fmla="*/ 38 w 44"/>
                  <a:gd name="T15" fmla="*/ 7 h 13"/>
                  <a:gd name="T16" fmla="*/ 25 w 44"/>
                  <a:gd name="T17" fmla="*/ 0 h 13"/>
                  <a:gd name="T18" fmla="*/ 19 w 44"/>
                  <a:gd name="T19" fmla="*/ 0 h 13"/>
                  <a:gd name="T20" fmla="*/ 13 w 44"/>
                  <a:gd name="T21" fmla="*/ 0 h 13"/>
                  <a:gd name="T22" fmla="*/ 7 w 44"/>
                  <a:gd name="T23" fmla="*/ 0 h 13"/>
                  <a:gd name="T24" fmla="*/ 0 w 44"/>
                  <a:gd name="T25" fmla="*/ 0 h 13"/>
                  <a:gd name="T26" fmla="*/ 0 w 44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4" h="13">
                    <a:moveTo>
                      <a:pt x="0" y="0"/>
                    </a:moveTo>
                    <a:lnTo>
                      <a:pt x="13" y="7"/>
                    </a:lnTo>
                    <a:lnTo>
                      <a:pt x="25" y="13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4" y="7"/>
                    </a:lnTo>
                    <a:lnTo>
                      <a:pt x="38" y="7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F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0" name="Freeform 422">
                <a:extLst>
                  <a:ext uri="{FF2B5EF4-FFF2-40B4-BE49-F238E27FC236}">
                    <a16:creationId xmlns:a16="http://schemas.microsoft.com/office/drawing/2014/main" id="{6562213F-772C-70A9-1445-F969F690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260"/>
                <a:ext cx="13" cy="19"/>
              </a:xfrm>
              <a:custGeom>
                <a:avLst/>
                <a:gdLst>
                  <a:gd name="T0" fmla="*/ 0 w 13"/>
                  <a:gd name="T1" fmla="*/ 6 h 19"/>
                  <a:gd name="T2" fmla="*/ 0 w 13"/>
                  <a:gd name="T3" fmla="*/ 6 h 19"/>
                  <a:gd name="T4" fmla="*/ 0 w 13"/>
                  <a:gd name="T5" fmla="*/ 13 h 19"/>
                  <a:gd name="T6" fmla="*/ 0 w 13"/>
                  <a:gd name="T7" fmla="*/ 13 h 19"/>
                  <a:gd name="T8" fmla="*/ 0 w 13"/>
                  <a:gd name="T9" fmla="*/ 13 h 19"/>
                  <a:gd name="T10" fmla="*/ 0 w 13"/>
                  <a:gd name="T11" fmla="*/ 19 h 19"/>
                  <a:gd name="T12" fmla="*/ 6 w 13"/>
                  <a:gd name="T13" fmla="*/ 13 h 19"/>
                  <a:gd name="T14" fmla="*/ 13 w 13"/>
                  <a:gd name="T15" fmla="*/ 13 h 19"/>
                  <a:gd name="T16" fmla="*/ 13 w 13"/>
                  <a:gd name="T17" fmla="*/ 6 h 19"/>
                  <a:gd name="T18" fmla="*/ 13 w 13"/>
                  <a:gd name="T19" fmla="*/ 0 h 19"/>
                  <a:gd name="T20" fmla="*/ 13 w 13"/>
                  <a:gd name="T21" fmla="*/ 0 h 19"/>
                  <a:gd name="T22" fmla="*/ 6 w 13"/>
                  <a:gd name="T23" fmla="*/ 0 h 19"/>
                  <a:gd name="T24" fmla="*/ 0 w 13"/>
                  <a:gd name="T25" fmla="*/ 0 h 19"/>
                  <a:gd name="T26" fmla="*/ 0 w 13"/>
                  <a:gd name="T27" fmla="*/ 6 h 19"/>
                  <a:gd name="T28" fmla="*/ 0 w 13"/>
                  <a:gd name="T29" fmla="*/ 6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" h="19">
                    <a:moveTo>
                      <a:pt x="0" y="6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13"/>
                    </a:lnTo>
                    <a:lnTo>
                      <a:pt x="13" y="13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CF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Freeform 423">
                <a:extLst>
                  <a:ext uri="{FF2B5EF4-FFF2-40B4-BE49-F238E27FC236}">
                    <a16:creationId xmlns:a16="http://schemas.microsoft.com/office/drawing/2014/main" id="{604FC6A4-6C55-422F-976B-1BB493EA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204"/>
                <a:ext cx="75" cy="62"/>
              </a:xfrm>
              <a:custGeom>
                <a:avLst/>
                <a:gdLst>
                  <a:gd name="T0" fmla="*/ 57 w 75"/>
                  <a:gd name="T1" fmla="*/ 62 h 62"/>
                  <a:gd name="T2" fmla="*/ 38 w 75"/>
                  <a:gd name="T3" fmla="*/ 56 h 62"/>
                  <a:gd name="T4" fmla="*/ 25 w 75"/>
                  <a:gd name="T5" fmla="*/ 37 h 62"/>
                  <a:gd name="T6" fmla="*/ 13 w 75"/>
                  <a:gd name="T7" fmla="*/ 31 h 62"/>
                  <a:gd name="T8" fmla="*/ 7 w 75"/>
                  <a:gd name="T9" fmla="*/ 19 h 62"/>
                  <a:gd name="T10" fmla="*/ 7 w 75"/>
                  <a:gd name="T11" fmla="*/ 12 h 62"/>
                  <a:gd name="T12" fmla="*/ 0 w 75"/>
                  <a:gd name="T13" fmla="*/ 6 h 62"/>
                  <a:gd name="T14" fmla="*/ 7 w 75"/>
                  <a:gd name="T15" fmla="*/ 6 h 62"/>
                  <a:gd name="T16" fmla="*/ 7 w 75"/>
                  <a:gd name="T17" fmla="*/ 6 h 62"/>
                  <a:gd name="T18" fmla="*/ 7 w 75"/>
                  <a:gd name="T19" fmla="*/ 0 h 62"/>
                  <a:gd name="T20" fmla="*/ 7 w 75"/>
                  <a:gd name="T21" fmla="*/ 0 h 62"/>
                  <a:gd name="T22" fmla="*/ 7 w 75"/>
                  <a:gd name="T23" fmla="*/ 0 h 62"/>
                  <a:gd name="T24" fmla="*/ 13 w 75"/>
                  <a:gd name="T25" fmla="*/ 0 h 62"/>
                  <a:gd name="T26" fmla="*/ 13 w 75"/>
                  <a:gd name="T27" fmla="*/ 0 h 62"/>
                  <a:gd name="T28" fmla="*/ 7 w 75"/>
                  <a:gd name="T29" fmla="*/ 0 h 62"/>
                  <a:gd name="T30" fmla="*/ 13 w 75"/>
                  <a:gd name="T31" fmla="*/ 0 h 62"/>
                  <a:gd name="T32" fmla="*/ 19 w 75"/>
                  <a:gd name="T33" fmla="*/ 6 h 62"/>
                  <a:gd name="T34" fmla="*/ 32 w 75"/>
                  <a:gd name="T35" fmla="*/ 19 h 62"/>
                  <a:gd name="T36" fmla="*/ 57 w 75"/>
                  <a:gd name="T37" fmla="*/ 50 h 62"/>
                  <a:gd name="T38" fmla="*/ 75 w 75"/>
                  <a:gd name="T39" fmla="*/ 62 h 62"/>
                  <a:gd name="T40" fmla="*/ 75 w 75"/>
                  <a:gd name="T41" fmla="*/ 62 h 62"/>
                  <a:gd name="T42" fmla="*/ 69 w 75"/>
                  <a:gd name="T43" fmla="*/ 62 h 62"/>
                  <a:gd name="T44" fmla="*/ 69 w 75"/>
                  <a:gd name="T45" fmla="*/ 62 h 62"/>
                  <a:gd name="T46" fmla="*/ 69 w 75"/>
                  <a:gd name="T47" fmla="*/ 62 h 62"/>
                  <a:gd name="T48" fmla="*/ 63 w 75"/>
                  <a:gd name="T49" fmla="*/ 62 h 62"/>
                  <a:gd name="T50" fmla="*/ 63 w 75"/>
                  <a:gd name="T51" fmla="*/ 62 h 62"/>
                  <a:gd name="T52" fmla="*/ 63 w 75"/>
                  <a:gd name="T53" fmla="*/ 62 h 62"/>
                  <a:gd name="T54" fmla="*/ 57 w 75"/>
                  <a:gd name="T55" fmla="*/ 62 h 62"/>
                  <a:gd name="T56" fmla="*/ 57 w 75"/>
                  <a:gd name="T57" fmla="*/ 62 h 62"/>
                  <a:gd name="T58" fmla="*/ 57 w 75"/>
                  <a:gd name="T59" fmla="*/ 62 h 62"/>
                  <a:gd name="T60" fmla="*/ 57 w 75"/>
                  <a:gd name="T61" fmla="*/ 62 h 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5" h="62">
                    <a:moveTo>
                      <a:pt x="57" y="62"/>
                    </a:moveTo>
                    <a:lnTo>
                      <a:pt x="38" y="56"/>
                    </a:lnTo>
                    <a:lnTo>
                      <a:pt x="25" y="37"/>
                    </a:lnTo>
                    <a:lnTo>
                      <a:pt x="13" y="31"/>
                    </a:lnTo>
                    <a:lnTo>
                      <a:pt x="7" y="19"/>
                    </a:lnTo>
                    <a:lnTo>
                      <a:pt x="7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9"/>
                    </a:lnTo>
                    <a:lnTo>
                      <a:pt x="57" y="50"/>
                    </a:lnTo>
                    <a:lnTo>
                      <a:pt x="75" y="62"/>
                    </a:lnTo>
                    <a:lnTo>
                      <a:pt x="69" y="62"/>
                    </a:lnTo>
                    <a:lnTo>
                      <a:pt x="63" y="62"/>
                    </a:lnTo>
                    <a:lnTo>
                      <a:pt x="57" y="62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Freeform 424">
                <a:extLst>
                  <a:ext uri="{FF2B5EF4-FFF2-40B4-BE49-F238E27FC236}">
                    <a16:creationId xmlns:a16="http://schemas.microsoft.com/office/drawing/2014/main" id="{0B99AA03-5265-0A20-5753-21F6664A7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191"/>
                <a:ext cx="82" cy="75"/>
              </a:xfrm>
              <a:custGeom>
                <a:avLst/>
                <a:gdLst>
                  <a:gd name="T0" fmla="*/ 82 w 82"/>
                  <a:gd name="T1" fmla="*/ 69 h 75"/>
                  <a:gd name="T2" fmla="*/ 82 w 82"/>
                  <a:gd name="T3" fmla="*/ 63 h 75"/>
                  <a:gd name="T4" fmla="*/ 75 w 82"/>
                  <a:gd name="T5" fmla="*/ 57 h 75"/>
                  <a:gd name="T6" fmla="*/ 69 w 82"/>
                  <a:gd name="T7" fmla="*/ 44 h 75"/>
                  <a:gd name="T8" fmla="*/ 63 w 82"/>
                  <a:gd name="T9" fmla="*/ 38 h 75"/>
                  <a:gd name="T10" fmla="*/ 44 w 82"/>
                  <a:gd name="T11" fmla="*/ 25 h 75"/>
                  <a:gd name="T12" fmla="*/ 32 w 82"/>
                  <a:gd name="T13" fmla="*/ 13 h 75"/>
                  <a:gd name="T14" fmla="*/ 19 w 82"/>
                  <a:gd name="T15" fmla="*/ 7 h 75"/>
                  <a:gd name="T16" fmla="*/ 7 w 82"/>
                  <a:gd name="T17" fmla="*/ 0 h 75"/>
                  <a:gd name="T18" fmla="*/ 7 w 82"/>
                  <a:gd name="T19" fmla="*/ 7 h 75"/>
                  <a:gd name="T20" fmla="*/ 7 w 82"/>
                  <a:gd name="T21" fmla="*/ 7 h 75"/>
                  <a:gd name="T22" fmla="*/ 0 w 82"/>
                  <a:gd name="T23" fmla="*/ 7 h 75"/>
                  <a:gd name="T24" fmla="*/ 0 w 82"/>
                  <a:gd name="T25" fmla="*/ 7 h 75"/>
                  <a:gd name="T26" fmla="*/ 0 w 82"/>
                  <a:gd name="T27" fmla="*/ 7 h 75"/>
                  <a:gd name="T28" fmla="*/ 0 w 82"/>
                  <a:gd name="T29" fmla="*/ 7 h 75"/>
                  <a:gd name="T30" fmla="*/ 13 w 82"/>
                  <a:gd name="T31" fmla="*/ 13 h 75"/>
                  <a:gd name="T32" fmla="*/ 25 w 82"/>
                  <a:gd name="T33" fmla="*/ 25 h 75"/>
                  <a:gd name="T34" fmla="*/ 50 w 82"/>
                  <a:gd name="T35" fmla="*/ 57 h 75"/>
                  <a:gd name="T36" fmla="*/ 69 w 82"/>
                  <a:gd name="T37" fmla="*/ 75 h 75"/>
                  <a:gd name="T38" fmla="*/ 69 w 82"/>
                  <a:gd name="T39" fmla="*/ 75 h 75"/>
                  <a:gd name="T40" fmla="*/ 75 w 82"/>
                  <a:gd name="T41" fmla="*/ 75 h 75"/>
                  <a:gd name="T42" fmla="*/ 75 w 82"/>
                  <a:gd name="T43" fmla="*/ 75 h 75"/>
                  <a:gd name="T44" fmla="*/ 75 w 82"/>
                  <a:gd name="T45" fmla="*/ 75 h 75"/>
                  <a:gd name="T46" fmla="*/ 75 w 82"/>
                  <a:gd name="T47" fmla="*/ 75 h 75"/>
                  <a:gd name="T48" fmla="*/ 75 w 82"/>
                  <a:gd name="T49" fmla="*/ 75 h 75"/>
                  <a:gd name="T50" fmla="*/ 75 w 82"/>
                  <a:gd name="T51" fmla="*/ 69 h 75"/>
                  <a:gd name="T52" fmla="*/ 75 w 82"/>
                  <a:gd name="T53" fmla="*/ 69 h 75"/>
                  <a:gd name="T54" fmla="*/ 82 w 82"/>
                  <a:gd name="T55" fmla="*/ 69 h 75"/>
                  <a:gd name="T56" fmla="*/ 82 w 82"/>
                  <a:gd name="T57" fmla="*/ 69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2" h="75">
                    <a:moveTo>
                      <a:pt x="82" y="69"/>
                    </a:moveTo>
                    <a:lnTo>
                      <a:pt x="82" y="63"/>
                    </a:lnTo>
                    <a:lnTo>
                      <a:pt x="75" y="57"/>
                    </a:lnTo>
                    <a:lnTo>
                      <a:pt x="69" y="44"/>
                    </a:lnTo>
                    <a:lnTo>
                      <a:pt x="63" y="38"/>
                    </a:lnTo>
                    <a:lnTo>
                      <a:pt x="44" y="25"/>
                    </a:lnTo>
                    <a:lnTo>
                      <a:pt x="32" y="13"/>
                    </a:lnTo>
                    <a:lnTo>
                      <a:pt x="19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13" y="13"/>
                    </a:lnTo>
                    <a:lnTo>
                      <a:pt x="25" y="25"/>
                    </a:lnTo>
                    <a:lnTo>
                      <a:pt x="50" y="57"/>
                    </a:lnTo>
                    <a:lnTo>
                      <a:pt x="69" y="75"/>
                    </a:lnTo>
                    <a:lnTo>
                      <a:pt x="75" y="75"/>
                    </a:lnTo>
                    <a:lnTo>
                      <a:pt x="75" y="69"/>
                    </a:lnTo>
                    <a:lnTo>
                      <a:pt x="82" y="69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Freeform 425">
                <a:extLst>
                  <a:ext uri="{FF2B5EF4-FFF2-40B4-BE49-F238E27FC236}">
                    <a16:creationId xmlns:a16="http://schemas.microsoft.com/office/drawing/2014/main" id="{416ABBDB-3232-BFF6-F8C8-DD8FB927E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235"/>
                <a:ext cx="44" cy="25"/>
              </a:xfrm>
              <a:custGeom>
                <a:avLst/>
                <a:gdLst>
                  <a:gd name="T0" fmla="*/ 6 w 44"/>
                  <a:gd name="T1" fmla="*/ 13 h 25"/>
                  <a:gd name="T2" fmla="*/ 19 w 44"/>
                  <a:gd name="T3" fmla="*/ 19 h 25"/>
                  <a:gd name="T4" fmla="*/ 25 w 44"/>
                  <a:gd name="T5" fmla="*/ 25 h 25"/>
                  <a:gd name="T6" fmla="*/ 38 w 44"/>
                  <a:gd name="T7" fmla="*/ 25 h 25"/>
                  <a:gd name="T8" fmla="*/ 44 w 44"/>
                  <a:gd name="T9" fmla="*/ 25 h 25"/>
                  <a:gd name="T10" fmla="*/ 44 w 44"/>
                  <a:gd name="T11" fmla="*/ 19 h 25"/>
                  <a:gd name="T12" fmla="*/ 38 w 44"/>
                  <a:gd name="T13" fmla="*/ 19 h 25"/>
                  <a:gd name="T14" fmla="*/ 31 w 44"/>
                  <a:gd name="T15" fmla="*/ 19 h 25"/>
                  <a:gd name="T16" fmla="*/ 19 w 44"/>
                  <a:gd name="T17" fmla="*/ 13 h 25"/>
                  <a:gd name="T18" fmla="*/ 13 w 44"/>
                  <a:gd name="T19" fmla="*/ 0 h 25"/>
                  <a:gd name="T20" fmla="*/ 6 w 44"/>
                  <a:gd name="T21" fmla="*/ 0 h 25"/>
                  <a:gd name="T22" fmla="*/ 0 w 44"/>
                  <a:gd name="T23" fmla="*/ 0 h 25"/>
                  <a:gd name="T24" fmla="*/ 0 w 44"/>
                  <a:gd name="T25" fmla="*/ 6 h 25"/>
                  <a:gd name="T26" fmla="*/ 0 w 44"/>
                  <a:gd name="T27" fmla="*/ 6 h 25"/>
                  <a:gd name="T28" fmla="*/ 0 w 44"/>
                  <a:gd name="T29" fmla="*/ 13 h 25"/>
                  <a:gd name="T30" fmla="*/ 6 w 44"/>
                  <a:gd name="T31" fmla="*/ 13 h 25"/>
                  <a:gd name="T32" fmla="*/ 6 w 44"/>
                  <a:gd name="T33" fmla="*/ 13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25">
                    <a:moveTo>
                      <a:pt x="6" y="13"/>
                    </a:moveTo>
                    <a:lnTo>
                      <a:pt x="19" y="19"/>
                    </a:lnTo>
                    <a:lnTo>
                      <a:pt x="25" y="25"/>
                    </a:lnTo>
                    <a:lnTo>
                      <a:pt x="38" y="25"/>
                    </a:lnTo>
                    <a:lnTo>
                      <a:pt x="44" y="25"/>
                    </a:lnTo>
                    <a:lnTo>
                      <a:pt x="44" y="19"/>
                    </a:lnTo>
                    <a:lnTo>
                      <a:pt x="38" y="19"/>
                    </a:lnTo>
                    <a:lnTo>
                      <a:pt x="31" y="19"/>
                    </a:lnTo>
                    <a:lnTo>
                      <a:pt x="19" y="13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8CF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4" name="Freeform 426">
                <a:extLst>
                  <a:ext uri="{FF2B5EF4-FFF2-40B4-BE49-F238E27FC236}">
                    <a16:creationId xmlns:a16="http://schemas.microsoft.com/office/drawing/2014/main" id="{EDF18B6B-5A51-DF06-33BA-964A99092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73"/>
                <a:ext cx="106" cy="87"/>
              </a:xfrm>
              <a:custGeom>
                <a:avLst/>
                <a:gdLst>
                  <a:gd name="T0" fmla="*/ 0 w 106"/>
                  <a:gd name="T1" fmla="*/ 18 h 87"/>
                  <a:gd name="T2" fmla="*/ 0 w 106"/>
                  <a:gd name="T3" fmla="*/ 12 h 87"/>
                  <a:gd name="T4" fmla="*/ 6 w 106"/>
                  <a:gd name="T5" fmla="*/ 6 h 87"/>
                  <a:gd name="T6" fmla="*/ 6 w 106"/>
                  <a:gd name="T7" fmla="*/ 6 h 87"/>
                  <a:gd name="T8" fmla="*/ 13 w 106"/>
                  <a:gd name="T9" fmla="*/ 0 h 87"/>
                  <a:gd name="T10" fmla="*/ 19 w 106"/>
                  <a:gd name="T11" fmla="*/ 0 h 87"/>
                  <a:gd name="T12" fmla="*/ 25 w 106"/>
                  <a:gd name="T13" fmla="*/ 0 h 87"/>
                  <a:gd name="T14" fmla="*/ 38 w 106"/>
                  <a:gd name="T15" fmla="*/ 0 h 87"/>
                  <a:gd name="T16" fmla="*/ 44 w 106"/>
                  <a:gd name="T17" fmla="*/ 6 h 87"/>
                  <a:gd name="T18" fmla="*/ 56 w 106"/>
                  <a:gd name="T19" fmla="*/ 12 h 87"/>
                  <a:gd name="T20" fmla="*/ 63 w 106"/>
                  <a:gd name="T21" fmla="*/ 18 h 87"/>
                  <a:gd name="T22" fmla="*/ 75 w 106"/>
                  <a:gd name="T23" fmla="*/ 25 h 87"/>
                  <a:gd name="T24" fmla="*/ 88 w 106"/>
                  <a:gd name="T25" fmla="*/ 37 h 87"/>
                  <a:gd name="T26" fmla="*/ 100 w 106"/>
                  <a:gd name="T27" fmla="*/ 50 h 87"/>
                  <a:gd name="T28" fmla="*/ 106 w 106"/>
                  <a:gd name="T29" fmla="*/ 62 h 87"/>
                  <a:gd name="T30" fmla="*/ 106 w 106"/>
                  <a:gd name="T31" fmla="*/ 68 h 87"/>
                  <a:gd name="T32" fmla="*/ 106 w 106"/>
                  <a:gd name="T33" fmla="*/ 75 h 87"/>
                  <a:gd name="T34" fmla="*/ 106 w 106"/>
                  <a:gd name="T35" fmla="*/ 81 h 87"/>
                  <a:gd name="T36" fmla="*/ 100 w 106"/>
                  <a:gd name="T37" fmla="*/ 81 h 87"/>
                  <a:gd name="T38" fmla="*/ 94 w 106"/>
                  <a:gd name="T39" fmla="*/ 87 h 87"/>
                  <a:gd name="T40" fmla="*/ 94 w 106"/>
                  <a:gd name="T41" fmla="*/ 81 h 87"/>
                  <a:gd name="T42" fmla="*/ 94 w 106"/>
                  <a:gd name="T43" fmla="*/ 81 h 87"/>
                  <a:gd name="T44" fmla="*/ 100 w 106"/>
                  <a:gd name="T45" fmla="*/ 81 h 87"/>
                  <a:gd name="T46" fmla="*/ 94 w 106"/>
                  <a:gd name="T47" fmla="*/ 75 h 87"/>
                  <a:gd name="T48" fmla="*/ 81 w 106"/>
                  <a:gd name="T49" fmla="*/ 56 h 87"/>
                  <a:gd name="T50" fmla="*/ 50 w 106"/>
                  <a:gd name="T51" fmla="*/ 25 h 87"/>
                  <a:gd name="T52" fmla="*/ 38 w 106"/>
                  <a:gd name="T53" fmla="*/ 18 h 87"/>
                  <a:gd name="T54" fmla="*/ 31 w 106"/>
                  <a:gd name="T55" fmla="*/ 6 h 87"/>
                  <a:gd name="T56" fmla="*/ 19 w 106"/>
                  <a:gd name="T57" fmla="*/ 6 h 87"/>
                  <a:gd name="T58" fmla="*/ 19 w 106"/>
                  <a:gd name="T59" fmla="*/ 6 h 87"/>
                  <a:gd name="T60" fmla="*/ 13 w 106"/>
                  <a:gd name="T61" fmla="*/ 6 h 87"/>
                  <a:gd name="T62" fmla="*/ 13 w 106"/>
                  <a:gd name="T63" fmla="*/ 6 h 87"/>
                  <a:gd name="T64" fmla="*/ 13 w 106"/>
                  <a:gd name="T65" fmla="*/ 12 h 87"/>
                  <a:gd name="T66" fmla="*/ 25 w 106"/>
                  <a:gd name="T67" fmla="*/ 25 h 87"/>
                  <a:gd name="T68" fmla="*/ 25 w 106"/>
                  <a:gd name="T69" fmla="*/ 31 h 87"/>
                  <a:gd name="T70" fmla="*/ 19 w 106"/>
                  <a:gd name="T71" fmla="*/ 31 h 87"/>
                  <a:gd name="T72" fmla="*/ 13 w 106"/>
                  <a:gd name="T73" fmla="*/ 31 h 87"/>
                  <a:gd name="T74" fmla="*/ 6 w 106"/>
                  <a:gd name="T75" fmla="*/ 25 h 87"/>
                  <a:gd name="T76" fmla="*/ 6 w 106"/>
                  <a:gd name="T77" fmla="*/ 25 h 87"/>
                  <a:gd name="T78" fmla="*/ 0 w 106"/>
                  <a:gd name="T79" fmla="*/ 18 h 87"/>
                  <a:gd name="T80" fmla="*/ 0 w 106"/>
                  <a:gd name="T81" fmla="*/ 18 h 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6" h="87">
                    <a:moveTo>
                      <a:pt x="0" y="18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44" y="6"/>
                    </a:lnTo>
                    <a:lnTo>
                      <a:pt x="56" y="12"/>
                    </a:lnTo>
                    <a:lnTo>
                      <a:pt x="63" y="18"/>
                    </a:lnTo>
                    <a:lnTo>
                      <a:pt x="75" y="25"/>
                    </a:lnTo>
                    <a:lnTo>
                      <a:pt x="88" y="37"/>
                    </a:lnTo>
                    <a:lnTo>
                      <a:pt x="100" y="50"/>
                    </a:lnTo>
                    <a:lnTo>
                      <a:pt x="106" y="62"/>
                    </a:lnTo>
                    <a:lnTo>
                      <a:pt x="106" y="68"/>
                    </a:lnTo>
                    <a:lnTo>
                      <a:pt x="106" y="75"/>
                    </a:lnTo>
                    <a:lnTo>
                      <a:pt x="106" y="81"/>
                    </a:lnTo>
                    <a:lnTo>
                      <a:pt x="100" y="81"/>
                    </a:lnTo>
                    <a:lnTo>
                      <a:pt x="94" y="87"/>
                    </a:lnTo>
                    <a:lnTo>
                      <a:pt x="94" y="81"/>
                    </a:lnTo>
                    <a:lnTo>
                      <a:pt x="100" y="81"/>
                    </a:lnTo>
                    <a:lnTo>
                      <a:pt x="94" y="75"/>
                    </a:lnTo>
                    <a:lnTo>
                      <a:pt x="81" y="56"/>
                    </a:lnTo>
                    <a:lnTo>
                      <a:pt x="50" y="25"/>
                    </a:lnTo>
                    <a:lnTo>
                      <a:pt x="38" y="18"/>
                    </a:lnTo>
                    <a:lnTo>
                      <a:pt x="31" y="6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25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31"/>
                    </a:lnTo>
                    <a:lnTo>
                      <a:pt x="6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CF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Freeform 427">
                <a:extLst>
                  <a:ext uri="{FF2B5EF4-FFF2-40B4-BE49-F238E27FC236}">
                    <a16:creationId xmlns:a16="http://schemas.microsoft.com/office/drawing/2014/main" id="{19E5C202-31C4-EA48-536E-DDF23B780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91"/>
                <a:ext cx="63" cy="57"/>
              </a:xfrm>
              <a:custGeom>
                <a:avLst/>
                <a:gdLst>
                  <a:gd name="T0" fmla="*/ 0 w 63"/>
                  <a:gd name="T1" fmla="*/ 0 h 57"/>
                  <a:gd name="T2" fmla="*/ 6 w 63"/>
                  <a:gd name="T3" fmla="*/ 7 h 57"/>
                  <a:gd name="T4" fmla="*/ 6 w 63"/>
                  <a:gd name="T5" fmla="*/ 19 h 57"/>
                  <a:gd name="T6" fmla="*/ 13 w 63"/>
                  <a:gd name="T7" fmla="*/ 25 h 57"/>
                  <a:gd name="T8" fmla="*/ 25 w 63"/>
                  <a:gd name="T9" fmla="*/ 32 h 57"/>
                  <a:gd name="T10" fmla="*/ 38 w 63"/>
                  <a:gd name="T11" fmla="*/ 50 h 57"/>
                  <a:gd name="T12" fmla="*/ 56 w 63"/>
                  <a:gd name="T13" fmla="*/ 57 h 57"/>
                  <a:gd name="T14" fmla="*/ 56 w 63"/>
                  <a:gd name="T15" fmla="*/ 57 h 57"/>
                  <a:gd name="T16" fmla="*/ 56 w 63"/>
                  <a:gd name="T17" fmla="*/ 57 h 57"/>
                  <a:gd name="T18" fmla="*/ 56 w 63"/>
                  <a:gd name="T19" fmla="*/ 57 h 57"/>
                  <a:gd name="T20" fmla="*/ 56 w 63"/>
                  <a:gd name="T21" fmla="*/ 57 h 57"/>
                  <a:gd name="T22" fmla="*/ 56 w 63"/>
                  <a:gd name="T23" fmla="*/ 57 h 57"/>
                  <a:gd name="T24" fmla="*/ 56 w 63"/>
                  <a:gd name="T25" fmla="*/ 50 h 57"/>
                  <a:gd name="T26" fmla="*/ 63 w 63"/>
                  <a:gd name="T27" fmla="*/ 57 h 57"/>
                  <a:gd name="T28" fmla="*/ 56 w 63"/>
                  <a:gd name="T29" fmla="*/ 50 h 57"/>
                  <a:gd name="T30" fmla="*/ 56 w 63"/>
                  <a:gd name="T31" fmla="*/ 50 h 57"/>
                  <a:gd name="T32" fmla="*/ 56 w 63"/>
                  <a:gd name="T33" fmla="*/ 50 h 57"/>
                  <a:gd name="T34" fmla="*/ 63 w 63"/>
                  <a:gd name="T35" fmla="*/ 50 h 57"/>
                  <a:gd name="T36" fmla="*/ 63 w 63"/>
                  <a:gd name="T37" fmla="*/ 50 h 57"/>
                  <a:gd name="T38" fmla="*/ 63 w 63"/>
                  <a:gd name="T39" fmla="*/ 50 h 57"/>
                  <a:gd name="T40" fmla="*/ 56 w 63"/>
                  <a:gd name="T41" fmla="*/ 44 h 57"/>
                  <a:gd name="T42" fmla="*/ 56 w 63"/>
                  <a:gd name="T43" fmla="*/ 44 h 57"/>
                  <a:gd name="T44" fmla="*/ 56 w 63"/>
                  <a:gd name="T45" fmla="*/ 44 h 57"/>
                  <a:gd name="T46" fmla="*/ 63 w 63"/>
                  <a:gd name="T47" fmla="*/ 44 h 57"/>
                  <a:gd name="T48" fmla="*/ 63 w 63"/>
                  <a:gd name="T49" fmla="*/ 44 h 57"/>
                  <a:gd name="T50" fmla="*/ 31 w 63"/>
                  <a:gd name="T51" fmla="*/ 13 h 57"/>
                  <a:gd name="T52" fmla="*/ 25 w 63"/>
                  <a:gd name="T53" fmla="*/ 7 h 57"/>
                  <a:gd name="T54" fmla="*/ 25 w 63"/>
                  <a:gd name="T55" fmla="*/ 7 h 57"/>
                  <a:gd name="T56" fmla="*/ 19 w 63"/>
                  <a:gd name="T57" fmla="*/ 7 h 57"/>
                  <a:gd name="T58" fmla="*/ 19 w 63"/>
                  <a:gd name="T59" fmla="*/ 7 h 57"/>
                  <a:gd name="T60" fmla="*/ 19 w 63"/>
                  <a:gd name="T61" fmla="*/ 7 h 57"/>
                  <a:gd name="T62" fmla="*/ 13 w 63"/>
                  <a:gd name="T63" fmla="*/ 7 h 57"/>
                  <a:gd name="T64" fmla="*/ 13 w 63"/>
                  <a:gd name="T65" fmla="*/ 0 h 57"/>
                  <a:gd name="T66" fmla="*/ 6 w 63"/>
                  <a:gd name="T67" fmla="*/ 7 h 57"/>
                  <a:gd name="T68" fmla="*/ 6 w 63"/>
                  <a:gd name="T69" fmla="*/ 7 h 57"/>
                  <a:gd name="T70" fmla="*/ 6 w 63"/>
                  <a:gd name="T71" fmla="*/ 0 h 57"/>
                  <a:gd name="T72" fmla="*/ 0 w 63"/>
                  <a:gd name="T73" fmla="*/ 0 h 57"/>
                  <a:gd name="T74" fmla="*/ 0 w 63"/>
                  <a:gd name="T75" fmla="*/ 0 h 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" h="57">
                    <a:moveTo>
                      <a:pt x="0" y="0"/>
                    </a:moveTo>
                    <a:lnTo>
                      <a:pt x="6" y="7"/>
                    </a:lnTo>
                    <a:lnTo>
                      <a:pt x="6" y="19"/>
                    </a:lnTo>
                    <a:lnTo>
                      <a:pt x="13" y="25"/>
                    </a:lnTo>
                    <a:lnTo>
                      <a:pt x="25" y="32"/>
                    </a:lnTo>
                    <a:lnTo>
                      <a:pt x="38" y="50"/>
                    </a:lnTo>
                    <a:lnTo>
                      <a:pt x="56" y="57"/>
                    </a:lnTo>
                    <a:lnTo>
                      <a:pt x="56" y="50"/>
                    </a:lnTo>
                    <a:lnTo>
                      <a:pt x="63" y="57"/>
                    </a:lnTo>
                    <a:lnTo>
                      <a:pt x="56" y="50"/>
                    </a:lnTo>
                    <a:lnTo>
                      <a:pt x="63" y="50"/>
                    </a:lnTo>
                    <a:lnTo>
                      <a:pt x="56" y="44"/>
                    </a:lnTo>
                    <a:lnTo>
                      <a:pt x="63" y="44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6" name="Freeform 428">
                <a:extLst>
                  <a:ext uri="{FF2B5EF4-FFF2-40B4-BE49-F238E27FC236}">
                    <a16:creationId xmlns:a16="http://schemas.microsoft.com/office/drawing/2014/main" id="{E2DDECA6-E535-AE17-D690-90F6F832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98"/>
                <a:ext cx="125" cy="68"/>
              </a:xfrm>
              <a:custGeom>
                <a:avLst/>
                <a:gdLst>
                  <a:gd name="T0" fmla="*/ 94 w 125"/>
                  <a:gd name="T1" fmla="*/ 62 h 68"/>
                  <a:gd name="T2" fmla="*/ 100 w 125"/>
                  <a:gd name="T3" fmla="*/ 62 h 68"/>
                  <a:gd name="T4" fmla="*/ 113 w 125"/>
                  <a:gd name="T5" fmla="*/ 56 h 68"/>
                  <a:gd name="T6" fmla="*/ 119 w 125"/>
                  <a:gd name="T7" fmla="*/ 50 h 68"/>
                  <a:gd name="T8" fmla="*/ 119 w 125"/>
                  <a:gd name="T9" fmla="*/ 43 h 68"/>
                  <a:gd name="T10" fmla="*/ 125 w 125"/>
                  <a:gd name="T11" fmla="*/ 37 h 68"/>
                  <a:gd name="T12" fmla="*/ 125 w 125"/>
                  <a:gd name="T13" fmla="*/ 31 h 68"/>
                  <a:gd name="T14" fmla="*/ 119 w 125"/>
                  <a:gd name="T15" fmla="*/ 25 h 68"/>
                  <a:gd name="T16" fmla="*/ 113 w 125"/>
                  <a:gd name="T17" fmla="*/ 18 h 68"/>
                  <a:gd name="T18" fmla="*/ 107 w 125"/>
                  <a:gd name="T19" fmla="*/ 12 h 68"/>
                  <a:gd name="T20" fmla="*/ 100 w 125"/>
                  <a:gd name="T21" fmla="*/ 6 h 68"/>
                  <a:gd name="T22" fmla="*/ 88 w 125"/>
                  <a:gd name="T23" fmla="*/ 6 h 68"/>
                  <a:gd name="T24" fmla="*/ 75 w 125"/>
                  <a:gd name="T25" fmla="*/ 0 h 68"/>
                  <a:gd name="T26" fmla="*/ 63 w 125"/>
                  <a:gd name="T27" fmla="*/ 0 h 68"/>
                  <a:gd name="T28" fmla="*/ 57 w 125"/>
                  <a:gd name="T29" fmla="*/ 0 h 68"/>
                  <a:gd name="T30" fmla="*/ 44 w 125"/>
                  <a:gd name="T31" fmla="*/ 0 h 68"/>
                  <a:gd name="T32" fmla="*/ 32 w 125"/>
                  <a:gd name="T33" fmla="*/ 0 h 68"/>
                  <a:gd name="T34" fmla="*/ 19 w 125"/>
                  <a:gd name="T35" fmla="*/ 6 h 68"/>
                  <a:gd name="T36" fmla="*/ 13 w 125"/>
                  <a:gd name="T37" fmla="*/ 6 h 68"/>
                  <a:gd name="T38" fmla="*/ 7 w 125"/>
                  <a:gd name="T39" fmla="*/ 12 h 68"/>
                  <a:gd name="T40" fmla="*/ 0 w 125"/>
                  <a:gd name="T41" fmla="*/ 18 h 68"/>
                  <a:gd name="T42" fmla="*/ 0 w 125"/>
                  <a:gd name="T43" fmla="*/ 25 h 68"/>
                  <a:gd name="T44" fmla="*/ 0 w 125"/>
                  <a:gd name="T45" fmla="*/ 31 h 68"/>
                  <a:gd name="T46" fmla="*/ 7 w 125"/>
                  <a:gd name="T47" fmla="*/ 37 h 68"/>
                  <a:gd name="T48" fmla="*/ 13 w 125"/>
                  <a:gd name="T49" fmla="*/ 43 h 68"/>
                  <a:gd name="T50" fmla="*/ 19 w 125"/>
                  <a:gd name="T51" fmla="*/ 50 h 68"/>
                  <a:gd name="T52" fmla="*/ 25 w 125"/>
                  <a:gd name="T53" fmla="*/ 56 h 68"/>
                  <a:gd name="T54" fmla="*/ 38 w 125"/>
                  <a:gd name="T55" fmla="*/ 62 h 68"/>
                  <a:gd name="T56" fmla="*/ 50 w 125"/>
                  <a:gd name="T57" fmla="*/ 62 h 68"/>
                  <a:gd name="T58" fmla="*/ 57 w 125"/>
                  <a:gd name="T59" fmla="*/ 68 h 68"/>
                  <a:gd name="T60" fmla="*/ 69 w 125"/>
                  <a:gd name="T61" fmla="*/ 68 h 68"/>
                  <a:gd name="T62" fmla="*/ 82 w 125"/>
                  <a:gd name="T63" fmla="*/ 68 h 68"/>
                  <a:gd name="T64" fmla="*/ 94 w 125"/>
                  <a:gd name="T65" fmla="*/ 62 h 68"/>
                  <a:gd name="T66" fmla="*/ 94 w 125"/>
                  <a:gd name="T67" fmla="*/ 62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5" h="68">
                    <a:moveTo>
                      <a:pt x="94" y="62"/>
                    </a:moveTo>
                    <a:lnTo>
                      <a:pt x="100" y="62"/>
                    </a:lnTo>
                    <a:lnTo>
                      <a:pt x="113" y="56"/>
                    </a:lnTo>
                    <a:lnTo>
                      <a:pt x="119" y="50"/>
                    </a:lnTo>
                    <a:lnTo>
                      <a:pt x="119" y="43"/>
                    </a:lnTo>
                    <a:lnTo>
                      <a:pt x="125" y="37"/>
                    </a:lnTo>
                    <a:lnTo>
                      <a:pt x="125" y="31"/>
                    </a:lnTo>
                    <a:lnTo>
                      <a:pt x="119" y="25"/>
                    </a:lnTo>
                    <a:lnTo>
                      <a:pt x="113" y="18"/>
                    </a:lnTo>
                    <a:lnTo>
                      <a:pt x="107" y="12"/>
                    </a:lnTo>
                    <a:lnTo>
                      <a:pt x="100" y="6"/>
                    </a:lnTo>
                    <a:lnTo>
                      <a:pt x="88" y="6"/>
                    </a:lnTo>
                    <a:lnTo>
                      <a:pt x="75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7" y="12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7" y="37"/>
                    </a:lnTo>
                    <a:lnTo>
                      <a:pt x="13" y="43"/>
                    </a:lnTo>
                    <a:lnTo>
                      <a:pt x="19" y="50"/>
                    </a:lnTo>
                    <a:lnTo>
                      <a:pt x="25" y="56"/>
                    </a:lnTo>
                    <a:lnTo>
                      <a:pt x="38" y="62"/>
                    </a:lnTo>
                    <a:lnTo>
                      <a:pt x="50" y="62"/>
                    </a:lnTo>
                    <a:lnTo>
                      <a:pt x="57" y="68"/>
                    </a:lnTo>
                    <a:lnTo>
                      <a:pt x="69" y="68"/>
                    </a:lnTo>
                    <a:lnTo>
                      <a:pt x="82" y="68"/>
                    </a:lnTo>
                    <a:lnTo>
                      <a:pt x="94" y="62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Freeform 429">
                <a:extLst>
                  <a:ext uri="{FF2B5EF4-FFF2-40B4-BE49-F238E27FC236}">
                    <a16:creationId xmlns:a16="http://schemas.microsoft.com/office/drawing/2014/main" id="{3DEABD6F-5685-2B31-C5C6-EC3A16E98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04"/>
                <a:ext cx="88" cy="50"/>
              </a:xfrm>
              <a:custGeom>
                <a:avLst/>
                <a:gdLst>
                  <a:gd name="T0" fmla="*/ 69 w 88"/>
                  <a:gd name="T1" fmla="*/ 50 h 50"/>
                  <a:gd name="T2" fmla="*/ 75 w 88"/>
                  <a:gd name="T3" fmla="*/ 50 h 50"/>
                  <a:gd name="T4" fmla="*/ 81 w 88"/>
                  <a:gd name="T5" fmla="*/ 44 h 50"/>
                  <a:gd name="T6" fmla="*/ 81 w 88"/>
                  <a:gd name="T7" fmla="*/ 37 h 50"/>
                  <a:gd name="T8" fmla="*/ 88 w 88"/>
                  <a:gd name="T9" fmla="*/ 37 h 50"/>
                  <a:gd name="T10" fmla="*/ 88 w 88"/>
                  <a:gd name="T11" fmla="*/ 31 h 50"/>
                  <a:gd name="T12" fmla="*/ 88 w 88"/>
                  <a:gd name="T13" fmla="*/ 25 h 50"/>
                  <a:gd name="T14" fmla="*/ 88 w 88"/>
                  <a:gd name="T15" fmla="*/ 19 h 50"/>
                  <a:gd name="T16" fmla="*/ 81 w 88"/>
                  <a:gd name="T17" fmla="*/ 19 h 50"/>
                  <a:gd name="T18" fmla="*/ 75 w 88"/>
                  <a:gd name="T19" fmla="*/ 12 h 50"/>
                  <a:gd name="T20" fmla="*/ 69 w 88"/>
                  <a:gd name="T21" fmla="*/ 6 h 50"/>
                  <a:gd name="T22" fmla="*/ 63 w 88"/>
                  <a:gd name="T23" fmla="*/ 6 h 50"/>
                  <a:gd name="T24" fmla="*/ 56 w 88"/>
                  <a:gd name="T25" fmla="*/ 0 h 50"/>
                  <a:gd name="T26" fmla="*/ 38 w 88"/>
                  <a:gd name="T27" fmla="*/ 0 h 50"/>
                  <a:gd name="T28" fmla="*/ 19 w 88"/>
                  <a:gd name="T29" fmla="*/ 6 h 50"/>
                  <a:gd name="T30" fmla="*/ 13 w 88"/>
                  <a:gd name="T31" fmla="*/ 6 h 50"/>
                  <a:gd name="T32" fmla="*/ 6 w 88"/>
                  <a:gd name="T33" fmla="*/ 6 h 50"/>
                  <a:gd name="T34" fmla="*/ 0 w 88"/>
                  <a:gd name="T35" fmla="*/ 12 h 50"/>
                  <a:gd name="T36" fmla="*/ 0 w 88"/>
                  <a:gd name="T37" fmla="*/ 19 h 50"/>
                  <a:gd name="T38" fmla="*/ 0 w 88"/>
                  <a:gd name="T39" fmla="*/ 25 h 50"/>
                  <a:gd name="T40" fmla="*/ 0 w 88"/>
                  <a:gd name="T41" fmla="*/ 25 h 50"/>
                  <a:gd name="T42" fmla="*/ 0 w 88"/>
                  <a:gd name="T43" fmla="*/ 31 h 50"/>
                  <a:gd name="T44" fmla="*/ 6 w 88"/>
                  <a:gd name="T45" fmla="*/ 37 h 50"/>
                  <a:gd name="T46" fmla="*/ 13 w 88"/>
                  <a:gd name="T47" fmla="*/ 44 h 50"/>
                  <a:gd name="T48" fmla="*/ 19 w 88"/>
                  <a:gd name="T49" fmla="*/ 44 h 50"/>
                  <a:gd name="T50" fmla="*/ 25 w 88"/>
                  <a:gd name="T51" fmla="*/ 50 h 50"/>
                  <a:gd name="T52" fmla="*/ 31 w 88"/>
                  <a:gd name="T53" fmla="*/ 50 h 50"/>
                  <a:gd name="T54" fmla="*/ 50 w 88"/>
                  <a:gd name="T55" fmla="*/ 50 h 50"/>
                  <a:gd name="T56" fmla="*/ 69 w 88"/>
                  <a:gd name="T57" fmla="*/ 50 h 50"/>
                  <a:gd name="T58" fmla="*/ 69 w 88"/>
                  <a:gd name="T59" fmla="*/ 50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" h="50">
                    <a:moveTo>
                      <a:pt x="69" y="50"/>
                    </a:moveTo>
                    <a:lnTo>
                      <a:pt x="75" y="50"/>
                    </a:lnTo>
                    <a:lnTo>
                      <a:pt x="81" y="44"/>
                    </a:lnTo>
                    <a:lnTo>
                      <a:pt x="81" y="37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8" y="25"/>
                    </a:lnTo>
                    <a:lnTo>
                      <a:pt x="88" y="19"/>
                    </a:lnTo>
                    <a:lnTo>
                      <a:pt x="81" y="19"/>
                    </a:lnTo>
                    <a:lnTo>
                      <a:pt x="75" y="12"/>
                    </a:lnTo>
                    <a:lnTo>
                      <a:pt x="69" y="6"/>
                    </a:lnTo>
                    <a:lnTo>
                      <a:pt x="63" y="6"/>
                    </a:lnTo>
                    <a:lnTo>
                      <a:pt x="56" y="0"/>
                    </a:lnTo>
                    <a:lnTo>
                      <a:pt x="38" y="0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6" y="37"/>
                    </a:lnTo>
                    <a:lnTo>
                      <a:pt x="13" y="44"/>
                    </a:lnTo>
                    <a:lnTo>
                      <a:pt x="19" y="44"/>
                    </a:lnTo>
                    <a:lnTo>
                      <a:pt x="25" y="50"/>
                    </a:lnTo>
                    <a:lnTo>
                      <a:pt x="31" y="50"/>
                    </a:lnTo>
                    <a:lnTo>
                      <a:pt x="50" y="50"/>
                    </a:lnTo>
                    <a:lnTo>
                      <a:pt x="69" y="50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Freeform 430">
                <a:extLst>
                  <a:ext uri="{FF2B5EF4-FFF2-40B4-BE49-F238E27FC236}">
                    <a16:creationId xmlns:a16="http://schemas.microsoft.com/office/drawing/2014/main" id="{BAAEF677-8197-AB46-E93D-679AB309C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4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0 h 6"/>
                  <a:gd name="T4" fmla="*/ 7 w 7"/>
                  <a:gd name="T5" fmla="*/ 0 h 6"/>
                  <a:gd name="T6" fmla="*/ 7 w 7"/>
                  <a:gd name="T7" fmla="*/ 0 h 6"/>
                  <a:gd name="T8" fmla="*/ 0 w 7"/>
                  <a:gd name="T9" fmla="*/ 0 h 6"/>
                  <a:gd name="T10" fmla="*/ 0 w 7"/>
                  <a:gd name="T11" fmla="*/ 6 h 6"/>
                  <a:gd name="T12" fmla="*/ 0 w 7"/>
                  <a:gd name="T13" fmla="*/ 6 h 6"/>
                  <a:gd name="T14" fmla="*/ 0 w 7"/>
                  <a:gd name="T15" fmla="*/ 6 h 6"/>
                  <a:gd name="T16" fmla="*/ 0 w 7"/>
                  <a:gd name="T17" fmla="*/ 0 h 6"/>
                  <a:gd name="T18" fmla="*/ 0 w 7"/>
                  <a:gd name="T19" fmla="*/ 0 h 6"/>
                  <a:gd name="T20" fmla="*/ 0 w 7"/>
                  <a:gd name="T21" fmla="*/ 0 h 6"/>
                  <a:gd name="T22" fmla="*/ 0 w 7"/>
                  <a:gd name="T23" fmla="*/ 0 h 6"/>
                  <a:gd name="T24" fmla="*/ 0 w 7"/>
                  <a:gd name="T25" fmla="*/ 0 h 6"/>
                  <a:gd name="T26" fmla="*/ 0 w 7"/>
                  <a:gd name="T27" fmla="*/ 0 h 6"/>
                  <a:gd name="T28" fmla="*/ 0 w 7"/>
                  <a:gd name="T29" fmla="*/ 0 h 6"/>
                  <a:gd name="T30" fmla="*/ 0 w 7"/>
                  <a:gd name="T31" fmla="*/ 0 h 6"/>
                  <a:gd name="T32" fmla="*/ 0 w 7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9" name="Freeform 431">
                <a:extLst>
                  <a:ext uri="{FF2B5EF4-FFF2-40B4-BE49-F238E27FC236}">
                    <a16:creationId xmlns:a16="http://schemas.microsoft.com/office/drawing/2014/main" id="{FB6D9DA4-5630-E605-F7F5-3F2A4048E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41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7 h 7"/>
                  <a:gd name="T4" fmla="*/ 6 w 6"/>
                  <a:gd name="T5" fmla="*/ 7 h 7"/>
                  <a:gd name="T6" fmla="*/ 6 w 6"/>
                  <a:gd name="T7" fmla="*/ 0 h 7"/>
                  <a:gd name="T8" fmla="*/ 0 w 6"/>
                  <a:gd name="T9" fmla="*/ 7 h 7"/>
                  <a:gd name="T10" fmla="*/ 6 w 6"/>
                  <a:gd name="T11" fmla="*/ 7 h 7"/>
                  <a:gd name="T12" fmla="*/ 6 w 6"/>
                  <a:gd name="T13" fmla="*/ 7 h 7"/>
                  <a:gd name="T14" fmla="*/ 6 w 6"/>
                  <a:gd name="T15" fmla="*/ 7 h 7"/>
                  <a:gd name="T16" fmla="*/ 6 w 6"/>
                  <a:gd name="T17" fmla="*/ 7 h 7"/>
                  <a:gd name="T18" fmla="*/ 6 w 6"/>
                  <a:gd name="T19" fmla="*/ 7 h 7"/>
                  <a:gd name="T20" fmla="*/ 6 w 6"/>
                  <a:gd name="T21" fmla="*/ 7 h 7"/>
                  <a:gd name="T22" fmla="*/ 6 w 6"/>
                  <a:gd name="T23" fmla="*/ 7 h 7"/>
                  <a:gd name="T24" fmla="*/ 0 w 6"/>
                  <a:gd name="T25" fmla="*/ 7 h 7"/>
                  <a:gd name="T26" fmla="*/ 0 w 6"/>
                  <a:gd name="T27" fmla="*/ 7 h 7"/>
                  <a:gd name="T28" fmla="*/ 0 w 6"/>
                  <a:gd name="T29" fmla="*/ 7 h 7"/>
                  <a:gd name="T30" fmla="*/ 0 w 6"/>
                  <a:gd name="T31" fmla="*/ 7 h 7"/>
                  <a:gd name="T32" fmla="*/ 6 w 6"/>
                  <a:gd name="T33" fmla="*/ 7 h 7"/>
                  <a:gd name="T34" fmla="*/ 0 w 6"/>
                  <a:gd name="T35" fmla="*/ 7 h 7"/>
                  <a:gd name="T36" fmla="*/ 0 w 6"/>
                  <a:gd name="T37" fmla="*/ 7 h 7"/>
                  <a:gd name="T38" fmla="*/ 0 w 6"/>
                  <a:gd name="T39" fmla="*/ 7 h 7"/>
                  <a:gd name="T40" fmla="*/ 0 w 6"/>
                  <a:gd name="T41" fmla="*/ 7 h 7"/>
                  <a:gd name="T42" fmla="*/ 0 w 6"/>
                  <a:gd name="T43" fmla="*/ 7 h 7"/>
                  <a:gd name="T44" fmla="*/ 0 w 6"/>
                  <a:gd name="T45" fmla="*/ 7 h 7"/>
                  <a:gd name="T46" fmla="*/ 0 w 6"/>
                  <a:gd name="T47" fmla="*/ 7 h 7"/>
                  <a:gd name="T48" fmla="*/ 6 w 6"/>
                  <a:gd name="T49" fmla="*/ 0 h 7"/>
                  <a:gd name="T50" fmla="*/ 6 w 6"/>
                  <a:gd name="T51" fmla="*/ 0 h 7"/>
                  <a:gd name="T52" fmla="*/ 6 w 6"/>
                  <a:gd name="T53" fmla="*/ 0 h 7"/>
                  <a:gd name="T54" fmla="*/ 6 w 6"/>
                  <a:gd name="T55" fmla="*/ 0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0" name="Freeform 432">
                <a:extLst>
                  <a:ext uri="{FF2B5EF4-FFF2-40B4-BE49-F238E27FC236}">
                    <a16:creationId xmlns:a16="http://schemas.microsoft.com/office/drawing/2014/main" id="{E58268ED-2659-236E-306D-9CE4EB90D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241"/>
                <a:ext cx="12" cy="7"/>
              </a:xfrm>
              <a:custGeom>
                <a:avLst/>
                <a:gdLst>
                  <a:gd name="T0" fmla="*/ 6 w 12"/>
                  <a:gd name="T1" fmla="*/ 7 h 7"/>
                  <a:gd name="T2" fmla="*/ 0 w 12"/>
                  <a:gd name="T3" fmla="*/ 0 h 7"/>
                  <a:gd name="T4" fmla="*/ 0 w 12"/>
                  <a:gd name="T5" fmla="*/ 0 h 7"/>
                  <a:gd name="T6" fmla="*/ 0 w 12"/>
                  <a:gd name="T7" fmla="*/ 0 h 7"/>
                  <a:gd name="T8" fmla="*/ 0 w 12"/>
                  <a:gd name="T9" fmla="*/ 0 h 7"/>
                  <a:gd name="T10" fmla="*/ 0 w 12"/>
                  <a:gd name="T11" fmla="*/ 0 h 7"/>
                  <a:gd name="T12" fmla="*/ 6 w 12"/>
                  <a:gd name="T13" fmla="*/ 0 h 7"/>
                  <a:gd name="T14" fmla="*/ 6 w 12"/>
                  <a:gd name="T15" fmla="*/ 0 h 7"/>
                  <a:gd name="T16" fmla="*/ 6 w 12"/>
                  <a:gd name="T17" fmla="*/ 0 h 7"/>
                  <a:gd name="T18" fmla="*/ 6 w 12"/>
                  <a:gd name="T19" fmla="*/ 0 h 7"/>
                  <a:gd name="T20" fmla="*/ 6 w 12"/>
                  <a:gd name="T21" fmla="*/ 0 h 7"/>
                  <a:gd name="T22" fmla="*/ 6 w 12"/>
                  <a:gd name="T23" fmla="*/ 0 h 7"/>
                  <a:gd name="T24" fmla="*/ 6 w 12"/>
                  <a:gd name="T25" fmla="*/ 0 h 7"/>
                  <a:gd name="T26" fmla="*/ 6 w 12"/>
                  <a:gd name="T27" fmla="*/ 0 h 7"/>
                  <a:gd name="T28" fmla="*/ 6 w 12"/>
                  <a:gd name="T29" fmla="*/ 0 h 7"/>
                  <a:gd name="T30" fmla="*/ 6 w 12"/>
                  <a:gd name="T31" fmla="*/ 0 h 7"/>
                  <a:gd name="T32" fmla="*/ 6 w 12"/>
                  <a:gd name="T33" fmla="*/ 0 h 7"/>
                  <a:gd name="T34" fmla="*/ 6 w 12"/>
                  <a:gd name="T35" fmla="*/ 0 h 7"/>
                  <a:gd name="T36" fmla="*/ 6 w 12"/>
                  <a:gd name="T37" fmla="*/ 0 h 7"/>
                  <a:gd name="T38" fmla="*/ 12 w 12"/>
                  <a:gd name="T39" fmla="*/ 0 h 7"/>
                  <a:gd name="T40" fmla="*/ 6 w 12"/>
                  <a:gd name="T41" fmla="*/ 0 h 7"/>
                  <a:gd name="T42" fmla="*/ 6 w 12"/>
                  <a:gd name="T43" fmla="*/ 0 h 7"/>
                  <a:gd name="T44" fmla="*/ 6 w 12"/>
                  <a:gd name="T45" fmla="*/ 7 h 7"/>
                  <a:gd name="T46" fmla="*/ 6 w 12"/>
                  <a:gd name="T47" fmla="*/ 7 h 7"/>
                  <a:gd name="T48" fmla="*/ 6 w 12"/>
                  <a:gd name="T49" fmla="*/ 7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7">
                    <a:moveTo>
                      <a:pt x="6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1" name="Freeform 433">
                <a:extLst>
                  <a:ext uri="{FF2B5EF4-FFF2-40B4-BE49-F238E27FC236}">
                    <a16:creationId xmlns:a16="http://schemas.microsoft.com/office/drawing/2014/main" id="{8533B63E-A354-55F5-B07A-CFE471AA8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23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6 w 6"/>
                  <a:gd name="T19" fmla="*/ 0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2" name="Freeform 434">
                <a:extLst>
                  <a:ext uri="{FF2B5EF4-FFF2-40B4-BE49-F238E27FC236}">
                    <a16:creationId xmlns:a16="http://schemas.microsoft.com/office/drawing/2014/main" id="{2EE064CF-380A-55F5-A690-0B2D65DB7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6 h 6"/>
                  <a:gd name="T28" fmla="*/ 6 w 6"/>
                  <a:gd name="T29" fmla="*/ 6 h 6"/>
                  <a:gd name="T30" fmla="*/ 6 w 6"/>
                  <a:gd name="T31" fmla="*/ 0 h 6"/>
                  <a:gd name="T32" fmla="*/ 6 w 6"/>
                  <a:gd name="T33" fmla="*/ 0 h 6"/>
                  <a:gd name="T34" fmla="*/ 6 w 6"/>
                  <a:gd name="T35" fmla="*/ 0 h 6"/>
                  <a:gd name="T36" fmla="*/ 6 w 6"/>
                  <a:gd name="T37" fmla="*/ 6 h 6"/>
                  <a:gd name="T38" fmla="*/ 6 w 6"/>
                  <a:gd name="T39" fmla="*/ 6 h 6"/>
                  <a:gd name="T40" fmla="*/ 6 w 6"/>
                  <a:gd name="T41" fmla="*/ 6 h 6"/>
                  <a:gd name="T42" fmla="*/ 6 w 6"/>
                  <a:gd name="T43" fmla="*/ 6 h 6"/>
                  <a:gd name="T44" fmla="*/ 0 w 6"/>
                  <a:gd name="T45" fmla="*/ 6 h 6"/>
                  <a:gd name="T46" fmla="*/ 0 w 6"/>
                  <a:gd name="T47" fmla="*/ 6 h 6"/>
                  <a:gd name="T48" fmla="*/ 0 w 6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3" name="Freeform 435">
                <a:extLst>
                  <a:ext uri="{FF2B5EF4-FFF2-40B4-BE49-F238E27FC236}">
                    <a16:creationId xmlns:a16="http://schemas.microsoft.com/office/drawing/2014/main" id="{55DA7D18-E91E-0C75-504E-B8918128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4" name="Freeform 436">
                <a:extLst>
                  <a:ext uri="{FF2B5EF4-FFF2-40B4-BE49-F238E27FC236}">
                    <a16:creationId xmlns:a16="http://schemas.microsoft.com/office/drawing/2014/main" id="{B9B7CF0F-52D7-C5BE-20F8-9A302DC81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0 w 6"/>
                  <a:gd name="T25" fmla="*/ 0 h 6"/>
                  <a:gd name="T26" fmla="*/ 6 w 6"/>
                  <a:gd name="T27" fmla="*/ 0 h 6"/>
                  <a:gd name="T28" fmla="*/ 6 w 6"/>
                  <a:gd name="T29" fmla="*/ 0 h 6"/>
                  <a:gd name="T30" fmla="*/ 6 w 6"/>
                  <a:gd name="T31" fmla="*/ 0 h 6"/>
                  <a:gd name="T32" fmla="*/ 6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5" name="Freeform 437">
                <a:extLst>
                  <a:ext uri="{FF2B5EF4-FFF2-40B4-BE49-F238E27FC236}">
                    <a16:creationId xmlns:a16="http://schemas.microsoft.com/office/drawing/2014/main" id="{1925DF95-334B-5FBF-78A5-2FC3C80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3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6" name="Freeform 438">
                <a:extLst>
                  <a:ext uri="{FF2B5EF4-FFF2-40B4-BE49-F238E27FC236}">
                    <a16:creationId xmlns:a16="http://schemas.microsoft.com/office/drawing/2014/main" id="{12B821E9-AFF4-5EBC-3554-F945904F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16"/>
                <a:ext cx="12" cy="1"/>
              </a:xfrm>
              <a:custGeom>
                <a:avLst/>
                <a:gdLst>
                  <a:gd name="T0" fmla="*/ 12 w 12"/>
                  <a:gd name="T1" fmla="*/ 0 h 1"/>
                  <a:gd name="T2" fmla="*/ 12 w 12"/>
                  <a:gd name="T3" fmla="*/ 0 h 1"/>
                  <a:gd name="T4" fmla="*/ 12 w 12"/>
                  <a:gd name="T5" fmla="*/ 0 h 1"/>
                  <a:gd name="T6" fmla="*/ 6 w 12"/>
                  <a:gd name="T7" fmla="*/ 0 h 1"/>
                  <a:gd name="T8" fmla="*/ 6 w 12"/>
                  <a:gd name="T9" fmla="*/ 0 h 1"/>
                  <a:gd name="T10" fmla="*/ 6 w 12"/>
                  <a:gd name="T11" fmla="*/ 0 h 1"/>
                  <a:gd name="T12" fmla="*/ 6 w 12"/>
                  <a:gd name="T13" fmla="*/ 0 h 1"/>
                  <a:gd name="T14" fmla="*/ 6 w 12"/>
                  <a:gd name="T15" fmla="*/ 0 h 1"/>
                  <a:gd name="T16" fmla="*/ 0 w 12"/>
                  <a:gd name="T17" fmla="*/ 0 h 1"/>
                  <a:gd name="T18" fmla="*/ 6 w 12"/>
                  <a:gd name="T19" fmla="*/ 0 h 1"/>
                  <a:gd name="T20" fmla="*/ 6 w 12"/>
                  <a:gd name="T21" fmla="*/ 0 h 1"/>
                  <a:gd name="T22" fmla="*/ 6 w 12"/>
                  <a:gd name="T23" fmla="*/ 0 h 1"/>
                  <a:gd name="T24" fmla="*/ 6 w 12"/>
                  <a:gd name="T25" fmla="*/ 0 h 1"/>
                  <a:gd name="T26" fmla="*/ 6 w 12"/>
                  <a:gd name="T27" fmla="*/ 0 h 1"/>
                  <a:gd name="T28" fmla="*/ 12 w 12"/>
                  <a:gd name="T29" fmla="*/ 0 h 1"/>
                  <a:gd name="T30" fmla="*/ 12 w 12"/>
                  <a:gd name="T31" fmla="*/ 0 h 1"/>
                  <a:gd name="T32" fmla="*/ 12 w 12"/>
                  <a:gd name="T33" fmla="*/ 0 h 1"/>
                  <a:gd name="T34" fmla="*/ 12 w 12"/>
                  <a:gd name="T35" fmla="*/ 0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7" name="Freeform 439">
                <a:extLst>
                  <a:ext uri="{FF2B5EF4-FFF2-40B4-BE49-F238E27FC236}">
                    <a16:creationId xmlns:a16="http://schemas.microsoft.com/office/drawing/2014/main" id="{4520A14F-D40A-751A-1876-0C558EC44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21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6 w 6"/>
                  <a:gd name="T11" fmla="*/ 6 h 6"/>
                  <a:gd name="T12" fmla="*/ 6 w 6"/>
                  <a:gd name="T13" fmla="*/ 6 h 6"/>
                  <a:gd name="T14" fmla="*/ 0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  <a:gd name="T36" fmla="*/ 6 w 6"/>
                  <a:gd name="T37" fmla="*/ 6 h 6"/>
                  <a:gd name="T38" fmla="*/ 0 w 6"/>
                  <a:gd name="T39" fmla="*/ 0 h 6"/>
                  <a:gd name="T40" fmla="*/ 6 w 6"/>
                  <a:gd name="T41" fmla="*/ 0 h 6"/>
                  <a:gd name="T42" fmla="*/ 6 w 6"/>
                  <a:gd name="T43" fmla="*/ 0 h 6"/>
                  <a:gd name="T44" fmla="*/ 6 w 6"/>
                  <a:gd name="T45" fmla="*/ 0 h 6"/>
                  <a:gd name="T46" fmla="*/ 6 w 6"/>
                  <a:gd name="T47" fmla="*/ 0 h 6"/>
                  <a:gd name="T48" fmla="*/ 6 w 6"/>
                  <a:gd name="T49" fmla="*/ 0 h 6"/>
                  <a:gd name="T50" fmla="*/ 6 w 6"/>
                  <a:gd name="T51" fmla="*/ 0 h 6"/>
                  <a:gd name="T52" fmla="*/ 6 w 6"/>
                  <a:gd name="T53" fmla="*/ 0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8" name="Freeform 440">
                <a:extLst>
                  <a:ext uri="{FF2B5EF4-FFF2-40B4-BE49-F238E27FC236}">
                    <a16:creationId xmlns:a16="http://schemas.microsoft.com/office/drawing/2014/main" id="{1BAF386F-F415-02AA-41CC-02E2038C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1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0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0 w 6"/>
                  <a:gd name="T37" fmla="*/ 0 h 1"/>
                  <a:gd name="T38" fmla="*/ 0 w 6"/>
                  <a:gd name="T39" fmla="*/ 0 h 1"/>
                  <a:gd name="T40" fmla="*/ 0 w 6"/>
                  <a:gd name="T41" fmla="*/ 0 h 1"/>
                  <a:gd name="T42" fmla="*/ 0 w 6"/>
                  <a:gd name="T43" fmla="*/ 0 h 1"/>
                  <a:gd name="T44" fmla="*/ 0 w 6"/>
                  <a:gd name="T45" fmla="*/ 0 h 1"/>
                  <a:gd name="T46" fmla="*/ 0 w 6"/>
                  <a:gd name="T47" fmla="*/ 0 h 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9" name="Freeform 441">
                <a:extLst>
                  <a:ext uri="{FF2B5EF4-FFF2-40B4-BE49-F238E27FC236}">
                    <a16:creationId xmlns:a16="http://schemas.microsoft.com/office/drawing/2014/main" id="{3D59828E-7431-017B-8CD6-35B298703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04"/>
                <a:ext cx="13" cy="6"/>
              </a:xfrm>
              <a:custGeom>
                <a:avLst/>
                <a:gdLst>
                  <a:gd name="T0" fmla="*/ 6 w 13"/>
                  <a:gd name="T1" fmla="*/ 6 h 6"/>
                  <a:gd name="T2" fmla="*/ 6 w 13"/>
                  <a:gd name="T3" fmla="*/ 6 h 6"/>
                  <a:gd name="T4" fmla="*/ 6 w 13"/>
                  <a:gd name="T5" fmla="*/ 6 h 6"/>
                  <a:gd name="T6" fmla="*/ 6 w 13"/>
                  <a:gd name="T7" fmla="*/ 6 h 6"/>
                  <a:gd name="T8" fmla="*/ 0 w 13"/>
                  <a:gd name="T9" fmla="*/ 0 h 6"/>
                  <a:gd name="T10" fmla="*/ 6 w 13"/>
                  <a:gd name="T11" fmla="*/ 0 h 6"/>
                  <a:gd name="T12" fmla="*/ 13 w 13"/>
                  <a:gd name="T13" fmla="*/ 0 h 6"/>
                  <a:gd name="T14" fmla="*/ 6 w 13"/>
                  <a:gd name="T15" fmla="*/ 0 h 6"/>
                  <a:gd name="T16" fmla="*/ 6 w 13"/>
                  <a:gd name="T17" fmla="*/ 0 h 6"/>
                  <a:gd name="T18" fmla="*/ 6 w 13"/>
                  <a:gd name="T19" fmla="*/ 0 h 6"/>
                  <a:gd name="T20" fmla="*/ 6 w 13"/>
                  <a:gd name="T21" fmla="*/ 0 h 6"/>
                  <a:gd name="T22" fmla="*/ 6 w 13"/>
                  <a:gd name="T23" fmla="*/ 0 h 6"/>
                  <a:gd name="T24" fmla="*/ 6 w 13"/>
                  <a:gd name="T25" fmla="*/ 0 h 6"/>
                  <a:gd name="T26" fmla="*/ 13 w 13"/>
                  <a:gd name="T27" fmla="*/ 6 h 6"/>
                  <a:gd name="T28" fmla="*/ 13 w 13"/>
                  <a:gd name="T29" fmla="*/ 6 h 6"/>
                  <a:gd name="T30" fmla="*/ 6 w 13"/>
                  <a:gd name="T31" fmla="*/ 6 h 6"/>
                  <a:gd name="T32" fmla="*/ 6 w 13"/>
                  <a:gd name="T33" fmla="*/ 6 h 6"/>
                  <a:gd name="T34" fmla="*/ 6 w 13"/>
                  <a:gd name="T35" fmla="*/ 6 h 6"/>
                  <a:gd name="T36" fmla="*/ 6 w 13"/>
                  <a:gd name="T37" fmla="*/ 6 h 6"/>
                  <a:gd name="T38" fmla="*/ 6 w 13"/>
                  <a:gd name="T39" fmla="*/ 6 h 6"/>
                  <a:gd name="T40" fmla="*/ 6 w 13"/>
                  <a:gd name="T41" fmla="*/ 6 h 6"/>
                  <a:gd name="T42" fmla="*/ 6 w 13"/>
                  <a:gd name="T43" fmla="*/ 6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0" name="Freeform 442">
                <a:extLst>
                  <a:ext uri="{FF2B5EF4-FFF2-40B4-BE49-F238E27FC236}">
                    <a16:creationId xmlns:a16="http://schemas.microsoft.com/office/drawing/2014/main" id="{0C774B5D-CDE4-0649-DC8B-5175F5BD6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04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7 w 13"/>
                  <a:gd name="T3" fmla="*/ 0 h 1"/>
                  <a:gd name="T4" fmla="*/ 7 w 13"/>
                  <a:gd name="T5" fmla="*/ 0 h 1"/>
                  <a:gd name="T6" fmla="*/ 7 w 13"/>
                  <a:gd name="T7" fmla="*/ 0 h 1"/>
                  <a:gd name="T8" fmla="*/ 7 w 13"/>
                  <a:gd name="T9" fmla="*/ 0 h 1"/>
                  <a:gd name="T10" fmla="*/ 7 w 13"/>
                  <a:gd name="T11" fmla="*/ 0 h 1"/>
                  <a:gd name="T12" fmla="*/ 7 w 13"/>
                  <a:gd name="T13" fmla="*/ 0 h 1"/>
                  <a:gd name="T14" fmla="*/ 7 w 13"/>
                  <a:gd name="T15" fmla="*/ 0 h 1"/>
                  <a:gd name="T16" fmla="*/ 0 w 13"/>
                  <a:gd name="T17" fmla="*/ 0 h 1"/>
                  <a:gd name="T18" fmla="*/ 7 w 13"/>
                  <a:gd name="T19" fmla="*/ 0 h 1"/>
                  <a:gd name="T20" fmla="*/ 7 w 13"/>
                  <a:gd name="T21" fmla="*/ 0 h 1"/>
                  <a:gd name="T22" fmla="*/ 7 w 13"/>
                  <a:gd name="T23" fmla="*/ 0 h 1"/>
                  <a:gd name="T24" fmla="*/ 7 w 13"/>
                  <a:gd name="T25" fmla="*/ 0 h 1"/>
                  <a:gd name="T26" fmla="*/ 7 w 13"/>
                  <a:gd name="T27" fmla="*/ 0 h 1"/>
                  <a:gd name="T28" fmla="*/ 13 w 13"/>
                  <a:gd name="T29" fmla="*/ 0 h 1"/>
                  <a:gd name="T30" fmla="*/ 13 w 13"/>
                  <a:gd name="T31" fmla="*/ 0 h 1"/>
                  <a:gd name="T32" fmla="*/ 13 w 13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1" name="Freeform 443">
                <a:extLst>
                  <a:ext uri="{FF2B5EF4-FFF2-40B4-BE49-F238E27FC236}">
                    <a16:creationId xmlns:a16="http://schemas.microsoft.com/office/drawing/2014/main" id="{E6982D92-60E3-4CD4-962F-00828E4A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1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0 h 6"/>
                  <a:gd name="T14" fmla="*/ 6 w 6"/>
                  <a:gd name="T15" fmla="*/ 0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2" name="Freeform 444">
                <a:extLst>
                  <a:ext uri="{FF2B5EF4-FFF2-40B4-BE49-F238E27FC236}">
                    <a16:creationId xmlns:a16="http://schemas.microsoft.com/office/drawing/2014/main" id="{E3F087E3-CD27-0FBB-EC63-52C88EDB4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19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6 h 6"/>
                  <a:gd name="T22" fmla="*/ 6 w 6"/>
                  <a:gd name="T23" fmla="*/ 6 h 6"/>
                  <a:gd name="T24" fmla="*/ 0 w 6"/>
                  <a:gd name="T25" fmla="*/ 6 h 6"/>
                  <a:gd name="T26" fmla="*/ 6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0 h 6"/>
                  <a:gd name="T40" fmla="*/ 0 w 6"/>
                  <a:gd name="T41" fmla="*/ 0 h 6"/>
                  <a:gd name="T42" fmla="*/ 0 w 6"/>
                  <a:gd name="T43" fmla="*/ 0 h 6"/>
                  <a:gd name="T44" fmla="*/ 0 w 6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3" name="Freeform 445">
                <a:extLst>
                  <a:ext uri="{FF2B5EF4-FFF2-40B4-BE49-F238E27FC236}">
                    <a16:creationId xmlns:a16="http://schemas.microsoft.com/office/drawing/2014/main" id="{3B768E1B-8D96-F57B-6D85-5C72E1EF3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198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0 h 6"/>
                  <a:gd name="T8" fmla="*/ 7 w 7"/>
                  <a:gd name="T9" fmla="*/ 0 h 6"/>
                  <a:gd name="T10" fmla="*/ 7 w 7"/>
                  <a:gd name="T11" fmla="*/ 0 h 6"/>
                  <a:gd name="T12" fmla="*/ 0 w 7"/>
                  <a:gd name="T13" fmla="*/ 0 h 6"/>
                  <a:gd name="T14" fmla="*/ 0 w 7"/>
                  <a:gd name="T15" fmla="*/ 0 h 6"/>
                  <a:gd name="T16" fmla="*/ 7 w 7"/>
                  <a:gd name="T17" fmla="*/ 0 h 6"/>
                  <a:gd name="T18" fmla="*/ 7 w 7"/>
                  <a:gd name="T19" fmla="*/ 0 h 6"/>
                  <a:gd name="T20" fmla="*/ 7 w 7"/>
                  <a:gd name="T21" fmla="*/ 0 h 6"/>
                  <a:gd name="T22" fmla="*/ 7 w 7"/>
                  <a:gd name="T23" fmla="*/ 0 h 6"/>
                  <a:gd name="T24" fmla="*/ 7 w 7"/>
                  <a:gd name="T25" fmla="*/ 0 h 6"/>
                  <a:gd name="T26" fmla="*/ 7 w 7"/>
                  <a:gd name="T27" fmla="*/ 6 h 6"/>
                  <a:gd name="T28" fmla="*/ 7 w 7"/>
                  <a:gd name="T29" fmla="*/ 6 h 6"/>
                  <a:gd name="T30" fmla="*/ 7 w 7"/>
                  <a:gd name="T31" fmla="*/ 6 h 6"/>
                  <a:gd name="T32" fmla="*/ 7 w 7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4" name="Freeform 446">
                <a:extLst>
                  <a:ext uri="{FF2B5EF4-FFF2-40B4-BE49-F238E27FC236}">
                    <a16:creationId xmlns:a16="http://schemas.microsoft.com/office/drawing/2014/main" id="{AC1F71E7-BF03-6ABA-653D-E306BFAB4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1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0 h 6"/>
                  <a:gd name="T40" fmla="*/ 0 w 6"/>
                  <a:gd name="T41" fmla="*/ 0 h 6"/>
                  <a:gd name="T42" fmla="*/ 6 w 6"/>
                  <a:gd name="T43" fmla="*/ 0 h 6"/>
                  <a:gd name="T44" fmla="*/ 6 w 6"/>
                  <a:gd name="T45" fmla="*/ 0 h 6"/>
                  <a:gd name="T46" fmla="*/ 6 w 6"/>
                  <a:gd name="T47" fmla="*/ 0 h 6"/>
                  <a:gd name="T48" fmla="*/ 6 w 6"/>
                  <a:gd name="T49" fmla="*/ 6 h 6"/>
                  <a:gd name="T50" fmla="*/ 6 w 6"/>
                  <a:gd name="T51" fmla="*/ 6 h 6"/>
                  <a:gd name="T52" fmla="*/ 6 w 6"/>
                  <a:gd name="T53" fmla="*/ 6 h 6"/>
                  <a:gd name="T54" fmla="*/ 6 w 6"/>
                  <a:gd name="T55" fmla="*/ 6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5" name="Freeform 447">
                <a:extLst>
                  <a:ext uri="{FF2B5EF4-FFF2-40B4-BE49-F238E27FC236}">
                    <a16:creationId xmlns:a16="http://schemas.microsoft.com/office/drawing/2014/main" id="{EDFED9A6-E8A0-203F-C80A-7444203B9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9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0 h 6"/>
                  <a:gd name="T40" fmla="*/ 0 w 6"/>
                  <a:gd name="T41" fmla="*/ 0 h 6"/>
                  <a:gd name="T42" fmla="*/ 0 w 6"/>
                  <a:gd name="T43" fmla="*/ 0 h 6"/>
                  <a:gd name="T44" fmla="*/ 0 w 6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6" name="Freeform 448">
                <a:extLst>
                  <a:ext uri="{FF2B5EF4-FFF2-40B4-BE49-F238E27FC236}">
                    <a16:creationId xmlns:a16="http://schemas.microsoft.com/office/drawing/2014/main" id="{415E484E-0DBE-1907-97D0-C799C3522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204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7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7 w 7"/>
                  <a:gd name="T15" fmla="*/ 0 h 1"/>
                  <a:gd name="T16" fmla="*/ 7 w 7"/>
                  <a:gd name="T17" fmla="*/ 0 h 1"/>
                  <a:gd name="T18" fmla="*/ 7 w 7"/>
                  <a:gd name="T19" fmla="*/ 0 h 1"/>
                  <a:gd name="T20" fmla="*/ 7 w 7"/>
                  <a:gd name="T21" fmla="*/ 0 h 1"/>
                  <a:gd name="T22" fmla="*/ 7 w 7"/>
                  <a:gd name="T23" fmla="*/ 0 h 1"/>
                  <a:gd name="T24" fmla="*/ 7 w 7"/>
                  <a:gd name="T25" fmla="*/ 0 h 1"/>
                  <a:gd name="T26" fmla="*/ 7 w 7"/>
                  <a:gd name="T27" fmla="*/ 0 h 1"/>
                  <a:gd name="T28" fmla="*/ 7 w 7"/>
                  <a:gd name="T29" fmla="*/ 0 h 1"/>
                  <a:gd name="T30" fmla="*/ 7 w 7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7" name="Freeform 449">
                <a:extLst>
                  <a:ext uri="{FF2B5EF4-FFF2-40B4-BE49-F238E27FC236}">
                    <a16:creationId xmlns:a16="http://schemas.microsoft.com/office/drawing/2014/main" id="{225E7216-552C-4854-6CCB-FA0D0ADB8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0 w 6"/>
                  <a:gd name="T15" fmla="*/ 6 h 6"/>
                  <a:gd name="T16" fmla="*/ 0 w 6"/>
                  <a:gd name="T17" fmla="*/ 0 h 6"/>
                  <a:gd name="T18" fmla="*/ 0 w 6"/>
                  <a:gd name="T19" fmla="*/ 0 h 6"/>
                  <a:gd name="T20" fmla="*/ 6 w 6"/>
                  <a:gd name="T21" fmla="*/ 0 h 6"/>
                  <a:gd name="T22" fmla="*/ 6 w 6"/>
                  <a:gd name="T23" fmla="*/ 0 h 6"/>
                  <a:gd name="T24" fmla="*/ 6 w 6"/>
                  <a:gd name="T25" fmla="*/ 0 h 6"/>
                  <a:gd name="T26" fmla="*/ 6 w 6"/>
                  <a:gd name="T27" fmla="*/ 0 h 6"/>
                  <a:gd name="T28" fmla="*/ 6 w 6"/>
                  <a:gd name="T29" fmla="*/ 0 h 6"/>
                  <a:gd name="T30" fmla="*/ 6 w 6"/>
                  <a:gd name="T31" fmla="*/ 0 h 6"/>
                  <a:gd name="T32" fmla="*/ 6 w 6"/>
                  <a:gd name="T33" fmla="*/ 6 h 6"/>
                  <a:gd name="T34" fmla="*/ 6 w 6"/>
                  <a:gd name="T35" fmla="*/ 6 h 6"/>
                  <a:gd name="T36" fmla="*/ 6 w 6"/>
                  <a:gd name="T37" fmla="*/ 6 h 6"/>
                  <a:gd name="T38" fmla="*/ 6 w 6"/>
                  <a:gd name="T39" fmla="*/ 6 h 6"/>
                  <a:gd name="T40" fmla="*/ 6 w 6"/>
                  <a:gd name="T41" fmla="*/ 6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8" name="Freeform 450">
                <a:extLst>
                  <a:ext uri="{FF2B5EF4-FFF2-40B4-BE49-F238E27FC236}">
                    <a16:creationId xmlns:a16="http://schemas.microsoft.com/office/drawing/2014/main" id="{51C07619-42FE-D21B-7E79-F6048D540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204"/>
                <a:ext cx="12" cy="6"/>
              </a:xfrm>
              <a:custGeom>
                <a:avLst/>
                <a:gdLst>
                  <a:gd name="T0" fmla="*/ 6 w 12"/>
                  <a:gd name="T1" fmla="*/ 0 h 6"/>
                  <a:gd name="T2" fmla="*/ 12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6 w 12"/>
                  <a:gd name="T13" fmla="*/ 6 h 6"/>
                  <a:gd name="T14" fmla="*/ 6 w 12"/>
                  <a:gd name="T15" fmla="*/ 6 h 6"/>
                  <a:gd name="T16" fmla="*/ 6 w 12"/>
                  <a:gd name="T17" fmla="*/ 6 h 6"/>
                  <a:gd name="T18" fmla="*/ 6 w 12"/>
                  <a:gd name="T19" fmla="*/ 6 h 6"/>
                  <a:gd name="T20" fmla="*/ 6 w 12"/>
                  <a:gd name="T21" fmla="*/ 6 h 6"/>
                  <a:gd name="T22" fmla="*/ 6 w 12"/>
                  <a:gd name="T23" fmla="*/ 6 h 6"/>
                  <a:gd name="T24" fmla="*/ 6 w 12"/>
                  <a:gd name="T25" fmla="*/ 6 h 6"/>
                  <a:gd name="T26" fmla="*/ 6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  <a:gd name="T36" fmla="*/ 0 w 12"/>
                  <a:gd name="T37" fmla="*/ 6 h 6"/>
                  <a:gd name="T38" fmla="*/ 0 w 12"/>
                  <a:gd name="T39" fmla="*/ 6 h 6"/>
                  <a:gd name="T40" fmla="*/ 0 w 12"/>
                  <a:gd name="T41" fmla="*/ 6 h 6"/>
                  <a:gd name="T42" fmla="*/ 6 w 12"/>
                  <a:gd name="T43" fmla="*/ 6 h 6"/>
                  <a:gd name="T44" fmla="*/ 6 w 12"/>
                  <a:gd name="T45" fmla="*/ 0 h 6"/>
                  <a:gd name="T46" fmla="*/ 6 w 12"/>
                  <a:gd name="T47" fmla="*/ 0 h 6"/>
                  <a:gd name="T48" fmla="*/ 6 w 12"/>
                  <a:gd name="T49" fmla="*/ 0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6">
                    <a:moveTo>
                      <a:pt x="6" y="0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9" name="Freeform 451">
                <a:extLst>
                  <a:ext uri="{FF2B5EF4-FFF2-40B4-BE49-F238E27FC236}">
                    <a16:creationId xmlns:a16="http://schemas.microsoft.com/office/drawing/2014/main" id="{636C187E-DDD4-D67F-ECBF-1AF55A60D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21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6 w 6"/>
                  <a:gd name="T25" fmla="*/ 0 h 6"/>
                  <a:gd name="T26" fmla="*/ 6 w 6"/>
                  <a:gd name="T27" fmla="*/ 0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0" name="Freeform 452">
                <a:extLst>
                  <a:ext uri="{FF2B5EF4-FFF2-40B4-BE49-F238E27FC236}">
                    <a16:creationId xmlns:a16="http://schemas.microsoft.com/office/drawing/2014/main" id="{1DD3CE39-8BAB-C860-030C-AC9CCCEBA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21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7 w 7"/>
                  <a:gd name="T3" fmla="*/ 0 h 1"/>
                  <a:gd name="T4" fmla="*/ 7 w 7"/>
                  <a:gd name="T5" fmla="*/ 0 h 1"/>
                  <a:gd name="T6" fmla="*/ 7 w 7"/>
                  <a:gd name="T7" fmla="*/ 0 h 1"/>
                  <a:gd name="T8" fmla="*/ 7 w 7"/>
                  <a:gd name="T9" fmla="*/ 0 h 1"/>
                  <a:gd name="T10" fmla="*/ 7 w 7"/>
                  <a:gd name="T11" fmla="*/ 0 h 1"/>
                  <a:gd name="T12" fmla="*/ 0 w 7"/>
                  <a:gd name="T13" fmla="*/ 0 h 1"/>
                  <a:gd name="T14" fmla="*/ 0 w 7"/>
                  <a:gd name="T15" fmla="*/ 0 h 1"/>
                  <a:gd name="T16" fmla="*/ 0 w 7"/>
                  <a:gd name="T17" fmla="*/ 0 h 1"/>
                  <a:gd name="T18" fmla="*/ 0 w 7"/>
                  <a:gd name="T19" fmla="*/ 0 h 1"/>
                  <a:gd name="T20" fmla="*/ 0 w 7"/>
                  <a:gd name="T21" fmla="*/ 0 h 1"/>
                  <a:gd name="T22" fmla="*/ 0 w 7"/>
                  <a:gd name="T23" fmla="*/ 0 h 1"/>
                  <a:gd name="T24" fmla="*/ 0 w 7"/>
                  <a:gd name="T25" fmla="*/ 0 h 1"/>
                  <a:gd name="T26" fmla="*/ 0 w 7"/>
                  <a:gd name="T27" fmla="*/ 0 h 1"/>
                  <a:gd name="T28" fmla="*/ 0 w 7"/>
                  <a:gd name="T29" fmla="*/ 0 h 1"/>
                  <a:gd name="T30" fmla="*/ 0 w 7"/>
                  <a:gd name="T31" fmla="*/ 0 h 1"/>
                  <a:gd name="T32" fmla="*/ 0 w 7"/>
                  <a:gd name="T33" fmla="*/ 0 h 1"/>
                  <a:gd name="T34" fmla="*/ 7 w 7"/>
                  <a:gd name="T35" fmla="*/ 0 h 1"/>
                  <a:gd name="T36" fmla="*/ 7 w 7"/>
                  <a:gd name="T37" fmla="*/ 0 h 1"/>
                  <a:gd name="T38" fmla="*/ 7 w 7"/>
                  <a:gd name="T39" fmla="*/ 0 h 1"/>
                  <a:gd name="T40" fmla="*/ 7 w 7"/>
                  <a:gd name="T41" fmla="*/ 0 h 1"/>
                  <a:gd name="T42" fmla="*/ 7 w 7"/>
                  <a:gd name="T43" fmla="*/ 0 h 1"/>
                  <a:gd name="T44" fmla="*/ 7 w 7"/>
                  <a:gd name="T45" fmla="*/ 0 h 1"/>
                  <a:gd name="T46" fmla="*/ 7 w 7"/>
                  <a:gd name="T47" fmla="*/ 0 h 1"/>
                  <a:gd name="T48" fmla="*/ 7 w 7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1" name="Freeform 453">
                <a:extLst>
                  <a:ext uri="{FF2B5EF4-FFF2-40B4-BE49-F238E27FC236}">
                    <a16:creationId xmlns:a16="http://schemas.microsoft.com/office/drawing/2014/main" id="{D2541C65-8F6B-0087-7E11-F78A32A51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21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6 w 6"/>
                  <a:gd name="T3" fmla="*/ 0 h 7"/>
                  <a:gd name="T4" fmla="*/ 0 w 6"/>
                  <a:gd name="T5" fmla="*/ 7 h 7"/>
                  <a:gd name="T6" fmla="*/ 0 w 6"/>
                  <a:gd name="T7" fmla="*/ 7 h 7"/>
                  <a:gd name="T8" fmla="*/ 0 w 6"/>
                  <a:gd name="T9" fmla="*/ 7 h 7"/>
                  <a:gd name="T10" fmla="*/ 0 w 6"/>
                  <a:gd name="T11" fmla="*/ 0 h 7"/>
                  <a:gd name="T12" fmla="*/ 0 w 6"/>
                  <a:gd name="T13" fmla="*/ 0 h 7"/>
                  <a:gd name="T14" fmla="*/ 0 w 6"/>
                  <a:gd name="T15" fmla="*/ 0 h 7"/>
                  <a:gd name="T16" fmla="*/ 0 w 6"/>
                  <a:gd name="T17" fmla="*/ 0 h 7"/>
                  <a:gd name="T18" fmla="*/ 0 w 6"/>
                  <a:gd name="T19" fmla="*/ 0 h 7"/>
                  <a:gd name="T20" fmla="*/ 6 w 6"/>
                  <a:gd name="T21" fmla="*/ 0 h 7"/>
                  <a:gd name="T22" fmla="*/ 6 w 6"/>
                  <a:gd name="T23" fmla="*/ 0 h 7"/>
                  <a:gd name="T24" fmla="*/ 0 w 6"/>
                  <a:gd name="T25" fmla="*/ 0 h 7"/>
                  <a:gd name="T26" fmla="*/ 0 w 6"/>
                  <a:gd name="T27" fmla="*/ 0 h 7"/>
                  <a:gd name="T28" fmla="*/ 0 w 6"/>
                  <a:gd name="T29" fmla="*/ 0 h 7"/>
                  <a:gd name="T30" fmla="*/ 0 w 6"/>
                  <a:gd name="T31" fmla="*/ 7 h 7"/>
                  <a:gd name="T32" fmla="*/ 0 w 6"/>
                  <a:gd name="T33" fmla="*/ 7 h 7"/>
                  <a:gd name="T34" fmla="*/ 6 w 6"/>
                  <a:gd name="T35" fmla="*/ 0 h 7"/>
                  <a:gd name="T36" fmla="*/ 6 w 6"/>
                  <a:gd name="T37" fmla="*/ 0 h 7"/>
                  <a:gd name="T38" fmla="*/ 6 w 6"/>
                  <a:gd name="T39" fmla="*/ 0 h 7"/>
                  <a:gd name="T40" fmla="*/ 6 w 6"/>
                  <a:gd name="T41" fmla="*/ 7 h 7"/>
                  <a:gd name="T42" fmla="*/ 6 w 6"/>
                  <a:gd name="T43" fmla="*/ 7 h 7"/>
                  <a:gd name="T44" fmla="*/ 6 w 6"/>
                  <a:gd name="T45" fmla="*/ 7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2" name="Freeform 454">
                <a:extLst>
                  <a:ext uri="{FF2B5EF4-FFF2-40B4-BE49-F238E27FC236}">
                    <a16:creationId xmlns:a16="http://schemas.microsoft.com/office/drawing/2014/main" id="{0978603B-60A0-62BB-01D6-9AF101A4C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22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6 w 6"/>
                  <a:gd name="T29" fmla="*/ 0 h 1"/>
                  <a:gd name="T30" fmla="*/ 6 w 6"/>
                  <a:gd name="T31" fmla="*/ 0 h 1"/>
                  <a:gd name="T32" fmla="*/ 0 w 6"/>
                  <a:gd name="T33" fmla="*/ 0 h 1"/>
                  <a:gd name="T34" fmla="*/ 0 w 6"/>
                  <a:gd name="T35" fmla="*/ 0 h 1"/>
                  <a:gd name="T36" fmla="*/ 0 w 6"/>
                  <a:gd name="T37" fmla="*/ 0 h 1"/>
                  <a:gd name="T38" fmla="*/ 0 w 6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3" name="Freeform 455">
                <a:extLst>
                  <a:ext uri="{FF2B5EF4-FFF2-40B4-BE49-F238E27FC236}">
                    <a16:creationId xmlns:a16="http://schemas.microsoft.com/office/drawing/2014/main" id="{56663970-31F6-2DFD-10C2-A3BA21FC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22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0 w 12"/>
                  <a:gd name="T13" fmla="*/ 6 h 6"/>
                  <a:gd name="T14" fmla="*/ 0 w 12"/>
                  <a:gd name="T15" fmla="*/ 6 h 6"/>
                  <a:gd name="T16" fmla="*/ 6 w 12"/>
                  <a:gd name="T17" fmla="*/ 6 h 6"/>
                  <a:gd name="T18" fmla="*/ 6 w 12"/>
                  <a:gd name="T19" fmla="*/ 6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12 w 12"/>
                  <a:gd name="T27" fmla="*/ 6 h 6"/>
                  <a:gd name="T28" fmla="*/ 12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  <a:gd name="T36" fmla="*/ 6 w 12"/>
                  <a:gd name="T37" fmla="*/ 6 h 6"/>
                  <a:gd name="T38" fmla="*/ 12 w 12"/>
                  <a:gd name="T39" fmla="*/ 6 h 6"/>
                  <a:gd name="T40" fmla="*/ 12 w 12"/>
                  <a:gd name="T41" fmla="*/ 6 h 6"/>
                  <a:gd name="T42" fmla="*/ 12 w 12"/>
                  <a:gd name="T43" fmla="*/ 6 h 6"/>
                  <a:gd name="T44" fmla="*/ 12 w 12"/>
                  <a:gd name="T45" fmla="*/ 6 h 6"/>
                  <a:gd name="T46" fmla="*/ 12 w 12"/>
                  <a:gd name="T47" fmla="*/ 6 h 6"/>
                  <a:gd name="T48" fmla="*/ 12 w 12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4" name="Freeform 456">
                <a:extLst>
                  <a:ext uri="{FF2B5EF4-FFF2-40B4-BE49-F238E27FC236}">
                    <a16:creationId xmlns:a16="http://schemas.microsoft.com/office/drawing/2014/main" id="{DFD76837-48E4-BD05-F065-20C6EC184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23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5" name="Freeform 457">
                <a:extLst>
                  <a:ext uri="{FF2B5EF4-FFF2-40B4-BE49-F238E27FC236}">
                    <a16:creationId xmlns:a16="http://schemas.microsoft.com/office/drawing/2014/main" id="{1A3CAEB2-2DD7-A421-795D-A6DBE134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6" name="Freeform 458">
                <a:extLst>
                  <a:ext uri="{FF2B5EF4-FFF2-40B4-BE49-F238E27FC236}">
                    <a16:creationId xmlns:a16="http://schemas.microsoft.com/office/drawing/2014/main" id="{94D84AB9-4B9C-07A0-5884-1AE03224B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7" name="Freeform 459">
                <a:extLst>
                  <a:ext uri="{FF2B5EF4-FFF2-40B4-BE49-F238E27FC236}">
                    <a16:creationId xmlns:a16="http://schemas.microsoft.com/office/drawing/2014/main" id="{8E762899-7BD1-38A2-174D-B3C9DC381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223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8" name="Freeform 460">
                <a:extLst>
                  <a:ext uri="{FF2B5EF4-FFF2-40B4-BE49-F238E27FC236}">
                    <a16:creationId xmlns:a16="http://schemas.microsoft.com/office/drawing/2014/main" id="{495235C8-165F-81D8-6654-AFA44229D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20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9" name="Freeform 461">
                <a:extLst>
                  <a:ext uri="{FF2B5EF4-FFF2-40B4-BE49-F238E27FC236}">
                    <a16:creationId xmlns:a16="http://schemas.microsoft.com/office/drawing/2014/main" id="{A9225FB5-5865-32AA-245F-5495B88B8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2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0" name="Rectangle 462">
                <a:extLst>
                  <a:ext uri="{FF2B5EF4-FFF2-40B4-BE49-F238E27FC236}">
                    <a16:creationId xmlns:a16="http://schemas.microsoft.com/office/drawing/2014/main" id="{77E90C44-BB09-A683-F4D8-D13A0069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2210"/>
                <a:ext cx="1" cy="1"/>
              </a:xfrm>
              <a:prstGeom prst="rect">
                <a:avLst/>
              </a:pr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441" name="Freeform 463">
                <a:extLst>
                  <a:ext uri="{FF2B5EF4-FFF2-40B4-BE49-F238E27FC236}">
                    <a16:creationId xmlns:a16="http://schemas.microsoft.com/office/drawing/2014/main" id="{0343B685-F018-6FF6-242F-A1DC45A23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2" name="Freeform 464">
                <a:extLst>
                  <a:ext uri="{FF2B5EF4-FFF2-40B4-BE49-F238E27FC236}">
                    <a16:creationId xmlns:a16="http://schemas.microsoft.com/office/drawing/2014/main" id="{F33CA838-9ADC-CD89-5407-47EC692C3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6 h 6"/>
                  <a:gd name="T14" fmla="*/ 0 w 6"/>
                  <a:gd name="T15" fmla="*/ 6 h 6"/>
                  <a:gd name="T16" fmla="*/ 0 w 6"/>
                  <a:gd name="T17" fmla="*/ 0 h 6"/>
                  <a:gd name="T18" fmla="*/ 0 w 6"/>
                  <a:gd name="T19" fmla="*/ 0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3" name="Freeform 465">
                <a:extLst>
                  <a:ext uri="{FF2B5EF4-FFF2-40B4-BE49-F238E27FC236}">
                    <a16:creationId xmlns:a16="http://schemas.microsoft.com/office/drawing/2014/main" id="{982CD60A-172A-7099-4DBF-D09614161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0 w 6"/>
                  <a:gd name="T13" fmla="*/ 0 h 6"/>
                  <a:gd name="T14" fmla="*/ 6 w 6"/>
                  <a:gd name="T15" fmla="*/ 0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4" name="Freeform 466">
                <a:extLst>
                  <a:ext uri="{FF2B5EF4-FFF2-40B4-BE49-F238E27FC236}">
                    <a16:creationId xmlns:a16="http://schemas.microsoft.com/office/drawing/2014/main" id="{D26C445D-261E-FB4F-9726-23BA127B3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25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0 h 6"/>
                  <a:gd name="T24" fmla="*/ 6 w 6"/>
                  <a:gd name="T25" fmla="*/ 0 h 6"/>
                  <a:gd name="T26" fmla="*/ 6 w 6"/>
                  <a:gd name="T27" fmla="*/ 0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w 6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5" name="Freeform 467">
                <a:extLst>
                  <a:ext uri="{FF2B5EF4-FFF2-40B4-BE49-F238E27FC236}">
                    <a16:creationId xmlns:a16="http://schemas.microsoft.com/office/drawing/2014/main" id="{D4F02EFD-60F3-AA63-1DDA-2A02419A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2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6" name="Freeform 468">
                <a:extLst>
                  <a:ext uri="{FF2B5EF4-FFF2-40B4-BE49-F238E27FC236}">
                    <a16:creationId xmlns:a16="http://schemas.microsoft.com/office/drawing/2014/main" id="{619ABA2D-D281-1269-47D6-7DD4F255B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2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E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7" name="Freeform 469">
                <a:extLst>
                  <a:ext uri="{FF2B5EF4-FFF2-40B4-BE49-F238E27FC236}">
                    <a16:creationId xmlns:a16="http://schemas.microsoft.com/office/drawing/2014/main" id="{4C22DF08-1FAF-B572-73D3-075E80C4A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210"/>
                <a:ext cx="75" cy="44"/>
              </a:xfrm>
              <a:custGeom>
                <a:avLst/>
                <a:gdLst>
                  <a:gd name="T0" fmla="*/ 19 w 75"/>
                  <a:gd name="T1" fmla="*/ 0 h 44"/>
                  <a:gd name="T2" fmla="*/ 25 w 75"/>
                  <a:gd name="T3" fmla="*/ 0 h 44"/>
                  <a:gd name="T4" fmla="*/ 32 w 75"/>
                  <a:gd name="T5" fmla="*/ 0 h 44"/>
                  <a:gd name="T6" fmla="*/ 38 w 75"/>
                  <a:gd name="T7" fmla="*/ 0 h 44"/>
                  <a:gd name="T8" fmla="*/ 44 w 75"/>
                  <a:gd name="T9" fmla="*/ 0 h 44"/>
                  <a:gd name="T10" fmla="*/ 44 w 75"/>
                  <a:gd name="T11" fmla="*/ 0 h 44"/>
                  <a:gd name="T12" fmla="*/ 50 w 75"/>
                  <a:gd name="T13" fmla="*/ 6 h 44"/>
                  <a:gd name="T14" fmla="*/ 63 w 75"/>
                  <a:gd name="T15" fmla="*/ 19 h 44"/>
                  <a:gd name="T16" fmla="*/ 75 w 75"/>
                  <a:gd name="T17" fmla="*/ 25 h 44"/>
                  <a:gd name="T18" fmla="*/ 75 w 75"/>
                  <a:gd name="T19" fmla="*/ 25 h 44"/>
                  <a:gd name="T20" fmla="*/ 75 w 75"/>
                  <a:gd name="T21" fmla="*/ 25 h 44"/>
                  <a:gd name="T22" fmla="*/ 69 w 75"/>
                  <a:gd name="T23" fmla="*/ 31 h 44"/>
                  <a:gd name="T24" fmla="*/ 63 w 75"/>
                  <a:gd name="T25" fmla="*/ 38 h 44"/>
                  <a:gd name="T26" fmla="*/ 63 w 75"/>
                  <a:gd name="T27" fmla="*/ 38 h 44"/>
                  <a:gd name="T28" fmla="*/ 57 w 75"/>
                  <a:gd name="T29" fmla="*/ 38 h 44"/>
                  <a:gd name="T30" fmla="*/ 50 w 75"/>
                  <a:gd name="T31" fmla="*/ 38 h 44"/>
                  <a:gd name="T32" fmla="*/ 44 w 75"/>
                  <a:gd name="T33" fmla="*/ 44 h 44"/>
                  <a:gd name="T34" fmla="*/ 38 w 75"/>
                  <a:gd name="T35" fmla="*/ 44 h 44"/>
                  <a:gd name="T36" fmla="*/ 25 w 75"/>
                  <a:gd name="T37" fmla="*/ 38 h 44"/>
                  <a:gd name="T38" fmla="*/ 25 w 75"/>
                  <a:gd name="T39" fmla="*/ 38 h 44"/>
                  <a:gd name="T40" fmla="*/ 19 w 75"/>
                  <a:gd name="T41" fmla="*/ 38 h 44"/>
                  <a:gd name="T42" fmla="*/ 13 w 75"/>
                  <a:gd name="T43" fmla="*/ 31 h 44"/>
                  <a:gd name="T44" fmla="*/ 13 w 75"/>
                  <a:gd name="T45" fmla="*/ 25 h 44"/>
                  <a:gd name="T46" fmla="*/ 7 w 75"/>
                  <a:gd name="T47" fmla="*/ 19 h 44"/>
                  <a:gd name="T48" fmla="*/ 0 w 75"/>
                  <a:gd name="T49" fmla="*/ 13 h 44"/>
                  <a:gd name="T50" fmla="*/ 0 w 75"/>
                  <a:gd name="T51" fmla="*/ 13 h 44"/>
                  <a:gd name="T52" fmla="*/ 7 w 75"/>
                  <a:gd name="T53" fmla="*/ 6 h 44"/>
                  <a:gd name="T54" fmla="*/ 13 w 75"/>
                  <a:gd name="T55" fmla="*/ 6 h 44"/>
                  <a:gd name="T56" fmla="*/ 19 w 75"/>
                  <a:gd name="T57" fmla="*/ 6 h 44"/>
                  <a:gd name="T58" fmla="*/ 19 w 75"/>
                  <a:gd name="T59" fmla="*/ 0 h 44"/>
                  <a:gd name="T60" fmla="*/ 19 w 75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5" h="44">
                    <a:moveTo>
                      <a:pt x="19" y="0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6"/>
                    </a:lnTo>
                    <a:lnTo>
                      <a:pt x="63" y="19"/>
                    </a:lnTo>
                    <a:lnTo>
                      <a:pt x="75" y="25"/>
                    </a:lnTo>
                    <a:lnTo>
                      <a:pt x="69" y="31"/>
                    </a:lnTo>
                    <a:lnTo>
                      <a:pt x="63" y="38"/>
                    </a:lnTo>
                    <a:lnTo>
                      <a:pt x="57" y="38"/>
                    </a:lnTo>
                    <a:lnTo>
                      <a:pt x="50" y="38"/>
                    </a:lnTo>
                    <a:lnTo>
                      <a:pt x="44" y="44"/>
                    </a:lnTo>
                    <a:lnTo>
                      <a:pt x="38" y="44"/>
                    </a:lnTo>
                    <a:lnTo>
                      <a:pt x="25" y="38"/>
                    </a:lnTo>
                    <a:lnTo>
                      <a:pt x="19" y="38"/>
                    </a:lnTo>
                    <a:lnTo>
                      <a:pt x="13" y="31"/>
                    </a:lnTo>
                    <a:lnTo>
                      <a:pt x="13" y="25"/>
                    </a:lnTo>
                    <a:lnTo>
                      <a:pt x="7" y="19"/>
                    </a:lnTo>
                    <a:lnTo>
                      <a:pt x="0" y="13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8" name="Freeform 470">
                <a:extLst>
                  <a:ext uri="{FF2B5EF4-FFF2-40B4-BE49-F238E27FC236}">
                    <a16:creationId xmlns:a16="http://schemas.microsoft.com/office/drawing/2014/main" id="{987779A1-F5CF-26DA-C5FC-A9C9D6E1F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10"/>
                <a:ext cx="56" cy="38"/>
              </a:xfrm>
              <a:custGeom>
                <a:avLst/>
                <a:gdLst>
                  <a:gd name="T0" fmla="*/ 56 w 56"/>
                  <a:gd name="T1" fmla="*/ 31 h 38"/>
                  <a:gd name="T2" fmla="*/ 44 w 56"/>
                  <a:gd name="T3" fmla="*/ 38 h 38"/>
                  <a:gd name="T4" fmla="*/ 44 w 56"/>
                  <a:gd name="T5" fmla="*/ 38 h 38"/>
                  <a:gd name="T6" fmla="*/ 38 w 56"/>
                  <a:gd name="T7" fmla="*/ 38 h 38"/>
                  <a:gd name="T8" fmla="*/ 38 w 56"/>
                  <a:gd name="T9" fmla="*/ 38 h 38"/>
                  <a:gd name="T10" fmla="*/ 0 w 56"/>
                  <a:gd name="T11" fmla="*/ 0 h 38"/>
                  <a:gd name="T12" fmla="*/ 0 w 56"/>
                  <a:gd name="T13" fmla="*/ 0 h 38"/>
                  <a:gd name="T14" fmla="*/ 6 w 56"/>
                  <a:gd name="T15" fmla="*/ 0 h 38"/>
                  <a:gd name="T16" fmla="*/ 13 w 56"/>
                  <a:gd name="T17" fmla="*/ 0 h 38"/>
                  <a:gd name="T18" fmla="*/ 19 w 56"/>
                  <a:gd name="T19" fmla="*/ 0 h 38"/>
                  <a:gd name="T20" fmla="*/ 19 w 56"/>
                  <a:gd name="T21" fmla="*/ 0 h 38"/>
                  <a:gd name="T22" fmla="*/ 19 w 56"/>
                  <a:gd name="T23" fmla="*/ 0 h 38"/>
                  <a:gd name="T24" fmla="*/ 31 w 56"/>
                  <a:gd name="T25" fmla="*/ 6 h 38"/>
                  <a:gd name="T26" fmla="*/ 38 w 56"/>
                  <a:gd name="T27" fmla="*/ 13 h 38"/>
                  <a:gd name="T28" fmla="*/ 56 w 56"/>
                  <a:gd name="T29" fmla="*/ 31 h 38"/>
                  <a:gd name="T30" fmla="*/ 56 w 56"/>
                  <a:gd name="T31" fmla="*/ 31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38">
                    <a:moveTo>
                      <a:pt x="56" y="31"/>
                    </a:moveTo>
                    <a:lnTo>
                      <a:pt x="44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31" y="6"/>
                    </a:lnTo>
                    <a:lnTo>
                      <a:pt x="38" y="13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CCD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9" name="Line 471">
                <a:extLst>
                  <a:ext uri="{FF2B5EF4-FFF2-40B4-BE49-F238E27FC236}">
                    <a16:creationId xmlns:a16="http://schemas.microsoft.com/office/drawing/2014/main" id="{B9E10AB0-B18B-34B9-20EF-E0D4160B9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1" y="2216"/>
                <a:ext cx="19" cy="13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0" name="Freeform 472">
                <a:extLst>
                  <a:ext uri="{FF2B5EF4-FFF2-40B4-BE49-F238E27FC236}">
                    <a16:creationId xmlns:a16="http://schemas.microsoft.com/office/drawing/2014/main" id="{F05F067D-6AD1-1494-2AC7-41C0359A2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29"/>
                <a:ext cx="56" cy="19"/>
              </a:xfrm>
              <a:custGeom>
                <a:avLst/>
                <a:gdLst>
                  <a:gd name="T0" fmla="*/ 19 w 56"/>
                  <a:gd name="T1" fmla="*/ 6 h 19"/>
                  <a:gd name="T2" fmla="*/ 6 w 56"/>
                  <a:gd name="T3" fmla="*/ 19 h 19"/>
                  <a:gd name="T4" fmla="*/ 0 w 56"/>
                  <a:gd name="T5" fmla="*/ 19 h 19"/>
                  <a:gd name="T6" fmla="*/ 0 w 56"/>
                  <a:gd name="T7" fmla="*/ 19 h 19"/>
                  <a:gd name="T8" fmla="*/ 19 w 56"/>
                  <a:gd name="T9" fmla="*/ 0 h 19"/>
                  <a:gd name="T10" fmla="*/ 50 w 56"/>
                  <a:gd name="T11" fmla="*/ 0 h 19"/>
                  <a:gd name="T12" fmla="*/ 56 w 56"/>
                  <a:gd name="T13" fmla="*/ 6 h 19"/>
                  <a:gd name="T14" fmla="*/ 56 w 56"/>
                  <a:gd name="T15" fmla="*/ 6 h 19"/>
                  <a:gd name="T16" fmla="*/ 19 w 56"/>
                  <a:gd name="T17" fmla="*/ 6 h 19"/>
                  <a:gd name="T18" fmla="*/ 19 w 56"/>
                  <a:gd name="T19" fmla="*/ 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19">
                    <a:moveTo>
                      <a:pt x="19" y="6"/>
                    </a:moveTo>
                    <a:lnTo>
                      <a:pt x="6" y="19"/>
                    </a:lnTo>
                    <a:lnTo>
                      <a:pt x="0" y="19"/>
                    </a:lnTo>
                    <a:lnTo>
                      <a:pt x="19" y="0"/>
                    </a:lnTo>
                    <a:lnTo>
                      <a:pt x="50" y="0"/>
                    </a:lnTo>
                    <a:lnTo>
                      <a:pt x="5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4DF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1" name="Freeform 473">
                <a:extLst>
                  <a:ext uri="{FF2B5EF4-FFF2-40B4-BE49-F238E27FC236}">
                    <a16:creationId xmlns:a16="http://schemas.microsoft.com/office/drawing/2014/main" id="{100EE515-B503-2FED-66E6-C3548E0AA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D9CC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2" name="Freeform 474">
                <a:extLst>
                  <a:ext uri="{FF2B5EF4-FFF2-40B4-BE49-F238E27FC236}">
                    <a16:creationId xmlns:a16="http://schemas.microsoft.com/office/drawing/2014/main" id="{6B2AFC28-22B7-E565-D3AB-A196B9AE4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22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6 h 6"/>
                  <a:gd name="T14" fmla="*/ 0 w 1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D9CC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3" name="Freeform 475">
                <a:extLst>
                  <a:ext uri="{FF2B5EF4-FFF2-40B4-BE49-F238E27FC236}">
                    <a16:creationId xmlns:a16="http://schemas.microsoft.com/office/drawing/2014/main" id="{B3A3231C-2904-0B3C-1078-FC2B733AD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22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D9CC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4" name="Freeform 476">
                <a:extLst>
                  <a:ext uri="{FF2B5EF4-FFF2-40B4-BE49-F238E27FC236}">
                    <a16:creationId xmlns:a16="http://schemas.microsoft.com/office/drawing/2014/main" id="{AC0EBBEC-9004-0243-20E5-A211246C9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229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7 w 7"/>
                  <a:gd name="T5" fmla="*/ 0 h 6"/>
                  <a:gd name="T6" fmla="*/ 7 w 7"/>
                  <a:gd name="T7" fmla="*/ 0 h 6"/>
                  <a:gd name="T8" fmla="*/ 0 w 7"/>
                  <a:gd name="T9" fmla="*/ 0 h 6"/>
                  <a:gd name="T10" fmla="*/ 0 w 7"/>
                  <a:gd name="T11" fmla="*/ 6 h 6"/>
                  <a:gd name="T12" fmla="*/ 7 w 7"/>
                  <a:gd name="T13" fmla="*/ 6 h 6"/>
                  <a:gd name="T14" fmla="*/ 7 w 7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CCD9CC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5" name="Freeform 477">
                <a:extLst>
                  <a:ext uri="{FF2B5EF4-FFF2-40B4-BE49-F238E27FC236}">
                    <a16:creationId xmlns:a16="http://schemas.microsoft.com/office/drawing/2014/main" id="{44717F40-E0F1-7947-2E44-0C9A7906A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2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6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D9CC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6" name="Freeform 478">
                <a:extLst>
                  <a:ext uri="{FF2B5EF4-FFF2-40B4-BE49-F238E27FC236}">
                    <a16:creationId xmlns:a16="http://schemas.microsoft.com/office/drawing/2014/main" id="{84FC9107-2AD4-A5AE-4E0F-76CD792F2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22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6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D9CC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7" name="Freeform 479">
                <a:extLst>
                  <a:ext uri="{FF2B5EF4-FFF2-40B4-BE49-F238E27FC236}">
                    <a16:creationId xmlns:a16="http://schemas.microsoft.com/office/drawing/2014/main" id="{D0B9DA4C-AFB8-9DBC-CB95-FE311F336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23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8" name="Freeform 480">
                <a:extLst>
                  <a:ext uri="{FF2B5EF4-FFF2-40B4-BE49-F238E27FC236}">
                    <a16:creationId xmlns:a16="http://schemas.microsoft.com/office/drawing/2014/main" id="{B7A9071F-15D0-06F5-203B-61C1897A7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23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9" name="Freeform 481">
                <a:extLst>
                  <a:ext uri="{FF2B5EF4-FFF2-40B4-BE49-F238E27FC236}">
                    <a16:creationId xmlns:a16="http://schemas.microsoft.com/office/drawing/2014/main" id="{7A7497AB-99F1-B8DA-27F7-DD280FF6B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23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0" name="Freeform 482">
                <a:extLst>
                  <a:ext uri="{FF2B5EF4-FFF2-40B4-BE49-F238E27FC236}">
                    <a16:creationId xmlns:a16="http://schemas.microsoft.com/office/drawing/2014/main" id="{82E5FA2B-4E8B-E8CD-33BD-B1E51F26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235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7 w 7"/>
                  <a:gd name="T9" fmla="*/ 0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1" name="Freeform 483">
                <a:extLst>
                  <a:ext uri="{FF2B5EF4-FFF2-40B4-BE49-F238E27FC236}">
                    <a16:creationId xmlns:a16="http://schemas.microsoft.com/office/drawing/2014/main" id="{2FF79154-9C85-A1DF-4F49-E2F84062D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24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0 h 1"/>
                  <a:gd name="T8" fmla="*/ 7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7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2" name="Freeform 484">
                <a:extLst>
                  <a:ext uri="{FF2B5EF4-FFF2-40B4-BE49-F238E27FC236}">
                    <a16:creationId xmlns:a16="http://schemas.microsoft.com/office/drawing/2014/main" id="{C628829D-4CCA-DFCC-6F3F-C4262A6F9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24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7 h 7"/>
                  <a:gd name="T4" fmla="*/ 0 w 1"/>
                  <a:gd name="T5" fmla="*/ 0 h 7"/>
                  <a:gd name="T6" fmla="*/ 0 w 1"/>
                  <a:gd name="T7" fmla="*/ 0 h 7"/>
                  <a:gd name="T8" fmla="*/ 0 w 1"/>
                  <a:gd name="T9" fmla="*/ 0 h 7"/>
                  <a:gd name="T10" fmla="*/ 0 w 1"/>
                  <a:gd name="T11" fmla="*/ 7 h 7"/>
                  <a:gd name="T12" fmla="*/ 0 w 1"/>
                  <a:gd name="T13" fmla="*/ 7 h 7"/>
                  <a:gd name="T14" fmla="*/ 0 w 1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3" name="Freeform 485">
                <a:extLst>
                  <a:ext uri="{FF2B5EF4-FFF2-40B4-BE49-F238E27FC236}">
                    <a16:creationId xmlns:a16="http://schemas.microsoft.com/office/drawing/2014/main" id="{14E8BCBE-FD0D-801D-1877-C64AC1E7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4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 w="0">
                <a:solidFill>
                  <a:srgbClr val="1A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4" name="Freeform 486">
                <a:extLst>
                  <a:ext uri="{FF2B5EF4-FFF2-40B4-BE49-F238E27FC236}">
                    <a16:creationId xmlns:a16="http://schemas.microsoft.com/office/drawing/2014/main" id="{0AE0D80D-7C9B-98CA-61DB-4CA234A24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216"/>
                <a:ext cx="31" cy="7"/>
              </a:xfrm>
              <a:custGeom>
                <a:avLst/>
                <a:gdLst>
                  <a:gd name="T0" fmla="*/ 12 w 31"/>
                  <a:gd name="T1" fmla="*/ 7 h 7"/>
                  <a:gd name="T2" fmla="*/ 12 w 31"/>
                  <a:gd name="T3" fmla="*/ 7 h 7"/>
                  <a:gd name="T4" fmla="*/ 0 w 31"/>
                  <a:gd name="T5" fmla="*/ 7 h 7"/>
                  <a:gd name="T6" fmla="*/ 0 w 31"/>
                  <a:gd name="T7" fmla="*/ 7 h 7"/>
                  <a:gd name="T8" fmla="*/ 0 w 31"/>
                  <a:gd name="T9" fmla="*/ 7 h 7"/>
                  <a:gd name="T10" fmla="*/ 0 w 31"/>
                  <a:gd name="T11" fmla="*/ 7 h 7"/>
                  <a:gd name="T12" fmla="*/ 0 w 31"/>
                  <a:gd name="T13" fmla="*/ 7 h 7"/>
                  <a:gd name="T14" fmla="*/ 12 w 31"/>
                  <a:gd name="T15" fmla="*/ 0 h 7"/>
                  <a:gd name="T16" fmla="*/ 25 w 31"/>
                  <a:gd name="T17" fmla="*/ 0 h 7"/>
                  <a:gd name="T18" fmla="*/ 31 w 31"/>
                  <a:gd name="T19" fmla="*/ 0 h 7"/>
                  <a:gd name="T20" fmla="*/ 31 w 31"/>
                  <a:gd name="T21" fmla="*/ 0 h 7"/>
                  <a:gd name="T22" fmla="*/ 31 w 31"/>
                  <a:gd name="T23" fmla="*/ 0 h 7"/>
                  <a:gd name="T24" fmla="*/ 31 w 31"/>
                  <a:gd name="T25" fmla="*/ 0 h 7"/>
                  <a:gd name="T26" fmla="*/ 25 w 31"/>
                  <a:gd name="T27" fmla="*/ 0 h 7"/>
                  <a:gd name="T28" fmla="*/ 19 w 31"/>
                  <a:gd name="T29" fmla="*/ 0 h 7"/>
                  <a:gd name="T30" fmla="*/ 12 w 31"/>
                  <a:gd name="T31" fmla="*/ 7 h 7"/>
                  <a:gd name="T32" fmla="*/ 12 w 31"/>
                  <a:gd name="T33" fmla="*/ 7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5" name="Freeform 487">
                <a:extLst>
                  <a:ext uri="{FF2B5EF4-FFF2-40B4-BE49-F238E27FC236}">
                    <a16:creationId xmlns:a16="http://schemas.microsoft.com/office/drawing/2014/main" id="{F3A9951F-F2B6-5CC5-3C68-D0BD02B2F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21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  <a:gd name="T4" fmla="*/ 6 w 6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6" name="Line 488">
                <a:extLst>
                  <a:ext uri="{FF2B5EF4-FFF2-40B4-BE49-F238E27FC236}">
                    <a16:creationId xmlns:a16="http://schemas.microsoft.com/office/drawing/2014/main" id="{B47D3964-5A24-5E94-22E6-4566C7013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21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7" name="Freeform 489">
                <a:extLst>
                  <a:ext uri="{FF2B5EF4-FFF2-40B4-BE49-F238E27FC236}">
                    <a16:creationId xmlns:a16="http://schemas.microsoft.com/office/drawing/2014/main" id="{BD13AC5E-92F9-C00A-7F72-AED83D7D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22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8" name="Freeform 490">
                <a:extLst>
                  <a:ext uri="{FF2B5EF4-FFF2-40B4-BE49-F238E27FC236}">
                    <a16:creationId xmlns:a16="http://schemas.microsoft.com/office/drawing/2014/main" id="{93A3B742-2848-E0EA-23EB-BE8F45CF5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22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9" name="Line 491">
                <a:extLst>
                  <a:ext uri="{FF2B5EF4-FFF2-40B4-BE49-F238E27FC236}">
                    <a16:creationId xmlns:a16="http://schemas.microsoft.com/office/drawing/2014/main" id="{18BFE10D-AA94-78D2-26C9-E258053E1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" y="222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0" name="Freeform 492">
                <a:extLst>
                  <a:ext uri="{FF2B5EF4-FFF2-40B4-BE49-F238E27FC236}">
                    <a16:creationId xmlns:a16="http://schemas.microsoft.com/office/drawing/2014/main" id="{2C359A92-C1FE-7ACF-B908-EBC61DBA5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229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1" name="Line 493">
                <a:extLst>
                  <a:ext uri="{FF2B5EF4-FFF2-40B4-BE49-F238E27FC236}">
                    <a16:creationId xmlns:a16="http://schemas.microsoft.com/office/drawing/2014/main" id="{E362F9C7-5185-98DA-151D-4093E515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0" y="2241"/>
                <a:ext cx="19" cy="7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2" name="Line 494">
                <a:extLst>
                  <a:ext uri="{FF2B5EF4-FFF2-40B4-BE49-F238E27FC236}">
                    <a16:creationId xmlns:a16="http://schemas.microsoft.com/office/drawing/2014/main" id="{BDB0324E-9FC9-0256-3B70-615251E67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2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3" name="Line 495">
                <a:extLst>
                  <a:ext uri="{FF2B5EF4-FFF2-40B4-BE49-F238E27FC236}">
                    <a16:creationId xmlns:a16="http://schemas.microsoft.com/office/drawing/2014/main" id="{DF0EB922-C9C5-9EC5-0CE2-ACC5D8046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24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4" name="Line 496">
                <a:extLst>
                  <a:ext uri="{FF2B5EF4-FFF2-40B4-BE49-F238E27FC236}">
                    <a16:creationId xmlns:a16="http://schemas.microsoft.com/office/drawing/2014/main" id="{DB33814D-05A8-D0CC-E7A0-EBA218912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2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5" name="Freeform 497">
                <a:extLst>
                  <a:ext uri="{FF2B5EF4-FFF2-40B4-BE49-F238E27FC236}">
                    <a16:creationId xmlns:a16="http://schemas.microsoft.com/office/drawing/2014/main" id="{3A1C312B-D218-FE7B-E222-8C0042D4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41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B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6" name="Freeform 498">
                <a:extLst>
                  <a:ext uri="{FF2B5EF4-FFF2-40B4-BE49-F238E27FC236}">
                    <a16:creationId xmlns:a16="http://schemas.microsoft.com/office/drawing/2014/main" id="{4B7CDC70-3033-FC0E-A6A1-001758F78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241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B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7" name="Line 499">
                <a:extLst>
                  <a:ext uri="{FF2B5EF4-FFF2-40B4-BE49-F238E27FC236}">
                    <a16:creationId xmlns:a16="http://schemas.microsoft.com/office/drawing/2014/main" id="{8B8C2C7B-A83F-439A-CC94-7FA0A67C8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2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8" name="Line 500">
                <a:extLst>
                  <a:ext uri="{FF2B5EF4-FFF2-40B4-BE49-F238E27FC236}">
                    <a16:creationId xmlns:a16="http://schemas.microsoft.com/office/drawing/2014/main" id="{0104FCF5-2F94-FE23-F858-F6075074E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2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9" name="Line 501">
                <a:extLst>
                  <a:ext uri="{FF2B5EF4-FFF2-40B4-BE49-F238E27FC236}">
                    <a16:creationId xmlns:a16="http://schemas.microsoft.com/office/drawing/2014/main" id="{D4FAFE06-27EA-B213-7C1A-070810FF5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2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0" name="Line 502">
                <a:extLst>
                  <a:ext uri="{FF2B5EF4-FFF2-40B4-BE49-F238E27FC236}">
                    <a16:creationId xmlns:a16="http://schemas.microsoft.com/office/drawing/2014/main" id="{20374888-C67A-01BA-B541-03877988D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2" y="22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1" name="Line 503">
                <a:extLst>
                  <a:ext uri="{FF2B5EF4-FFF2-40B4-BE49-F238E27FC236}">
                    <a16:creationId xmlns:a16="http://schemas.microsoft.com/office/drawing/2014/main" id="{834F87A9-501A-C17D-30D9-569E68FB5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" y="22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2" name="Line 504">
                <a:extLst>
                  <a:ext uri="{FF2B5EF4-FFF2-40B4-BE49-F238E27FC236}">
                    <a16:creationId xmlns:a16="http://schemas.microsoft.com/office/drawing/2014/main" id="{C34FA0E4-BAB6-5737-2B16-97689839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1" y="22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3" name="Line 505">
                <a:extLst>
                  <a:ext uri="{FF2B5EF4-FFF2-40B4-BE49-F238E27FC236}">
                    <a16:creationId xmlns:a16="http://schemas.microsoft.com/office/drawing/2014/main" id="{4357DDC3-7A7B-1549-48BA-88BA4FE9A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2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4" name="Line 506">
                <a:extLst>
                  <a:ext uri="{FF2B5EF4-FFF2-40B4-BE49-F238E27FC236}">
                    <a16:creationId xmlns:a16="http://schemas.microsoft.com/office/drawing/2014/main" id="{DA596F68-51DD-FE09-2E15-1DBEE8245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7" y="22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5" name="Line 507">
                <a:extLst>
                  <a:ext uri="{FF2B5EF4-FFF2-40B4-BE49-F238E27FC236}">
                    <a16:creationId xmlns:a16="http://schemas.microsoft.com/office/drawing/2014/main" id="{5B72D928-1875-C785-3F58-DCB3DAD12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1" y="2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6" name="Line 508">
                <a:extLst>
                  <a:ext uri="{FF2B5EF4-FFF2-40B4-BE49-F238E27FC236}">
                    <a16:creationId xmlns:a16="http://schemas.microsoft.com/office/drawing/2014/main" id="{EC66CFCE-A924-ADB2-AD44-D0A185198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9" y="22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7" name="Line 509">
                <a:extLst>
                  <a:ext uri="{FF2B5EF4-FFF2-40B4-BE49-F238E27FC236}">
                    <a16:creationId xmlns:a16="http://schemas.microsoft.com/office/drawing/2014/main" id="{7BED2E49-B219-1D83-98D6-183E788CE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2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8" name="Line 510">
                <a:extLst>
                  <a:ext uri="{FF2B5EF4-FFF2-40B4-BE49-F238E27FC236}">
                    <a16:creationId xmlns:a16="http://schemas.microsoft.com/office/drawing/2014/main" id="{2E891F51-1FAA-91D3-EDC8-34BD3C052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2" y="223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9" name="Line 511">
                <a:extLst>
                  <a:ext uri="{FF2B5EF4-FFF2-40B4-BE49-F238E27FC236}">
                    <a16:creationId xmlns:a16="http://schemas.microsoft.com/office/drawing/2014/main" id="{3157229B-C509-E8CD-4045-67FFD735E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0" y="2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0" name="Line 512">
                <a:extLst>
                  <a:ext uri="{FF2B5EF4-FFF2-40B4-BE49-F238E27FC236}">
                    <a16:creationId xmlns:a16="http://schemas.microsoft.com/office/drawing/2014/main" id="{E64EC292-FB2F-CEA8-7E8B-94042366F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1" name="Line 513">
                <a:extLst>
                  <a:ext uri="{FF2B5EF4-FFF2-40B4-BE49-F238E27FC236}">
                    <a16:creationId xmlns:a16="http://schemas.microsoft.com/office/drawing/2014/main" id="{C42293B5-8144-06CD-EE51-5E51DDFED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2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2" name="Line 514">
                <a:extLst>
                  <a:ext uri="{FF2B5EF4-FFF2-40B4-BE49-F238E27FC236}">
                    <a16:creationId xmlns:a16="http://schemas.microsoft.com/office/drawing/2014/main" id="{B978DE30-6712-9837-9810-58504C6F2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9" y="22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3" name="Line 515">
                <a:extLst>
                  <a:ext uri="{FF2B5EF4-FFF2-40B4-BE49-F238E27FC236}">
                    <a16:creationId xmlns:a16="http://schemas.microsoft.com/office/drawing/2014/main" id="{82C543B1-C409-7173-2E57-521D45A44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" y="22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B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4" name="Freeform 516">
                <a:extLst>
                  <a:ext uri="{FF2B5EF4-FFF2-40B4-BE49-F238E27FC236}">
                    <a16:creationId xmlns:a16="http://schemas.microsoft.com/office/drawing/2014/main" id="{E1C8C658-15F5-D685-53F4-48936997E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2185"/>
                <a:ext cx="31" cy="19"/>
              </a:xfrm>
              <a:custGeom>
                <a:avLst/>
                <a:gdLst>
                  <a:gd name="T0" fmla="*/ 25 w 31"/>
                  <a:gd name="T1" fmla="*/ 0 h 19"/>
                  <a:gd name="T2" fmla="*/ 25 w 31"/>
                  <a:gd name="T3" fmla="*/ 6 h 19"/>
                  <a:gd name="T4" fmla="*/ 31 w 31"/>
                  <a:gd name="T5" fmla="*/ 13 h 19"/>
                  <a:gd name="T6" fmla="*/ 31 w 31"/>
                  <a:gd name="T7" fmla="*/ 13 h 19"/>
                  <a:gd name="T8" fmla="*/ 19 w 31"/>
                  <a:gd name="T9" fmla="*/ 6 h 19"/>
                  <a:gd name="T10" fmla="*/ 19 w 31"/>
                  <a:gd name="T11" fmla="*/ 6 h 19"/>
                  <a:gd name="T12" fmla="*/ 19 w 31"/>
                  <a:gd name="T13" fmla="*/ 19 h 19"/>
                  <a:gd name="T14" fmla="*/ 19 w 31"/>
                  <a:gd name="T15" fmla="*/ 19 h 19"/>
                  <a:gd name="T16" fmla="*/ 6 w 31"/>
                  <a:gd name="T17" fmla="*/ 6 h 19"/>
                  <a:gd name="T18" fmla="*/ 6 w 31"/>
                  <a:gd name="T19" fmla="*/ 6 h 19"/>
                  <a:gd name="T20" fmla="*/ 0 w 31"/>
                  <a:gd name="T21" fmla="*/ 6 h 19"/>
                  <a:gd name="T22" fmla="*/ 13 w 31"/>
                  <a:gd name="T23" fmla="*/ 6 h 19"/>
                  <a:gd name="T24" fmla="*/ 13 w 31"/>
                  <a:gd name="T25" fmla="*/ 6 h 19"/>
                  <a:gd name="T26" fmla="*/ 13 w 31"/>
                  <a:gd name="T27" fmla="*/ 6 h 19"/>
                  <a:gd name="T28" fmla="*/ 13 w 31"/>
                  <a:gd name="T29" fmla="*/ 6 h 19"/>
                  <a:gd name="T30" fmla="*/ 13 w 31"/>
                  <a:gd name="T31" fmla="*/ 6 h 19"/>
                  <a:gd name="T32" fmla="*/ 19 w 31"/>
                  <a:gd name="T33" fmla="*/ 13 h 19"/>
                  <a:gd name="T34" fmla="*/ 19 w 31"/>
                  <a:gd name="T35" fmla="*/ 6 h 19"/>
                  <a:gd name="T36" fmla="*/ 13 w 31"/>
                  <a:gd name="T37" fmla="*/ 6 h 19"/>
                  <a:gd name="T38" fmla="*/ 13 w 31"/>
                  <a:gd name="T39" fmla="*/ 6 h 19"/>
                  <a:gd name="T40" fmla="*/ 13 w 31"/>
                  <a:gd name="T41" fmla="*/ 6 h 19"/>
                  <a:gd name="T42" fmla="*/ 19 w 31"/>
                  <a:gd name="T43" fmla="*/ 6 h 19"/>
                  <a:gd name="T44" fmla="*/ 19 w 31"/>
                  <a:gd name="T45" fmla="*/ 6 h 19"/>
                  <a:gd name="T46" fmla="*/ 19 w 31"/>
                  <a:gd name="T47" fmla="*/ 6 h 19"/>
                  <a:gd name="T48" fmla="*/ 19 w 31"/>
                  <a:gd name="T49" fmla="*/ 6 h 19"/>
                  <a:gd name="T50" fmla="*/ 19 w 31"/>
                  <a:gd name="T51" fmla="*/ 6 h 19"/>
                  <a:gd name="T52" fmla="*/ 31 w 31"/>
                  <a:gd name="T53" fmla="*/ 13 h 19"/>
                  <a:gd name="T54" fmla="*/ 31 w 31"/>
                  <a:gd name="T55" fmla="*/ 13 h 19"/>
                  <a:gd name="T56" fmla="*/ 25 w 31"/>
                  <a:gd name="T57" fmla="*/ 6 h 19"/>
                  <a:gd name="T58" fmla="*/ 25 w 31"/>
                  <a:gd name="T59" fmla="*/ 6 h 19"/>
                  <a:gd name="T60" fmla="*/ 25 w 31"/>
                  <a:gd name="T61" fmla="*/ 6 h 19"/>
                  <a:gd name="T62" fmla="*/ 25 w 31"/>
                  <a:gd name="T63" fmla="*/ 0 h 19"/>
                  <a:gd name="T64" fmla="*/ 25 w 31"/>
                  <a:gd name="T65" fmla="*/ 0 h 19"/>
                  <a:gd name="T66" fmla="*/ 25 w 31"/>
                  <a:gd name="T67" fmla="*/ 0 h 19"/>
                  <a:gd name="T68" fmla="*/ 25 w 31"/>
                  <a:gd name="T69" fmla="*/ 0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" h="19">
                    <a:moveTo>
                      <a:pt x="25" y="0"/>
                    </a:moveTo>
                    <a:lnTo>
                      <a:pt x="25" y="6"/>
                    </a:lnTo>
                    <a:lnTo>
                      <a:pt x="31" y="13"/>
                    </a:lnTo>
                    <a:lnTo>
                      <a:pt x="19" y="6"/>
                    </a:lnTo>
                    <a:lnTo>
                      <a:pt x="19" y="19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3" y="6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31" y="13"/>
                    </a:lnTo>
                    <a:lnTo>
                      <a:pt x="25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5" name="Freeform 517">
                <a:extLst>
                  <a:ext uri="{FF2B5EF4-FFF2-40B4-BE49-F238E27FC236}">
                    <a16:creationId xmlns:a16="http://schemas.microsoft.com/office/drawing/2014/main" id="{6457E9B1-82F4-1143-5A9F-583849A7A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185"/>
                <a:ext cx="19" cy="13"/>
              </a:xfrm>
              <a:custGeom>
                <a:avLst/>
                <a:gdLst>
                  <a:gd name="T0" fmla="*/ 19 w 19"/>
                  <a:gd name="T1" fmla="*/ 6 h 13"/>
                  <a:gd name="T2" fmla="*/ 19 w 19"/>
                  <a:gd name="T3" fmla="*/ 13 h 13"/>
                  <a:gd name="T4" fmla="*/ 13 w 19"/>
                  <a:gd name="T5" fmla="*/ 13 h 13"/>
                  <a:gd name="T6" fmla="*/ 13 w 19"/>
                  <a:gd name="T7" fmla="*/ 6 h 13"/>
                  <a:gd name="T8" fmla="*/ 13 w 19"/>
                  <a:gd name="T9" fmla="*/ 13 h 13"/>
                  <a:gd name="T10" fmla="*/ 7 w 19"/>
                  <a:gd name="T11" fmla="*/ 13 h 13"/>
                  <a:gd name="T12" fmla="*/ 7 w 19"/>
                  <a:gd name="T13" fmla="*/ 13 h 13"/>
                  <a:gd name="T14" fmla="*/ 7 w 19"/>
                  <a:gd name="T15" fmla="*/ 6 h 13"/>
                  <a:gd name="T16" fmla="*/ 13 w 19"/>
                  <a:gd name="T17" fmla="*/ 6 h 13"/>
                  <a:gd name="T18" fmla="*/ 7 w 19"/>
                  <a:gd name="T19" fmla="*/ 6 h 13"/>
                  <a:gd name="T20" fmla="*/ 7 w 19"/>
                  <a:gd name="T21" fmla="*/ 6 h 13"/>
                  <a:gd name="T22" fmla="*/ 7 w 19"/>
                  <a:gd name="T23" fmla="*/ 6 h 13"/>
                  <a:gd name="T24" fmla="*/ 7 w 19"/>
                  <a:gd name="T25" fmla="*/ 6 h 13"/>
                  <a:gd name="T26" fmla="*/ 7 w 19"/>
                  <a:gd name="T27" fmla="*/ 6 h 13"/>
                  <a:gd name="T28" fmla="*/ 7 w 19"/>
                  <a:gd name="T29" fmla="*/ 6 h 13"/>
                  <a:gd name="T30" fmla="*/ 7 w 19"/>
                  <a:gd name="T31" fmla="*/ 6 h 13"/>
                  <a:gd name="T32" fmla="*/ 0 w 19"/>
                  <a:gd name="T33" fmla="*/ 6 h 13"/>
                  <a:gd name="T34" fmla="*/ 0 w 19"/>
                  <a:gd name="T35" fmla="*/ 6 h 13"/>
                  <a:gd name="T36" fmla="*/ 7 w 19"/>
                  <a:gd name="T37" fmla="*/ 6 h 13"/>
                  <a:gd name="T38" fmla="*/ 13 w 19"/>
                  <a:gd name="T39" fmla="*/ 0 h 13"/>
                  <a:gd name="T40" fmla="*/ 13 w 19"/>
                  <a:gd name="T41" fmla="*/ 6 h 13"/>
                  <a:gd name="T42" fmla="*/ 19 w 19"/>
                  <a:gd name="T43" fmla="*/ 6 h 13"/>
                  <a:gd name="T44" fmla="*/ 19 w 19"/>
                  <a:gd name="T45" fmla="*/ 6 h 13"/>
                  <a:gd name="T46" fmla="*/ 19 w 19"/>
                  <a:gd name="T47" fmla="*/ 6 h 13"/>
                  <a:gd name="T48" fmla="*/ 19 w 19"/>
                  <a:gd name="T49" fmla="*/ 6 h 13"/>
                  <a:gd name="T50" fmla="*/ 19 w 19"/>
                  <a:gd name="T51" fmla="*/ 6 h 13"/>
                  <a:gd name="T52" fmla="*/ 19 w 19"/>
                  <a:gd name="T53" fmla="*/ 6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" h="13">
                    <a:moveTo>
                      <a:pt x="19" y="6"/>
                    </a:moveTo>
                    <a:lnTo>
                      <a:pt x="19" y="13"/>
                    </a:lnTo>
                    <a:lnTo>
                      <a:pt x="13" y="13"/>
                    </a:lnTo>
                    <a:lnTo>
                      <a:pt x="13" y="6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6" name="Freeform 518">
                <a:extLst>
                  <a:ext uri="{FF2B5EF4-FFF2-40B4-BE49-F238E27FC236}">
                    <a16:creationId xmlns:a16="http://schemas.microsoft.com/office/drawing/2014/main" id="{9305E5E5-51B5-A35E-5891-5101650D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185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6 w 12"/>
                  <a:gd name="T7" fmla="*/ 0 h 6"/>
                  <a:gd name="T8" fmla="*/ 12 w 12"/>
                  <a:gd name="T9" fmla="*/ 0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6 h 6"/>
                  <a:gd name="T16" fmla="*/ 6 w 12"/>
                  <a:gd name="T17" fmla="*/ 6 h 6"/>
                  <a:gd name="T18" fmla="*/ 6 w 12"/>
                  <a:gd name="T19" fmla="*/ 6 h 6"/>
                  <a:gd name="T20" fmla="*/ 6 w 12"/>
                  <a:gd name="T21" fmla="*/ 6 h 6"/>
                  <a:gd name="T22" fmla="*/ 6 w 12"/>
                  <a:gd name="T23" fmla="*/ 6 h 6"/>
                  <a:gd name="T24" fmla="*/ 6 w 12"/>
                  <a:gd name="T25" fmla="*/ 6 h 6"/>
                  <a:gd name="T26" fmla="*/ 6 w 12"/>
                  <a:gd name="T27" fmla="*/ 6 h 6"/>
                  <a:gd name="T28" fmla="*/ 12 w 12"/>
                  <a:gd name="T29" fmla="*/ 6 h 6"/>
                  <a:gd name="T30" fmla="*/ 12 w 12"/>
                  <a:gd name="T31" fmla="*/ 6 h 6"/>
                  <a:gd name="T32" fmla="*/ 12 w 12"/>
                  <a:gd name="T33" fmla="*/ 6 h 6"/>
                  <a:gd name="T34" fmla="*/ 6 w 12"/>
                  <a:gd name="T35" fmla="*/ 6 h 6"/>
                  <a:gd name="T36" fmla="*/ 6 w 12"/>
                  <a:gd name="T37" fmla="*/ 6 h 6"/>
                  <a:gd name="T38" fmla="*/ 6 w 12"/>
                  <a:gd name="T39" fmla="*/ 6 h 6"/>
                  <a:gd name="T40" fmla="*/ 0 w 12"/>
                  <a:gd name="T41" fmla="*/ 0 h 6"/>
                  <a:gd name="T42" fmla="*/ 6 w 12"/>
                  <a:gd name="T43" fmla="*/ 0 h 6"/>
                  <a:gd name="T44" fmla="*/ 6 w 12"/>
                  <a:gd name="T45" fmla="*/ 0 h 6"/>
                  <a:gd name="T46" fmla="*/ 6 w 12"/>
                  <a:gd name="T47" fmla="*/ 0 h 6"/>
                  <a:gd name="T48" fmla="*/ 6 w 12"/>
                  <a:gd name="T49" fmla="*/ 0 h 6"/>
                  <a:gd name="T50" fmla="*/ 12 w 12"/>
                  <a:gd name="T51" fmla="*/ 0 h 6"/>
                  <a:gd name="T52" fmla="*/ 12 w 12"/>
                  <a:gd name="T53" fmla="*/ 0 h 6"/>
                  <a:gd name="T54" fmla="*/ 12 w 12"/>
                  <a:gd name="T55" fmla="*/ 0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7" name="Freeform 519">
                <a:extLst>
                  <a:ext uri="{FF2B5EF4-FFF2-40B4-BE49-F238E27FC236}">
                    <a16:creationId xmlns:a16="http://schemas.microsoft.com/office/drawing/2014/main" id="{190D51FB-76C0-B700-2425-BB54D2571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2179"/>
                <a:ext cx="25" cy="12"/>
              </a:xfrm>
              <a:custGeom>
                <a:avLst/>
                <a:gdLst>
                  <a:gd name="T0" fmla="*/ 25 w 25"/>
                  <a:gd name="T1" fmla="*/ 6 h 12"/>
                  <a:gd name="T2" fmla="*/ 19 w 25"/>
                  <a:gd name="T3" fmla="*/ 12 h 12"/>
                  <a:gd name="T4" fmla="*/ 19 w 25"/>
                  <a:gd name="T5" fmla="*/ 12 h 12"/>
                  <a:gd name="T6" fmla="*/ 19 w 25"/>
                  <a:gd name="T7" fmla="*/ 6 h 12"/>
                  <a:gd name="T8" fmla="*/ 19 w 25"/>
                  <a:gd name="T9" fmla="*/ 6 h 12"/>
                  <a:gd name="T10" fmla="*/ 13 w 25"/>
                  <a:gd name="T11" fmla="*/ 6 h 12"/>
                  <a:gd name="T12" fmla="*/ 13 w 25"/>
                  <a:gd name="T13" fmla="*/ 6 h 12"/>
                  <a:gd name="T14" fmla="*/ 13 w 25"/>
                  <a:gd name="T15" fmla="*/ 6 h 12"/>
                  <a:gd name="T16" fmla="*/ 13 w 25"/>
                  <a:gd name="T17" fmla="*/ 6 h 12"/>
                  <a:gd name="T18" fmla="*/ 13 w 25"/>
                  <a:gd name="T19" fmla="*/ 12 h 12"/>
                  <a:gd name="T20" fmla="*/ 19 w 25"/>
                  <a:gd name="T21" fmla="*/ 12 h 12"/>
                  <a:gd name="T22" fmla="*/ 19 w 25"/>
                  <a:gd name="T23" fmla="*/ 12 h 12"/>
                  <a:gd name="T24" fmla="*/ 13 w 25"/>
                  <a:gd name="T25" fmla="*/ 12 h 12"/>
                  <a:gd name="T26" fmla="*/ 13 w 25"/>
                  <a:gd name="T27" fmla="*/ 12 h 12"/>
                  <a:gd name="T28" fmla="*/ 13 w 25"/>
                  <a:gd name="T29" fmla="*/ 12 h 12"/>
                  <a:gd name="T30" fmla="*/ 13 w 25"/>
                  <a:gd name="T31" fmla="*/ 12 h 12"/>
                  <a:gd name="T32" fmla="*/ 6 w 25"/>
                  <a:gd name="T33" fmla="*/ 0 h 12"/>
                  <a:gd name="T34" fmla="*/ 0 w 25"/>
                  <a:gd name="T35" fmla="*/ 0 h 12"/>
                  <a:gd name="T36" fmla="*/ 0 w 25"/>
                  <a:gd name="T37" fmla="*/ 0 h 12"/>
                  <a:gd name="T38" fmla="*/ 6 w 25"/>
                  <a:gd name="T39" fmla="*/ 0 h 12"/>
                  <a:gd name="T40" fmla="*/ 13 w 25"/>
                  <a:gd name="T41" fmla="*/ 6 h 12"/>
                  <a:gd name="T42" fmla="*/ 13 w 25"/>
                  <a:gd name="T43" fmla="*/ 0 h 12"/>
                  <a:gd name="T44" fmla="*/ 13 w 25"/>
                  <a:gd name="T45" fmla="*/ 0 h 12"/>
                  <a:gd name="T46" fmla="*/ 19 w 25"/>
                  <a:gd name="T47" fmla="*/ 6 h 12"/>
                  <a:gd name="T48" fmla="*/ 25 w 25"/>
                  <a:gd name="T49" fmla="*/ 6 h 12"/>
                  <a:gd name="T50" fmla="*/ 25 w 25"/>
                  <a:gd name="T51" fmla="*/ 6 h 12"/>
                  <a:gd name="T52" fmla="*/ 25 w 25"/>
                  <a:gd name="T53" fmla="*/ 6 h 12"/>
                  <a:gd name="T54" fmla="*/ 25 w 25"/>
                  <a:gd name="T55" fmla="*/ 6 h 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5" h="12">
                    <a:moveTo>
                      <a:pt x="25" y="6"/>
                    </a:moveTo>
                    <a:lnTo>
                      <a:pt x="19" y="12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8" name="Freeform 520">
                <a:extLst>
                  <a:ext uri="{FF2B5EF4-FFF2-40B4-BE49-F238E27FC236}">
                    <a16:creationId xmlns:a16="http://schemas.microsoft.com/office/drawing/2014/main" id="{7A5BB19B-D598-0101-7BD3-4322BA294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17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0 w 12"/>
                  <a:gd name="T11" fmla="*/ 0 h 6"/>
                  <a:gd name="T12" fmla="*/ 0 w 12"/>
                  <a:gd name="T13" fmla="*/ 0 h 6"/>
                  <a:gd name="T14" fmla="*/ 0 w 12"/>
                  <a:gd name="T15" fmla="*/ 0 h 6"/>
                  <a:gd name="T16" fmla="*/ 6 w 12"/>
                  <a:gd name="T17" fmla="*/ 0 h 6"/>
                  <a:gd name="T18" fmla="*/ 12 w 12"/>
                  <a:gd name="T19" fmla="*/ 6 h 6"/>
                  <a:gd name="T20" fmla="*/ 12 w 12"/>
                  <a:gd name="T21" fmla="*/ 6 h 6"/>
                  <a:gd name="T22" fmla="*/ 12 w 12"/>
                  <a:gd name="T23" fmla="*/ 6 h 6"/>
                  <a:gd name="T24" fmla="*/ 12 w 12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9" name="Freeform 521">
                <a:extLst>
                  <a:ext uri="{FF2B5EF4-FFF2-40B4-BE49-F238E27FC236}">
                    <a16:creationId xmlns:a16="http://schemas.microsoft.com/office/drawing/2014/main" id="{EF21EA81-1BE9-8720-CDF0-0E6C0392C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173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6 h 6"/>
                  <a:gd name="T8" fmla="*/ 0 w 1"/>
                  <a:gd name="T9" fmla="*/ 6 h 6"/>
                  <a:gd name="T10" fmla="*/ 0 w 1"/>
                  <a:gd name="T11" fmla="*/ 6 h 6"/>
                  <a:gd name="T12" fmla="*/ 0 w 1"/>
                  <a:gd name="T13" fmla="*/ 0 h 6"/>
                  <a:gd name="T14" fmla="*/ 0 w 1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0" name="Freeform 522">
                <a:extLst>
                  <a:ext uri="{FF2B5EF4-FFF2-40B4-BE49-F238E27FC236}">
                    <a16:creationId xmlns:a16="http://schemas.microsoft.com/office/drawing/2014/main" id="{292F7D5A-1C19-F459-D5FA-50E7F974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173"/>
                <a:ext cx="19" cy="12"/>
              </a:xfrm>
              <a:custGeom>
                <a:avLst/>
                <a:gdLst>
                  <a:gd name="T0" fmla="*/ 19 w 19"/>
                  <a:gd name="T1" fmla="*/ 6 h 12"/>
                  <a:gd name="T2" fmla="*/ 13 w 19"/>
                  <a:gd name="T3" fmla="*/ 12 h 12"/>
                  <a:gd name="T4" fmla="*/ 13 w 19"/>
                  <a:gd name="T5" fmla="*/ 12 h 12"/>
                  <a:gd name="T6" fmla="*/ 19 w 19"/>
                  <a:gd name="T7" fmla="*/ 12 h 12"/>
                  <a:gd name="T8" fmla="*/ 13 w 19"/>
                  <a:gd name="T9" fmla="*/ 6 h 12"/>
                  <a:gd name="T10" fmla="*/ 13 w 19"/>
                  <a:gd name="T11" fmla="*/ 6 h 12"/>
                  <a:gd name="T12" fmla="*/ 13 w 19"/>
                  <a:gd name="T13" fmla="*/ 6 h 12"/>
                  <a:gd name="T14" fmla="*/ 6 w 19"/>
                  <a:gd name="T15" fmla="*/ 6 h 12"/>
                  <a:gd name="T16" fmla="*/ 6 w 19"/>
                  <a:gd name="T17" fmla="*/ 6 h 12"/>
                  <a:gd name="T18" fmla="*/ 13 w 19"/>
                  <a:gd name="T19" fmla="*/ 12 h 12"/>
                  <a:gd name="T20" fmla="*/ 13 w 19"/>
                  <a:gd name="T21" fmla="*/ 12 h 12"/>
                  <a:gd name="T22" fmla="*/ 13 w 19"/>
                  <a:gd name="T23" fmla="*/ 12 h 12"/>
                  <a:gd name="T24" fmla="*/ 6 w 19"/>
                  <a:gd name="T25" fmla="*/ 12 h 12"/>
                  <a:gd name="T26" fmla="*/ 6 w 19"/>
                  <a:gd name="T27" fmla="*/ 12 h 12"/>
                  <a:gd name="T28" fmla="*/ 6 w 19"/>
                  <a:gd name="T29" fmla="*/ 12 h 12"/>
                  <a:gd name="T30" fmla="*/ 6 w 19"/>
                  <a:gd name="T31" fmla="*/ 12 h 12"/>
                  <a:gd name="T32" fmla="*/ 6 w 19"/>
                  <a:gd name="T33" fmla="*/ 6 h 12"/>
                  <a:gd name="T34" fmla="*/ 0 w 19"/>
                  <a:gd name="T35" fmla="*/ 6 h 12"/>
                  <a:gd name="T36" fmla="*/ 0 w 19"/>
                  <a:gd name="T37" fmla="*/ 6 h 12"/>
                  <a:gd name="T38" fmla="*/ 6 w 19"/>
                  <a:gd name="T39" fmla="*/ 6 h 12"/>
                  <a:gd name="T40" fmla="*/ 6 w 19"/>
                  <a:gd name="T41" fmla="*/ 6 h 12"/>
                  <a:gd name="T42" fmla="*/ 6 w 19"/>
                  <a:gd name="T43" fmla="*/ 6 h 12"/>
                  <a:gd name="T44" fmla="*/ 13 w 19"/>
                  <a:gd name="T45" fmla="*/ 6 h 12"/>
                  <a:gd name="T46" fmla="*/ 13 w 19"/>
                  <a:gd name="T47" fmla="*/ 0 h 12"/>
                  <a:gd name="T48" fmla="*/ 13 w 19"/>
                  <a:gd name="T49" fmla="*/ 6 h 12"/>
                  <a:gd name="T50" fmla="*/ 19 w 19"/>
                  <a:gd name="T51" fmla="*/ 6 h 12"/>
                  <a:gd name="T52" fmla="*/ 19 w 19"/>
                  <a:gd name="T53" fmla="*/ 6 h 12"/>
                  <a:gd name="T54" fmla="*/ 19 w 19"/>
                  <a:gd name="T55" fmla="*/ 6 h 12"/>
                  <a:gd name="T56" fmla="*/ 19 w 19"/>
                  <a:gd name="T57" fmla="*/ 6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" h="12">
                    <a:moveTo>
                      <a:pt x="19" y="6"/>
                    </a:moveTo>
                    <a:lnTo>
                      <a:pt x="13" y="12"/>
                    </a:ln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1" name="Freeform 523">
                <a:extLst>
                  <a:ext uri="{FF2B5EF4-FFF2-40B4-BE49-F238E27FC236}">
                    <a16:creationId xmlns:a16="http://schemas.microsoft.com/office/drawing/2014/main" id="{2186DAC4-BBFF-1329-0986-DD17B2E5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173"/>
                <a:ext cx="19" cy="12"/>
              </a:xfrm>
              <a:custGeom>
                <a:avLst/>
                <a:gdLst>
                  <a:gd name="T0" fmla="*/ 6 w 19"/>
                  <a:gd name="T1" fmla="*/ 0 h 12"/>
                  <a:gd name="T2" fmla="*/ 13 w 19"/>
                  <a:gd name="T3" fmla="*/ 0 h 12"/>
                  <a:gd name="T4" fmla="*/ 13 w 19"/>
                  <a:gd name="T5" fmla="*/ 0 h 12"/>
                  <a:gd name="T6" fmla="*/ 6 w 19"/>
                  <a:gd name="T7" fmla="*/ 6 h 12"/>
                  <a:gd name="T8" fmla="*/ 6 w 19"/>
                  <a:gd name="T9" fmla="*/ 6 h 12"/>
                  <a:gd name="T10" fmla="*/ 6 w 19"/>
                  <a:gd name="T11" fmla="*/ 6 h 12"/>
                  <a:gd name="T12" fmla="*/ 6 w 19"/>
                  <a:gd name="T13" fmla="*/ 6 h 12"/>
                  <a:gd name="T14" fmla="*/ 13 w 19"/>
                  <a:gd name="T15" fmla="*/ 6 h 12"/>
                  <a:gd name="T16" fmla="*/ 13 w 19"/>
                  <a:gd name="T17" fmla="*/ 6 h 12"/>
                  <a:gd name="T18" fmla="*/ 19 w 19"/>
                  <a:gd name="T19" fmla="*/ 6 h 12"/>
                  <a:gd name="T20" fmla="*/ 19 w 19"/>
                  <a:gd name="T21" fmla="*/ 6 h 12"/>
                  <a:gd name="T22" fmla="*/ 19 w 19"/>
                  <a:gd name="T23" fmla="*/ 6 h 12"/>
                  <a:gd name="T24" fmla="*/ 13 w 19"/>
                  <a:gd name="T25" fmla="*/ 12 h 12"/>
                  <a:gd name="T26" fmla="*/ 6 w 19"/>
                  <a:gd name="T27" fmla="*/ 12 h 12"/>
                  <a:gd name="T28" fmla="*/ 6 w 19"/>
                  <a:gd name="T29" fmla="*/ 12 h 12"/>
                  <a:gd name="T30" fmla="*/ 6 w 19"/>
                  <a:gd name="T31" fmla="*/ 12 h 12"/>
                  <a:gd name="T32" fmla="*/ 6 w 19"/>
                  <a:gd name="T33" fmla="*/ 6 h 12"/>
                  <a:gd name="T34" fmla="*/ 6 w 19"/>
                  <a:gd name="T35" fmla="*/ 6 h 12"/>
                  <a:gd name="T36" fmla="*/ 6 w 19"/>
                  <a:gd name="T37" fmla="*/ 6 h 12"/>
                  <a:gd name="T38" fmla="*/ 6 w 19"/>
                  <a:gd name="T39" fmla="*/ 6 h 12"/>
                  <a:gd name="T40" fmla="*/ 6 w 19"/>
                  <a:gd name="T41" fmla="*/ 6 h 12"/>
                  <a:gd name="T42" fmla="*/ 0 w 19"/>
                  <a:gd name="T43" fmla="*/ 6 h 12"/>
                  <a:gd name="T44" fmla="*/ 0 w 19"/>
                  <a:gd name="T45" fmla="*/ 6 h 12"/>
                  <a:gd name="T46" fmla="*/ 0 w 19"/>
                  <a:gd name="T47" fmla="*/ 0 h 12"/>
                  <a:gd name="T48" fmla="*/ 0 w 19"/>
                  <a:gd name="T49" fmla="*/ 0 h 12"/>
                  <a:gd name="T50" fmla="*/ 6 w 19"/>
                  <a:gd name="T51" fmla="*/ 0 h 12"/>
                  <a:gd name="T52" fmla="*/ 6 w 19"/>
                  <a:gd name="T53" fmla="*/ 0 h 12"/>
                  <a:gd name="T54" fmla="*/ 6 w 19"/>
                  <a:gd name="T55" fmla="*/ 0 h 12"/>
                  <a:gd name="T56" fmla="*/ 6 w 19"/>
                  <a:gd name="T57" fmla="*/ 0 h 12"/>
                  <a:gd name="T58" fmla="*/ 6 w 19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12">
                    <a:moveTo>
                      <a:pt x="6" y="0"/>
                    </a:moveTo>
                    <a:lnTo>
                      <a:pt x="13" y="0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2" name="Freeform 524">
                <a:extLst>
                  <a:ext uri="{FF2B5EF4-FFF2-40B4-BE49-F238E27FC236}">
                    <a16:creationId xmlns:a16="http://schemas.microsoft.com/office/drawing/2014/main" id="{0771C9CC-A2E6-87EE-DC5F-A1D02777C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166"/>
                <a:ext cx="12" cy="13"/>
              </a:xfrm>
              <a:custGeom>
                <a:avLst/>
                <a:gdLst>
                  <a:gd name="T0" fmla="*/ 6 w 12"/>
                  <a:gd name="T1" fmla="*/ 7 h 13"/>
                  <a:gd name="T2" fmla="*/ 0 w 12"/>
                  <a:gd name="T3" fmla="*/ 7 h 13"/>
                  <a:gd name="T4" fmla="*/ 6 w 12"/>
                  <a:gd name="T5" fmla="*/ 7 h 13"/>
                  <a:gd name="T6" fmla="*/ 6 w 12"/>
                  <a:gd name="T7" fmla="*/ 7 h 13"/>
                  <a:gd name="T8" fmla="*/ 12 w 12"/>
                  <a:gd name="T9" fmla="*/ 7 h 13"/>
                  <a:gd name="T10" fmla="*/ 12 w 12"/>
                  <a:gd name="T11" fmla="*/ 7 h 13"/>
                  <a:gd name="T12" fmla="*/ 12 w 12"/>
                  <a:gd name="T13" fmla="*/ 7 h 13"/>
                  <a:gd name="T14" fmla="*/ 6 w 12"/>
                  <a:gd name="T15" fmla="*/ 13 h 13"/>
                  <a:gd name="T16" fmla="*/ 6 w 12"/>
                  <a:gd name="T17" fmla="*/ 13 h 13"/>
                  <a:gd name="T18" fmla="*/ 6 w 12"/>
                  <a:gd name="T19" fmla="*/ 13 h 13"/>
                  <a:gd name="T20" fmla="*/ 0 w 12"/>
                  <a:gd name="T21" fmla="*/ 7 h 13"/>
                  <a:gd name="T22" fmla="*/ 0 w 12"/>
                  <a:gd name="T23" fmla="*/ 7 h 13"/>
                  <a:gd name="T24" fmla="*/ 0 w 12"/>
                  <a:gd name="T25" fmla="*/ 7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7 h 13"/>
                  <a:gd name="T32" fmla="*/ 6 w 12"/>
                  <a:gd name="T33" fmla="*/ 0 h 13"/>
                  <a:gd name="T34" fmla="*/ 6 w 12"/>
                  <a:gd name="T35" fmla="*/ 7 h 13"/>
                  <a:gd name="T36" fmla="*/ 6 w 12"/>
                  <a:gd name="T37" fmla="*/ 7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" h="13">
                    <a:moveTo>
                      <a:pt x="6" y="7"/>
                    </a:move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3" name="Freeform 525">
                <a:extLst>
                  <a:ext uri="{FF2B5EF4-FFF2-40B4-BE49-F238E27FC236}">
                    <a16:creationId xmlns:a16="http://schemas.microsoft.com/office/drawing/2014/main" id="{E442F82B-CC02-2EEE-AAF1-1E37BE053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166"/>
                <a:ext cx="12" cy="7"/>
              </a:xfrm>
              <a:custGeom>
                <a:avLst/>
                <a:gdLst>
                  <a:gd name="T0" fmla="*/ 6 w 12"/>
                  <a:gd name="T1" fmla="*/ 0 h 7"/>
                  <a:gd name="T2" fmla="*/ 12 w 12"/>
                  <a:gd name="T3" fmla="*/ 0 h 7"/>
                  <a:gd name="T4" fmla="*/ 12 w 12"/>
                  <a:gd name="T5" fmla="*/ 0 h 7"/>
                  <a:gd name="T6" fmla="*/ 12 w 12"/>
                  <a:gd name="T7" fmla="*/ 7 h 7"/>
                  <a:gd name="T8" fmla="*/ 12 w 12"/>
                  <a:gd name="T9" fmla="*/ 7 h 7"/>
                  <a:gd name="T10" fmla="*/ 6 w 12"/>
                  <a:gd name="T11" fmla="*/ 7 h 7"/>
                  <a:gd name="T12" fmla="*/ 0 w 12"/>
                  <a:gd name="T13" fmla="*/ 7 h 7"/>
                  <a:gd name="T14" fmla="*/ 0 w 12"/>
                  <a:gd name="T15" fmla="*/ 0 h 7"/>
                  <a:gd name="T16" fmla="*/ 6 w 12"/>
                  <a:gd name="T17" fmla="*/ 0 h 7"/>
                  <a:gd name="T18" fmla="*/ 6 w 1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6" y="0"/>
                    </a:moveTo>
                    <a:lnTo>
                      <a:pt x="12" y="0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4" name="Freeform 526">
                <a:extLst>
                  <a:ext uri="{FF2B5EF4-FFF2-40B4-BE49-F238E27FC236}">
                    <a16:creationId xmlns:a16="http://schemas.microsoft.com/office/drawing/2014/main" id="{1A1A098E-88EE-3A2C-D405-E50B60440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160"/>
                <a:ext cx="19" cy="13"/>
              </a:xfrm>
              <a:custGeom>
                <a:avLst/>
                <a:gdLst>
                  <a:gd name="T0" fmla="*/ 19 w 19"/>
                  <a:gd name="T1" fmla="*/ 6 h 13"/>
                  <a:gd name="T2" fmla="*/ 13 w 19"/>
                  <a:gd name="T3" fmla="*/ 13 h 13"/>
                  <a:gd name="T4" fmla="*/ 13 w 19"/>
                  <a:gd name="T5" fmla="*/ 13 h 13"/>
                  <a:gd name="T6" fmla="*/ 13 w 19"/>
                  <a:gd name="T7" fmla="*/ 13 h 13"/>
                  <a:gd name="T8" fmla="*/ 13 w 19"/>
                  <a:gd name="T9" fmla="*/ 6 h 13"/>
                  <a:gd name="T10" fmla="*/ 13 w 19"/>
                  <a:gd name="T11" fmla="*/ 6 h 13"/>
                  <a:gd name="T12" fmla="*/ 7 w 19"/>
                  <a:gd name="T13" fmla="*/ 6 h 13"/>
                  <a:gd name="T14" fmla="*/ 7 w 19"/>
                  <a:gd name="T15" fmla="*/ 6 h 13"/>
                  <a:gd name="T16" fmla="*/ 7 w 19"/>
                  <a:gd name="T17" fmla="*/ 6 h 13"/>
                  <a:gd name="T18" fmla="*/ 13 w 19"/>
                  <a:gd name="T19" fmla="*/ 13 h 13"/>
                  <a:gd name="T20" fmla="*/ 13 w 19"/>
                  <a:gd name="T21" fmla="*/ 13 h 13"/>
                  <a:gd name="T22" fmla="*/ 13 w 19"/>
                  <a:gd name="T23" fmla="*/ 13 h 13"/>
                  <a:gd name="T24" fmla="*/ 7 w 19"/>
                  <a:gd name="T25" fmla="*/ 13 h 13"/>
                  <a:gd name="T26" fmla="*/ 7 w 19"/>
                  <a:gd name="T27" fmla="*/ 13 h 13"/>
                  <a:gd name="T28" fmla="*/ 7 w 19"/>
                  <a:gd name="T29" fmla="*/ 13 h 13"/>
                  <a:gd name="T30" fmla="*/ 7 w 19"/>
                  <a:gd name="T31" fmla="*/ 13 h 13"/>
                  <a:gd name="T32" fmla="*/ 0 w 19"/>
                  <a:gd name="T33" fmla="*/ 6 h 13"/>
                  <a:gd name="T34" fmla="*/ 0 w 19"/>
                  <a:gd name="T35" fmla="*/ 6 h 13"/>
                  <a:gd name="T36" fmla="*/ 0 w 19"/>
                  <a:gd name="T37" fmla="*/ 6 h 13"/>
                  <a:gd name="T38" fmla="*/ 7 w 19"/>
                  <a:gd name="T39" fmla="*/ 6 h 13"/>
                  <a:gd name="T40" fmla="*/ 7 w 19"/>
                  <a:gd name="T41" fmla="*/ 6 h 13"/>
                  <a:gd name="T42" fmla="*/ 7 w 19"/>
                  <a:gd name="T43" fmla="*/ 6 h 13"/>
                  <a:gd name="T44" fmla="*/ 7 w 19"/>
                  <a:gd name="T45" fmla="*/ 0 h 13"/>
                  <a:gd name="T46" fmla="*/ 13 w 19"/>
                  <a:gd name="T47" fmla="*/ 0 h 13"/>
                  <a:gd name="T48" fmla="*/ 13 w 19"/>
                  <a:gd name="T49" fmla="*/ 6 h 13"/>
                  <a:gd name="T50" fmla="*/ 19 w 19"/>
                  <a:gd name="T51" fmla="*/ 6 h 13"/>
                  <a:gd name="T52" fmla="*/ 19 w 19"/>
                  <a:gd name="T53" fmla="*/ 6 h 13"/>
                  <a:gd name="T54" fmla="*/ 19 w 19"/>
                  <a:gd name="T55" fmla="*/ 6 h 13"/>
                  <a:gd name="T56" fmla="*/ 19 w 19"/>
                  <a:gd name="T57" fmla="*/ 6 h 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" h="13">
                    <a:moveTo>
                      <a:pt x="19" y="6"/>
                    </a:moveTo>
                    <a:lnTo>
                      <a:pt x="13" y="13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5" name="Freeform 527">
                <a:extLst>
                  <a:ext uri="{FF2B5EF4-FFF2-40B4-BE49-F238E27FC236}">
                    <a16:creationId xmlns:a16="http://schemas.microsoft.com/office/drawing/2014/main" id="{40601852-30F3-FF48-61A0-33CB170F4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16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6 w 6"/>
                  <a:gd name="T3" fmla="*/ 0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0 h 7"/>
                  <a:gd name="T10" fmla="*/ 0 w 6"/>
                  <a:gd name="T11" fmla="*/ 0 h 7"/>
                  <a:gd name="T12" fmla="*/ 0 w 6"/>
                  <a:gd name="T13" fmla="*/ 0 h 7"/>
                  <a:gd name="T14" fmla="*/ 0 w 6"/>
                  <a:gd name="T15" fmla="*/ 0 h 7"/>
                  <a:gd name="T16" fmla="*/ 6 w 6"/>
                  <a:gd name="T17" fmla="*/ 0 h 7"/>
                  <a:gd name="T18" fmla="*/ 6 w 6"/>
                  <a:gd name="T19" fmla="*/ 0 h 7"/>
                  <a:gd name="T20" fmla="*/ 6 w 6"/>
                  <a:gd name="T21" fmla="*/ 0 h 7"/>
                  <a:gd name="T22" fmla="*/ 6 w 6"/>
                  <a:gd name="T23" fmla="*/ 7 h 7"/>
                  <a:gd name="T24" fmla="*/ 6 w 6"/>
                  <a:gd name="T25" fmla="*/ 7 h 7"/>
                  <a:gd name="T26" fmla="*/ 6 w 6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6" name="Freeform 528">
                <a:extLst>
                  <a:ext uri="{FF2B5EF4-FFF2-40B4-BE49-F238E27FC236}">
                    <a16:creationId xmlns:a16="http://schemas.microsoft.com/office/drawing/2014/main" id="{844BEE84-AD87-ADCB-719E-5ADA79539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154"/>
                <a:ext cx="19" cy="12"/>
              </a:xfrm>
              <a:custGeom>
                <a:avLst/>
                <a:gdLst>
                  <a:gd name="T0" fmla="*/ 6 w 19"/>
                  <a:gd name="T1" fmla="*/ 12 h 12"/>
                  <a:gd name="T2" fmla="*/ 6 w 19"/>
                  <a:gd name="T3" fmla="*/ 12 h 12"/>
                  <a:gd name="T4" fmla="*/ 6 w 19"/>
                  <a:gd name="T5" fmla="*/ 12 h 12"/>
                  <a:gd name="T6" fmla="*/ 0 w 19"/>
                  <a:gd name="T7" fmla="*/ 6 h 12"/>
                  <a:gd name="T8" fmla="*/ 0 w 19"/>
                  <a:gd name="T9" fmla="*/ 0 h 12"/>
                  <a:gd name="T10" fmla="*/ 0 w 19"/>
                  <a:gd name="T11" fmla="*/ 6 h 12"/>
                  <a:gd name="T12" fmla="*/ 0 w 19"/>
                  <a:gd name="T13" fmla="*/ 0 h 12"/>
                  <a:gd name="T14" fmla="*/ 6 w 19"/>
                  <a:gd name="T15" fmla="*/ 0 h 12"/>
                  <a:gd name="T16" fmla="*/ 13 w 19"/>
                  <a:gd name="T17" fmla="*/ 0 h 12"/>
                  <a:gd name="T18" fmla="*/ 13 w 19"/>
                  <a:gd name="T19" fmla="*/ 0 h 12"/>
                  <a:gd name="T20" fmla="*/ 19 w 19"/>
                  <a:gd name="T21" fmla="*/ 6 h 12"/>
                  <a:gd name="T22" fmla="*/ 19 w 19"/>
                  <a:gd name="T23" fmla="*/ 6 h 12"/>
                  <a:gd name="T24" fmla="*/ 19 w 19"/>
                  <a:gd name="T25" fmla="*/ 6 h 12"/>
                  <a:gd name="T26" fmla="*/ 19 w 19"/>
                  <a:gd name="T27" fmla="*/ 12 h 12"/>
                  <a:gd name="T28" fmla="*/ 19 w 19"/>
                  <a:gd name="T29" fmla="*/ 12 h 12"/>
                  <a:gd name="T30" fmla="*/ 6 w 19"/>
                  <a:gd name="T31" fmla="*/ 12 h 12"/>
                  <a:gd name="T32" fmla="*/ 6 w 19"/>
                  <a:gd name="T33" fmla="*/ 12 h 12"/>
                  <a:gd name="T34" fmla="*/ 6 w 19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7" name="Freeform 529">
                <a:extLst>
                  <a:ext uri="{FF2B5EF4-FFF2-40B4-BE49-F238E27FC236}">
                    <a16:creationId xmlns:a16="http://schemas.microsoft.com/office/drawing/2014/main" id="{8F88AFBC-A6CC-1EB5-9EBF-0E4C2509B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6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8" name="Freeform 530">
                <a:extLst>
                  <a:ext uri="{FF2B5EF4-FFF2-40B4-BE49-F238E27FC236}">
                    <a16:creationId xmlns:a16="http://schemas.microsoft.com/office/drawing/2014/main" id="{7247EABA-34FA-CEA9-C08E-6B4359B0F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48"/>
                <a:ext cx="25" cy="12"/>
              </a:xfrm>
              <a:custGeom>
                <a:avLst/>
                <a:gdLst>
                  <a:gd name="T0" fmla="*/ 25 w 25"/>
                  <a:gd name="T1" fmla="*/ 6 h 12"/>
                  <a:gd name="T2" fmla="*/ 25 w 25"/>
                  <a:gd name="T3" fmla="*/ 6 h 12"/>
                  <a:gd name="T4" fmla="*/ 19 w 25"/>
                  <a:gd name="T5" fmla="*/ 12 h 12"/>
                  <a:gd name="T6" fmla="*/ 13 w 25"/>
                  <a:gd name="T7" fmla="*/ 12 h 12"/>
                  <a:gd name="T8" fmla="*/ 6 w 25"/>
                  <a:gd name="T9" fmla="*/ 6 h 12"/>
                  <a:gd name="T10" fmla="*/ 0 w 25"/>
                  <a:gd name="T11" fmla="*/ 6 h 12"/>
                  <a:gd name="T12" fmla="*/ 0 w 25"/>
                  <a:gd name="T13" fmla="*/ 0 h 12"/>
                  <a:gd name="T14" fmla="*/ 6 w 25"/>
                  <a:gd name="T15" fmla="*/ 0 h 12"/>
                  <a:gd name="T16" fmla="*/ 6 w 25"/>
                  <a:gd name="T17" fmla="*/ 0 h 12"/>
                  <a:gd name="T18" fmla="*/ 13 w 25"/>
                  <a:gd name="T19" fmla="*/ 0 h 12"/>
                  <a:gd name="T20" fmla="*/ 13 w 25"/>
                  <a:gd name="T21" fmla="*/ 0 h 12"/>
                  <a:gd name="T22" fmla="*/ 13 w 25"/>
                  <a:gd name="T23" fmla="*/ 0 h 12"/>
                  <a:gd name="T24" fmla="*/ 19 w 25"/>
                  <a:gd name="T25" fmla="*/ 0 h 12"/>
                  <a:gd name="T26" fmla="*/ 19 w 25"/>
                  <a:gd name="T27" fmla="*/ 0 h 12"/>
                  <a:gd name="T28" fmla="*/ 13 w 25"/>
                  <a:gd name="T29" fmla="*/ 0 h 12"/>
                  <a:gd name="T30" fmla="*/ 6 w 25"/>
                  <a:gd name="T31" fmla="*/ 0 h 12"/>
                  <a:gd name="T32" fmla="*/ 6 w 25"/>
                  <a:gd name="T33" fmla="*/ 0 h 12"/>
                  <a:gd name="T34" fmla="*/ 6 w 25"/>
                  <a:gd name="T35" fmla="*/ 0 h 12"/>
                  <a:gd name="T36" fmla="*/ 6 w 25"/>
                  <a:gd name="T37" fmla="*/ 6 h 12"/>
                  <a:gd name="T38" fmla="*/ 13 w 25"/>
                  <a:gd name="T39" fmla="*/ 6 h 12"/>
                  <a:gd name="T40" fmla="*/ 19 w 25"/>
                  <a:gd name="T41" fmla="*/ 12 h 12"/>
                  <a:gd name="T42" fmla="*/ 19 w 25"/>
                  <a:gd name="T43" fmla="*/ 6 h 12"/>
                  <a:gd name="T44" fmla="*/ 19 w 25"/>
                  <a:gd name="T45" fmla="*/ 6 h 12"/>
                  <a:gd name="T46" fmla="*/ 25 w 25"/>
                  <a:gd name="T47" fmla="*/ 6 h 12"/>
                  <a:gd name="T48" fmla="*/ 25 w 25"/>
                  <a:gd name="T49" fmla="*/ 6 h 12"/>
                  <a:gd name="T50" fmla="*/ 25 w 25"/>
                  <a:gd name="T51" fmla="*/ 6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" h="12">
                    <a:moveTo>
                      <a:pt x="25" y="6"/>
                    </a:moveTo>
                    <a:lnTo>
                      <a:pt x="25" y="6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9" name="Freeform 531">
                <a:extLst>
                  <a:ext uri="{FF2B5EF4-FFF2-40B4-BE49-F238E27FC236}">
                    <a16:creationId xmlns:a16="http://schemas.microsoft.com/office/drawing/2014/main" id="{CF09F64F-C9DC-FFA1-C5BF-555C6FED2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15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0" name="Freeform 532">
                <a:extLst>
                  <a:ext uri="{FF2B5EF4-FFF2-40B4-BE49-F238E27FC236}">
                    <a16:creationId xmlns:a16="http://schemas.microsoft.com/office/drawing/2014/main" id="{DC04F7B7-D733-210F-129D-98837F186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191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0 h 7"/>
                  <a:gd name="T4" fmla="*/ 6 w 6"/>
                  <a:gd name="T5" fmla="*/ 0 h 7"/>
                  <a:gd name="T6" fmla="*/ 6 w 6"/>
                  <a:gd name="T7" fmla="*/ 7 h 7"/>
                  <a:gd name="T8" fmla="*/ 6 w 6"/>
                  <a:gd name="T9" fmla="*/ 7 h 7"/>
                  <a:gd name="T10" fmla="*/ 6 w 6"/>
                  <a:gd name="T11" fmla="*/ 0 h 7"/>
                  <a:gd name="T12" fmla="*/ 6 w 6"/>
                  <a:gd name="T13" fmla="*/ 0 h 7"/>
                  <a:gd name="T14" fmla="*/ 6 w 6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1" name="Freeform 533">
                <a:extLst>
                  <a:ext uri="{FF2B5EF4-FFF2-40B4-BE49-F238E27FC236}">
                    <a16:creationId xmlns:a16="http://schemas.microsoft.com/office/drawing/2014/main" id="{8C1947D8-75E2-55C7-4D24-EF1B420C9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79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7 w 7"/>
                  <a:gd name="T7" fmla="*/ 6 h 6"/>
                  <a:gd name="T8" fmla="*/ 7 w 7"/>
                  <a:gd name="T9" fmla="*/ 6 h 6"/>
                  <a:gd name="T10" fmla="*/ 7 w 7"/>
                  <a:gd name="T11" fmla="*/ 0 h 6"/>
                  <a:gd name="T12" fmla="*/ 7 w 7"/>
                  <a:gd name="T13" fmla="*/ 0 h 6"/>
                  <a:gd name="T14" fmla="*/ 0 w 7"/>
                  <a:gd name="T15" fmla="*/ 0 h 6"/>
                  <a:gd name="T16" fmla="*/ 0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2" name="Freeform 534">
                <a:extLst>
                  <a:ext uri="{FF2B5EF4-FFF2-40B4-BE49-F238E27FC236}">
                    <a16:creationId xmlns:a16="http://schemas.microsoft.com/office/drawing/2014/main" id="{287E1E4F-4DC1-5F84-EB2F-81651FF56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17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6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3" name="Freeform 535">
                <a:extLst>
                  <a:ext uri="{FF2B5EF4-FFF2-40B4-BE49-F238E27FC236}">
                    <a16:creationId xmlns:a16="http://schemas.microsoft.com/office/drawing/2014/main" id="{0CD45A46-CD45-B968-D67D-93E83FA90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16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6 w 6"/>
                  <a:gd name="T3" fmla="*/ 7 h 7"/>
                  <a:gd name="T4" fmla="*/ 6 w 6"/>
                  <a:gd name="T5" fmla="*/ 7 h 7"/>
                  <a:gd name="T6" fmla="*/ 0 w 6"/>
                  <a:gd name="T7" fmla="*/ 0 h 7"/>
                  <a:gd name="T8" fmla="*/ 0 w 6"/>
                  <a:gd name="T9" fmla="*/ 0 h 7"/>
                  <a:gd name="T10" fmla="*/ 0 w 6"/>
                  <a:gd name="T11" fmla="*/ 0 h 7"/>
                  <a:gd name="T12" fmla="*/ 0 w 6"/>
                  <a:gd name="T13" fmla="*/ 7 h 7"/>
                  <a:gd name="T14" fmla="*/ 0 w 6"/>
                  <a:gd name="T15" fmla="*/ 7 h 7"/>
                  <a:gd name="T16" fmla="*/ 6 w 6"/>
                  <a:gd name="T17" fmla="*/ 7 h 7"/>
                  <a:gd name="T18" fmla="*/ 6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4" name="Freeform 536">
                <a:extLst>
                  <a:ext uri="{FF2B5EF4-FFF2-40B4-BE49-F238E27FC236}">
                    <a16:creationId xmlns:a16="http://schemas.microsoft.com/office/drawing/2014/main" id="{7CECEF71-6FB3-B21B-EEDD-293DAD03B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154"/>
                <a:ext cx="13" cy="12"/>
              </a:xfrm>
              <a:custGeom>
                <a:avLst/>
                <a:gdLst>
                  <a:gd name="T0" fmla="*/ 7 w 13"/>
                  <a:gd name="T1" fmla="*/ 12 h 12"/>
                  <a:gd name="T2" fmla="*/ 7 w 13"/>
                  <a:gd name="T3" fmla="*/ 12 h 12"/>
                  <a:gd name="T4" fmla="*/ 13 w 13"/>
                  <a:gd name="T5" fmla="*/ 6 h 12"/>
                  <a:gd name="T6" fmla="*/ 13 w 13"/>
                  <a:gd name="T7" fmla="*/ 6 h 12"/>
                  <a:gd name="T8" fmla="*/ 7 w 13"/>
                  <a:gd name="T9" fmla="*/ 0 h 12"/>
                  <a:gd name="T10" fmla="*/ 7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7 w 13"/>
                  <a:gd name="T19" fmla="*/ 12 h 12"/>
                  <a:gd name="T20" fmla="*/ 7 w 13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lnTo>
                      <a:pt x="7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5" name="Freeform 537">
                <a:extLst>
                  <a:ext uri="{FF2B5EF4-FFF2-40B4-BE49-F238E27FC236}">
                    <a16:creationId xmlns:a16="http://schemas.microsoft.com/office/drawing/2014/main" id="{CDD21901-2701-54BC-7D66-4AEF50B9D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2210"/>
                <a:ext cx="125" cy="94"/>
              </a:xfrm>
              <a:custGeom>
                <a:avLst/>
                <a:gdLst>
                  <a:gd name="T0" fmla="*/ 0 w 125"/>
                  <a:gd name="T1" fmla="*/ 19 h 94"/>
                  <a:gd name="T2" fmla="*/ 6 w 125"/>
                  <a:gd name="T3" fmla="*/ 19 h 94"/>
                  <a:gd name="T4" fmla="*/ 6 w 125"/>
                  <a:gd name="T5" fmla="*/ 19 h 94"/>
                  <a:gd name="T6" fmla="*/ 13 w 125"/>
                  <a:gd name="T7" fmla="*/ 19 h 94"/>
                  <a:gd name="T8" fmla="*/ 13 w 125"/>
                  <a:gd name="T9" fmla="*/ 19 h 94"/>
                  <a:gd name="T10" fmla="*/ 19 w 125"/>
                  <a:gd name="T11" fmla="*/ 19 h 94"/>
                  <a:gd name="T12" fmla="*/ 25 w 125"/>
                  <a:gd name="T13" fmla="*/ 19 h 94"/>
                  <a:gd name="T14" fmla="*/ 31 w 125"/>
                  <a:gd name="T15" fmla="*/ 25 h 94"/>
                  <a:gd name="T16" fmla="*/ 75 w 125"/>
                  <a:gd name="T17" fmla="*/ 75 h 94"/>
                  <a:gd name="T18" fmla="*/ 82 w 125"/>
                  <a:gd name="T19" fmla="*/ 75 h 94"/>
                  <a:gd name="T20" fmla="*/ 82 w 125"/>
                  <a:gd name="T21" fmla="*/ 81 h 94"/>
                  <a:gd name="T22" fmla="*/ 82 w 125"/>
                  <a:gd name="T23" fmla="*/ 81 h 94"/>
                  <a:gd name="T24" fmla="*/ 82 w 125"/>
                  <a:gd name="T25" fmla="*/ 88 h 94"/>
                  <a:gd name="T26" fmla="*/ 69 w 125"/>
                  <a:gd name="T27" fmla="*/ 88 h 94"/>
                  <a:gd name="T28" fmla="*/ 75 w 125"/>
                  <a:gd name="T29" fmla="*/ 94 h 94"/>
                  <a:gd name="T30" fmla="*/ 125 w 125"/>
                  <a:gd name="T31" fmla="*/ 75 h 94"/>
                  <a:gd name="T32" fmla="*/ 125 w 125"/>
                  <a:gd name="T33" fmla="*/ 75 h 94"/>
                  <a:gd name="T34" fmla="*/ 113 w 125"/>
                  <a:gd name="T35" fmla="*/ 75 h 94"/>
                  <a:gd name="T36" fmla="*/ 107 w 125"/>
                  <a:gd name="T37" fmla="*/ 75 h 94"/>
                  <a:gd name="T38" fmla="*/ 100 w 125"/>
                  <a:gd name="T39" fmla="*/ 75 h 94"/>
                  <a:gd name="T40" fmla="*/ 100 w 125"/>
                  <a:gd name="T41" fmla="*/ 69 h 94"/>
                  <a:gd name="T42" fmla="*/ 31 w 125"/>
                  <a:gd name="T43" fmla="*/ 0 h 94"/>
                  <a:gd name="T44" fmla="*/ 13 w 125"/>
                  <a:gd name="T45" fmla="*/ 0 h 94"/>
                  <a:gd name="T46" fmla="*/ 13 w 125"/>
                  <a:gd name="T47" fmla="*/ 6 h 94"/>
                  <a:gd name="T48" fmla="*/ 13 w 125"/>
                  <a:gd name="T49" fmla="*/ 13 h 94"/>
                  <a:gd name="T50" fmla="*/ 6 w 125"/>
                  <a:gd name="T51" fmla="*/ 13 h 94"/>
                  <a:gd name="T52" fmla="*/ 0 w 125"/>
                  <a:gd name="T53" fmla="*/ 19 h 94"/>
                  <a:gd name="T54" fmla="*/ 0 w 125"/>
                  <a:gd name="T55" fmla="*/ 19 h 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94">
                    <a:moveTo>
                      <a:pt x="0" y="19"/>
                    </a:moveTo>
                    <a:lnTo>
                      <a:pt x="6" y="19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25" y="19"/>
                    </a:lnTo>
                    <a:lnTo>
                      <a:pt x="31" y="25"/>
                    </a:lnTo>
                    <a:lnTo>
                      <a:pt x="75" y="75"/>
                    </a:lnTo>
                    <a:lnTo>
                      <a:pt x="82" y="75"/>
                    </a:lnTo>
                    <a:lnTo>
                      <a:pt x="82" y="81"/>
                    </a:lnTo>
                    <a:lnTo>
                      <a:pt x="82" y="88"/>
                    </a:lnTo>
                    <a:lnTo>
                      <a:pt x="69" y="88"/>
                    </a:lnTo>
                    <a:lnTo>
                      <a:pt x="75" y="94"/>
                    </a:lnTo>
                    <a:lnTo>
                      <a:pt x="125" y="75"/>
                    </a:lnTo>
                    <a:lnTo>
                      <a:pt x="113" y="75"/>
                    </a:lnTo>
                    <a:lnTo>
                      <a:pt x="107" y="75"/>
                    </a:lnTo>
                    <a:lnTo>
                      <a:pt x="100" y="75"/>
                    </a:lnTo>
                    <a:lnTo>
                      <a:pt x="100" y="69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3"/>
                    </a:lnTo>
                    <a:lnTo>
                      <a:pt x="6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F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6" name="Freeform 538">
                <a:extLst>
                  <a:ext uri="{FF2B5EF4-FFF2-40B4-BE49-F238E27FC236}">
                    <a16:creationId xmlns:a16="http://schemas.microsoft.com/office/drawing/2014/main" id="{B56C44C3-8126-32CA-62CB-B7AC81AB4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129"/>
                <a:ext cx="37" cy="25"/>
              </a:xfrm>
              <a:custGeom>
                <a:avLst/>
                <a:gdLst>
                  <a:gd name="T0" fmla="*/ 6 w 37"/>
                  <a:gd name="T1" fmla="*/ 12 h 25"/>
                  <a:gd name="T2" fmla="*/ 0 w 37"/>
                  <a:gd name="T3" fmla="*/ 6 h 25"/>
                  <a:gd name="T4" fmla="*/ 0 w 37"/>
                  <a:gd name="T5" fmla="*/ 0 h 25"/>
                  <a:gd name="T6" fmla="*/ 6 w 37"/>
                  <a:gd name="T7" fmla="*/ 0 h 25"/>
                  <a:gd name="T8" fmla="*/ 6 w 37"/>
                  <a:gd name="T9" fmla="*/ 0 h 25"/>
                  <a:gd name="T10" fmla="*/ 18 w 37"/>
                  <a:gd name="T11" fmla="*/ 0 h 25"/>
                  <a:gd name="T12" fmla="*/ 18 w 37"/>
                  <a:gd name="T13" fmla="*/ 0 h 25"/>
                  <a:gd name="T14" fmla="*/ 25 w 37"/>
                  <a:gd name="T15" fmla="*/ 0 h 25"/>
                  <a:gd name="T16" fmla="*/ 25 w 37"/>
                  <a:gd name="T17" fmla="*/ 6 h 25"/>
                  <a:gd name="T18" fmla="*/ 25 w 37"/>
                  <a:gd name="T19" fmla="*/ 6 h 25"/>
                  <a:gd name="T20" fmla="*/ 25 w 37"/>
                  <a:gd name="T21" fmla="*/ 12 h 25"/>
                  <a:gd name="T22" fmla="*/ 18 w 37"/>
                  <a:gd name="T23" fmla="*/ 12 h 25"/>
                  <a:gd name="T24" fmla="*/ 18 w 37"/>
                  <a:gd name="T25" fmla="*/ 19 h 25"/>
                  <a:gd name="T26" fmla="*/ 18 w 37"/>
                  <a:gd name="T27" fmla="*/ 19 h 25"/>
                  <a:gd name="T28" fmla="*/ 37 w 37"/>
                  <a:gd name="T29" fmla="*/ 12 h 25"/>
                  <a:gd name="T30" fmla="*/ 37 w 37"/>
                  <a:gd name="T31" fmla="*/ 19 h 25"/>
                  <a:gd name="T32" fmla="*/ 18 w 37"/>
                  <a:gd name="T33" fmla="*/ 25 h 25"/>
                  <a:gd name="T34" fmla="*/ 12 w 37"/>
                  <a:gd name="T35" fmla="*/ 19 h 25"/>
                  <a:gd name="T36" fmla="*/ 12 w 37"/>
                  <a:gd name="T37" fmla="*/ 19 h 25"/>
                  <a:gd name="T38" fmla="*/ 18 w 37"/>
                  <a:gd name="T39" fmla="*/ 12 h 25"/>
                  <a:gd name="T40" fmla="*/ 18 w 37"/>
                  <a:gd name="T41" fmla="*/ 12 h 25"/>
                  <a:gd name="T42" fmla="*/ 18 w 37"/>
                  <a:gd name="T43" fmla="*/ 6 h 25"/>
                  <a:gd name="T44" fmla="*/ 18 w 37"/>
                  <a:gd name="T45" fmla="*/ 6 h 25"/>
                  <a:gd name="T46" fmla="*/ 18 w 37"/>
                  <a:gd name="T47" fmla="*/ 0 h 25"/>
                  <a:gd name="T48" fmla="*/ 12 w 37"/>
                  <a:gd name="T49" fmla="*/ 0 h 25"/>
                  <a:gd name="T50" fmla="*/ 6 w 37"/>
                  <a:gd name="T51" fmla="*/ 6 h 25"/>
                  <a:gd name="T52" fmla="*/ 6 w 37"/>
                  <a:gd name="T53" fmla="*/ 6 h 25"/>
                  <a:gd name="T54" fmla="*/ 6 w 37"/>
                  <a:gd name="T55" fmla="*/ 6 h 25"/>
                  <a:gd name="T56" fmla="*/ 6 w 37"/>
                  <a:gd name="T57" fmla="*/ 12 h 25"/>
                  <a:gd name="T58" fmla="*/ 6 w 37"/>
                  <a:gd name="T59" fmla="*/ 12 h 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" h="25">
                    <a:moveTo>
                      <a:pt x="6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18" y="12"/>
                    </a:lnTo>
                    <a:lnTo>
                      <a:pt x="18" y="19"/>
                    </a:lnTo>
                    <a:lnTo>
                      <a:pt x="37" y="12"/>
                    </a:lnTo>
                    <a:lnTo>
                      <a:pt x="37" y="19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7" name="Freeform 539">
                <a:extLst>
                  <a:ext uri="{FF2B5EF4-FFF2-40B4-BE49-F238E27FC236}">
                    <a16:creationId xmlns:a16="http://schemas.microsoft.com/office/drawing/2014/main" id="{7B63CF7E-5DE2-9A2B-E131-6C0836C86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254"/>
                <a:ext cx="37" cy="19"/>
              </a:xfrm>
              <a:custGeom>
                <a:avLst/>
                <a:gdLst>
                  <a:gd name="T0" fmla="*/ 0 w 37"/>
                  <a:gd name="T1" fmla="*/ 6 h 19"/>
                  <a:gd name="T2" fmla="*/ 0 w 37"/>
                  <a:gd name="T3" fmla="*/ 6 h 19"/>
                  <a:gd name="T4" fmla="*/ 0 w 37"/>
                  <a:gd name="T5" fmla="*/ 0 h 19"/>
                  <a:gd name="T6" fmla="*/ 6 w 37"/>
                  <a:gd name="T7" fmla="*/ 0 h 19"/>
                  <a:gd name="T8" fmla="*/ 6 w 37"/>
                  <a:gd name="T9" fmla="*/ 0 h 19"/>
                  <a:gd name="T10" fmla="*/ 12 w 37"/>
                  <a:gd name="T11" fmla="*/ 0 h 19"/>
                  <a:gd name="T12" fmla="*/ 18 w 37"/>
                  <a:gd name="T13" fmla="*/ 0 h 19"/>
                  <a:gd name="T14" fmla="*/ 25 w 37"/>
                  <a:gd name="T15" fmla="*/ 0 h 19"/>
                  <a:gd name="T16" fmla="*/ 25 w 37"/>
                  <a:gd name="T17" fmla="*/ 6 h 19"/>
                  <a:gd name="T18" fmla="*/ 25 w 37"/>
                  <a:gd name="T19" fmla="*/ 6 h 19"/>
                  <a:gd name="T20" fmla="*/ 18 w 37"/>
                  <a:gd name="T21" fmla="*/ 12 h 19"/>
                  <a:gd name="T22" fmla="*/ 18 w 37"/>
                  <a:gd name="T23" fmla="*/ 12 h 19"/>
                  <a:gd name="T24" fmla="*/ 12 w 37"/>
                  <a:gd name="T25" fmla="*/ 12 h 19"/>
                  <a:gd name="T26" fmla="*/ 18 w 37"/>
                  <a:gd name="T27" fmla="*/ 19 h 19"/>
                  <a:gd name="T28" fmla="*/ 31 w 37"/>
                  <a:gd name="T29" fmla="*/ 12 h 19"/>
                  <a:gd name="T30" fmla="*/ 37 w 37"/>
                  <a:gd name="T31" fmla="*/ 12 h 19"/>
                  <a:gd name="T32" fmla="*/ 12 w 37"/>
                  <a:gd name="T33" fmla="*/ 19 h 19"/>
                  <a:gd name="T34" fmla="*/ 12 w 37"/>
                  <a:gd name="T35" fmla="*/ 19 h 19"/>
                  <a:gd name="T36" fmla="*/ 12 w 37"/>
                  <a:gd name="T37" fmla="*/ 12 h 19"/>
                  <a:gd name="T38" fmla="*/ 12 w 37"/>
                  <a:gd name="T39" fmla="*/ 12 h 19"/>
                  <a:gd name="T40" fmla="*/ 18 w 37"/>
                  <a:gd name="T41" fmla="*/ 6 h 19"/>
                  <a:gd name="T42" fmla="*/ 18 w 37"/>
                  <a:gd name="T43" fmla="*/ 6 h 19"/>
                  <a:gd name="T44" fmla="*/ 18 w 37"/>
                  <a:gd name="T45" fmla="*/ 0 h 19"/>
                  <a:gd name="T46" fmla="*/ 12 w 37"/>
                  <a:gd name="T47" fmla="*/ 0 h 19"/>
                  <a:gd name="T48" fmla="*/ 6 w 37"/>
                  <a:gd name="T49" fmla="*/ 0 h 19"/>
                  <a:gd name="T50" fmla="*/ 6 w 37"/>
                  <a:gd name="T51" fmla="*/ 0 h 19"/>
                  <a:gd name="T52" fmla="*/ 6 w 37"/>
                  <a:gd name="T53" fmla="*/ 6 h 19"/>
                  <a:gd name="T54" fmla="*/ 6 w 37"/>
                  <a:gd name="T55" fmla="*/ 6 h 19"/>
                  <a:gd name="T56" fmla="*/ 0 w 37"/>
                  <a:gd name="T57" fmla="*/ 6 h 19"/>
                  <a:gd name="T58" fmla="*/ 0 w 37"/>
                  <a:gd name="T59" fmla="*/ 6 h 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" h="19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8" y="19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8" name="Freeform 540">
                <a:extLst>
                  <a:ext uri="{FF2B5EF4-FFF2-40B4-BE49-F238E27FC236}">
                    <a16:creationId xmlns:a16="http://schemas.microsoft.com/office/drawing/2014/main" id="{5755C217-6526-0717-7537-56B0CE6DE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098"/>
                <a:ext cx="38" cy="18"/>
              </a:xfrm>
              <a:custGeom>
                <a:avLst/>
                <a:gdLst>
                  <a:gd name="T0" fmla="*/ 0 w 38"/>
                  <a:gd name="T1" fmla="*/ 0 h 18"/>
                  <a:gd name="T2" fmla="*/ 13 w 38"/>
                  <a:gd name="T3" fmla="*/ 0 h 18"/>
                  <a:gd name="T4" fmla="*/ 19 w 38"/>
                  <a:gd name="T5" fmla="*/ 0 h 18"/>
                  <a:gd name="T6" fmla="*/ 25 w 38"/>
                  <a:gd name="T7" fmla="*/ 0 h 18"/>
                  <a:gd name="T8" fmla="*/ 25 w 38"/>
                  <a:gd name="T9" fmla="*/ 0 h 18"/>
                  <a:gd name="T10" fmla="*/ 25 w 38"/>
                  <a:gd name="T11" fmla="*/ 6 h 18"/>
                  <a:gd name="T12" fmla="*/ 32 w 38"/>
                  <a:gd name="T13" fmla="*/ 6 h 18"/>
                  <a:gd name="T14" fmla="*/ 32 w 38"/>
                  <a:gd name="T15" fmla="*/ 6 h 18"/>
                  <a:gd name="T16" fmla="*/ 38 w 38"/>
                  <a:gd name="T17" fmla="*/ 12 h 18"/>
                  <a:gd name="T18" fmla="*/ 38 w 38"/>
                  <a:gd name="T19" fmla="*/ 12 h 18"/>
                  <a:gd name="T20" fmla="*/ 32 w 38"/>
                  <a:gd name="T21" fmla="*/ 12 h 18"/>
                  <a:gd name="T22" fmla="*/ 32 w 38"/>
                  <a:gd name="T23" fmla="*/ 12 h 18"/>
                  <a:gd name="T24" fmla="*/ 19 w 38"/>
                  <a:gd name="T25" fmla="*/ 18 h 18"/>
                  <a:gd name="T26" fmla="*/ 0 w 38"/>
                  <a:gd name="T27" fmla="*/ 0 h 18"/>
                  <a:gd name="T28" fmla="*/ 0 w 38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" h="18">
                    <a:moveTo>
                      <a:pt x="0" y="0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32" y="6"/>
                    </a:lnTo>
                    <a:lnTo>
                      <a:pt x="38" y="12"/>
                    </a:lnTo>
                    <a:lnTo>
                      <a:pt x="32" y="12"/>
                    </a:lnTo>
                    <a:lnTo>
                      <a:pt x="19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9" name="Freeform 541">
                <a:extLst>
                  <a:ext uri="{FF2B5EF4-FFF2-40B4-BE49-F238E27FC236}">
                    <a16:creationId xmlns:a16="http://schemas.microsoft.com/office/drawing/2014/main" id="{9895D0F6-AD3D-488A-6E27-2794AC923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098"/>
                <a:ext cx="18" cy="6"/>
              </a:xfrm>
              <a:custGeom>
                <a:avLst/>
                <a:gdLst>
                  <a:gd name="T0" fmla="*/ 6 w 18"/>
                  <a:gd name="T1" fmla="*/ 6 h 6"/>
                  <a:gd name="T2" fmla="*/ 12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12 w 18"/>
                  <a:gd name="T9" fmla="*/ 0 h 6"/>
                  <a:gd name="T10" fmla="*/ 6 w 18"/>
                  <a:gd name="T11" fmla="*/ 0 h 6"/>
                  <a:gd name="T12" fmla="*/ 0 w 18"/>
                  <a:gd name="T13" fmla="*/ 6 h 6"/>
                  <a:gd name="T14" fmla="*/ 6 w 18"/>
                  <a:gd name="T15" fmla="*/ 6 h 6"/>
                  <a:gd name="T16" fmla="*/ 6 w 18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">
                    <a:moveTo>
                      <a:pt x="6" y="6"/>
                    </a:move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0" name="Freeform 542">
                <a:extLst>
                  <a:ext uri="{FF2B5EF4-FFF2-40B4-BE49-F238E27FC236}">
                    <a16:creationId xmlns:a16="http://schemas.microsoft.com/office/drawing/2014/main" id="{F537C537-8F72-CAD7-6630-5BB7A40FA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2104"/>
                <a:ext cx="19" cy="12"/>
              </a:xfrm>
              <a:custGeom>
                <a:avLst/>
                <a:gdLst>
                  <a:gd name="T0" fmla="*/ 6 w 19"/>
                  <a:gd name="T1" fmla="*/ 12 h 12"/>
                  <a:gd name="T2" fmla="*/ 12 w 19"/>
                  <a:gd name="T3" fmla="*/ 6 h 12"/>
                  <a:gd name="T4" fmla="*/ 19 w 19"/>
                  <a:gd name="T5" fmla="*/ 6 h 12"/>
                  <a:gd name="T6" fmla="*/ 19 w 19"/>
                  <a:gd name="T7" fmla="*/ 0 h 12"/>
                  <a:gd name="T8" fmla="*/ 12 w 19"/>
                  <a:gd name="T9" fmla="*/ 0 h 12"/>
                  <a:gd name="T10" fmla="*/ 6 w 19"/>
                  <a:gd name="T11" fmla="*/ 0 h 12"/>
                  <a:gd name="T12" fmla="*/ 0 w 19"/>
                  <a:gd name="T13" fmla="*/ 6 h 12"/>
                  <a:gd name="T14" fmla="*/ 6 w 19"/>
                  <a:gd name="T15" fmla="*/ 12 h 12"/>
                  <a:gd name="T16" fmla="*/ 6 w 19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6" y="12"/>
                    </a:moveTo>
                    <a:lnTo>
                      <a:pt x="12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1" name="Freeform 543">
                <a:extLst>
                  <a:ext uri="{FF2B5EF4-FFF2-40B4-BE49-F238E27FC236}">
                    <a16:creationId xmlns:a16="http://schemas.microsoft.com/office/drawing/2014/main" id="{C9CC2135-BB54-CC10-2559-FFC884974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385"/>
                <a:ext cx="31" cy="25"/>
              </a:xfrm>
              <a:custGeom>
                <a:avLst/>
                <a:gdLst>
                  <a:gd name="T0" fmla="*/ 0 w 31"/>
                  <a:gd name="T1" fmla="*/ 13 h 25"/>
                  <a:gd name="T2" fmla="*/ 0 w 31"/>
                  <a:gd name="T3" fmla="*/ 7 h 25"/>
                  <a:gd name="T4" fmla="*/ 0 w 31"/>
                  <a:gd name="T5" fmla="*/ 7 h 25"/>
                  <a:gd name="T6" fmla="*/ 0 w 31"/>
                  <a:gd name="T7" fmla="*/ 7 h 25"/>
                  <a:gd name="T8" fmla="*/ 6 w 31"/>
                  <a:gd name="T9" fmla="*/ 0 h 25"/>
                  <a:gd name="T10" fmla="*/ 12 w 31"/>
                  <a:gd name="T11" fmla="*/ 0 h 25"/>
                  <a:gd name="T12" fmla="*/ 19 w 31"/>
                  <a:gd name="T13" fmla="*/ 0 h 25"/>
                  <a:gd name="T14" fmla="*/ 19 w 31"/>
                  <a:gd name="T15" fmla="*/ 7 h 25"/>
                  <a:gd name="T16" fmla="*/ 19 w 31"/>
                  <a:gd name="T17" fmla="*/ 7 h 25"/>
                  <a:gd name="T18" fmla="*/ 19 w 31"/>
                  <a:gd name="T19" fmla="*/ 13 h 25"/>
                  <a:gd name="T20" fmla="*/ 19 w 31"/>
                  <a:gd name="T21" fmla="*/ 13 h 25"/>
                  <a:gd name="T22" fmla="*/ 12 w 31"/>
                  <a:gd name="T23" fmla="*/ 19 h 25"/>
                  <a:gd name="T24" fmla="*/ 12 w 31"/>
                  <a:gd name="T25" fmla="*/ 19 h 25"/>
                  <a:gd name="T26" fmla="*/ 12 w 31"/>
                  <a:gd name="T27" fmla="*/ 19 h 25"/>
                  <a:gd name="T28" fmla="*/ 31 w 31"/>
                  <a:gd name="T29" fmla="*/ 19 h 25"/>
                  <a:gd name="T30" fmla="*/ 31 w 31"/>
                  <a:gd name="T31" fmla="*/ 19 h 25"/>
                  <a:gd name="T32" fmla="*/ 12 w 31"/>
                  <a:gd name="T33" fmla="*/ 25 h 25"/>
                  <a:gd name="T34" fmla="*/ 6 w 31"/>
                  <a:gd name="T35" fmla="*/ 19 h 25"/>
                  <a:gd name="T36" fmla="*/ 6 w 31"/>
                  <a:gd name="T37" fmla="*/ 19 h 25"/>
                  <a:gd name="T38" fmla="*/ 12 w 31"/>
                  <a:gd name="T39" fmla="*/ 13 h 25"/>
                  <a:gd name="T40" fmla="*/ 12 w 31"/>
                  <a:gd name="T41" fmla="*/ 13 h 25"/>
                  <a:gd name="T42" fmla="*/ 19 w 31"/>
                  <a:gd name="T43" fmla="*/ 13 h 25"/>
                  <a:gd name="T44" fmla="*/ 12 w 31"/>
                  <a:gd name="T45" fmla="*/ 7 h 25"/>
                  <a:gd name="T46" fmla="*/ 12 w 31"/>
                  <a:gd name="T47" fmla="*/ 7 h 25"/>
                  <a:gd name="T48" fmla="*/ 6 w 31"/>
                  <a:gd name="T49" fmla="*/ 7 h 25"/>
                  <a:gd name="T50" fmla="*/ 0 w 31"/>
                  <a:gd name="T51" fmla="*/ 7 h 25"/>
                  <a:gd name="T52" fmla="*/ 0 w 31"/>
                  <a:gd name="T53" fmla="*/ 7 h 25"/>
                  <a:gd name="T54" fmla="*/ 6 w 31"/>
                  <a:gd name="T55" fmla="*/ 13 h 25"/>
                  <a:gd name="T56" fmla="*/ 0 w 31"/>
                  <a:gd name="T57" fmla="*/ 13 h 25"/>
                  <a:gd name="T58" fmla="*/ 0 w 31"/>
                  <a:gd name="T59" fmla="*/ 13 h 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1" h="25">
                    <a:moveTo>
                      <a:pt x="0" y="13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12" y="19"/>
                    </a:lnTo>
                    <a:lnTo>
                      <a:pt x="31" y="19"/>
                    </a:lnTo>
                    <a:lnTo>
                      <a:pt x="12" y="25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2" name="Freeform 544">
                <a:extLst>
                  <a:ext uri="{FF2B5EF4-FFF2-40B4-BE49-F238E27FC236}">
                    <a16:creationId xmlns:a16="http://schemas.microsoft.com/office/drawing/2014/main" id="{9B88E77B-D735-2890-06BD-4481C1323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498"/>
                <a:ext cx="38" cy="25"/>
              </a:xfrm>
              <a:custGeom>
                <a:avLst/>
                <a:gdLst>
                  <a:gd name="T0" fmla="*/ 6 w 38"/>
                  <a:gd name="T1" fmla="*/ 12 h 25"/>
                  <a:gd name="T2" fmla="*/ 0 w 38"/>
                  <a:gd name="T3" fmla="*/ 6 h 25"/>
                  <a:gd name="T4" fmla="*/ 6 w 38"/>
                  <a:gd name="T5" fmla="*/ 6 h 25"/>
                  <a:gd name="T6" fmla="*/ 6 w 38"/>
                  <a:gd name="T7" fmla="*/ 6 h 25"/>
                  <a:gd name="T8" fmla="*/ 13 w 38"/>
                  <a:gd name="T9" fmla="*/ 0 h 25"/>
                  <a:gd name="T10" fmla="*/ 19 w 38"/>
                  <a:gd name="T11" fmla="*/ 0 h 25"/>
                  <a:gd name="T12" fmla="*/ 25 w 38"/>
                  <a:gd name="T13" fmla="*/ 6 h 25"/>
                  <a:gd name="T14" fmla="*/ 25 w 38"/>
                  <a:gd name="T15" fmla="*/ 6 h 25"/>
                  <a:gd name="T16" fmla="*/ 25 w 38"/>
                  <a:gd name="T17" fmla="*/ 6 h 25"/>
                  <a:gd name="T18" fmla="*/ 25 w 38"/>
                  <a:gd name="T19" fmla="*/ 12 h 25"/>
                  <a:gd name="T20" fmla="*/ 25 w 38"/>
                  <a:gd name="T21" fmla="*/ 12 h 25"/>
                  <a:gd name="T22" fmla="*/ 19 w 38"/>
                  <a:gd name="T23" fmla="*/ 19 h 25"/>
                  <a:gd name="T24" fmla="*/ 19 w 38"/>
                  <a:gd name="T25" fmla="*/ 19 h 25"/>
                  <a:gd name="T26" fmla="*/ 19 w 38"/>
                  <a:gd name="T27" fmla="*/ 19 h 25"/>
                  <a:gd name="T28" fmla="*/ 38 w 38"/>
                  <a:gd name="T29" fmla="*/ 19 h 25"/>
                  <a:gd name="T30" fmla="*/ 38 w 38"/>
                  <a:gd name="T31" fmla="*/ 19 h 25"/>
                  <a:gd name="T32" fmla="*/ 19 w 38"/>
                  <a:gd name="T33" fmla="*/ 25 h 25"/>
                  <a:gd name="T34" fmla="*/ 13 w 38"/>
                  <a:gd name="T35" fmla="*/ 25 h 25"/>
                  <a:gd name="T36" fmla="*/ 13 w 38"/>
                  <a:gd name="T37" fmla="*/ 19 h 25"/>
                  <a:gd name="T38" fmla="*/ 19 w 38"/>
                  <a:gd name="T39" fmla="*/ 12 h 25"/>
                  <a:gd name="T40" fmla="*/ 19 w 38"/>
                  <a:gd name="T41" fmla="*/ 12 h 25"/>
                  <a:gd name="T42" fmla="*/ 25 w 38"/>
                  <a:gd name="T43" fmla="*/ 12 h 25"/>
                  <a:gd name="T44" fmla="*/ 19 w 38"/>
                  <a:gd name="T45" fmla="*/ 6 h 25"/>
                  <a:gd name="T46" fmla="*/ 19 w 38"/>
                  <a:gd name="T47" fmla="*/ 6 h 25"/>
                  <a:gd name="T48" fmla="*/ 13 w 38"/>
                  <a:gd name="T49" fmla="*/ 6 h 25"/>
                  <a:gd name="T50" fmla="*/ 6 w 38"/>
                  <a:gd name="T51" fmla="*/ 6 h 25"/>
                  <a:gd name="T52" fmla="*/ 6 w 38"/>
                  <a:gd name="T53" fmla="*/ 6 h 25"/>
                  <a:gd name="T54" fmla="*/ 13 w 38"/>
                  <a:gd name="T55" fmla="*/ 12 h 25"/>
                  <a:gd name="T56" fmla="*/ 6 w 38"/>
                  <a:gd name="T57" fmla="*/ 12 h 25"/>
                  <a:gd name="T58" fmla="*/ 6 w 38"/>
                  <a:gd name="T59" fmla="*/ 12 h 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" h="25">
                    <a:moveTo>
                      <a:pt x="6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19" y="25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13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3" name="Freeform 545">
                <a:extLst>
                  <a:ext uri="{FF2B5EF4-FFF2-40B4-BE49-F238E27FC236}">
                    <a16:creationId xmlns:a16="http://schemas.microsoft.com/office/drawing/2014/main" id="{B9375F99-5C5D-2531-B216-98C6815F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154"/>
                <a:ext cx="31" cy="19"/>
              </a:xfrm>
              <a:custGeom>
                <a:avLst/>
                <a:gdLst>
                  <a:gd name="T0" fmla="*/ 0 w 31"/>
                  <a:gd name="T1" fmla="*/ 12 h 19"/>
                  <a:gd name="T2" fmla="*/ 0 w 31"/>
                  <a:gd name="T3" fmla="*/ 6 h 19"/>
                  <a:gd name="T4" fmla="*/ 0 w 31"/>
                  <a:gd name="T5" fmla="*/ 6 h 19"/>
                  <a:gd name="T6" fmla="*/ 6 w 31"/>
                  <a:gd name="T7" fmla="*/ 0 h 19"/>
                  <a:gd name="T8" fmla="*/ 12 w 31"/>
                  <a:gd name="T9" fmla="*/ 0 h 19"/>
                  <a:gd name="T10" fmla="*/ 12 w 31"/>
                  <a:gd name="T11" fmla="*/ 0 h 19"/>
                  <a:gd name="T12" fmla="*/ 18 w 31"/>
                  <a:gd name="T13" fmla="*/ 6 h 19"/>
                  <a:gd name="T14" fmla="*/ 18 w 31"/>
                  <a:gd name="T15" fmla="*/ 6 h 19"/>
                  <a:gd name="T16" fmla="*/ 18 w 31"/>
                  <a:gd name="T17" fmla="*/ 12 h 19"/>
                  <a:gd name="T18" fmla="*/ 12 w 31"/>
                  <a:gd name="T19" fmla="*/ 12 h 19"/>
                  <a:gd name="T20" fmla="*/ 12 w 31"/>
                  <a:gd name="T21" fmla="*/ 19 h 19"/>
                  <a:gd name="T22" fmla="*/ 12 w 31"/>
                  <a:gd name="T23" fmla="*/ 19 h 19"/>
                  <a:gd name="T24" fmla="*/ 25 w 31"/>
                  <a:gd name="T25" fmla="*/ 12 h 19"/>
                  <a:gd name="T26" fmla="*/ 31 w 31"/>
                  <a:gd name="T27" fmla="*/ 12 h 19"/>
                  <a:gd name="T28" fmla="*/ 12 w 31"/>
                  <a:gd name="T29" fmla="*/ 19 h 19"/>
                  <a:gd name="T30" fmla="*/ 6 w 31"/>
                  <a:gd name="T31" fmla="*/ 19 h 19"/>
                  <a:gd name="T32" fmla="*/ 12 w 31"/>
                  <a:gd name="T33" fmla="*/ 12 h 19"/>
                  <a:gd name="T34" fmla="*/ 12 w 31"/>
                  <a:gd name="T35" fmla="*/ 12 h 19"/>
                  <a:gd name="T36" fmla="*/ 12 w 31"/>
                  <a:gd name="T37" fmla="*/ 6 h 19"/>
                  <a:gd name="T38" fmla="*/ 12 w 31"/>
                  <a:gd name="T39" fmla="*/ 6 h 19"/>
                  <a:gd name="T40" fmla="*/ 12 w 31"/>
                  <a:gd name="T41" fmla="*/ 6 h 19"/>
                  <a:gd name="T42" fmla="*/ 6 w 31"/>
                  <a:gd name="T43" fmla="*/ 6 h 19"/>
                  <a:gd name="T44" fmla="*/ 0 w 31"/>
                  <a:gd name="T45" fmla="*/ 6 h 19"/>
                  <a:gd name="T46" fmla="*/ 0 w 31"/>
                  <a:gd name="T47" fmla="*/ 6 h 19"/>
                  <a:gd name="T48" fmla="*/ 6 w 31"/>
                  <a:gd name="T49" fmla="*/ 6 h 19"/>
                  <a:gd name="T50" fmla="*/ 0 w 31"/>
                  <a:gd name="T51" fmla="*/ 12 h 19"/>
                  <a:gd name="T52" fmla="*/ 0 w 31"/>
                  <a:gd name="T53" fmla="*/ 12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" h="19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4" name="Freeform 546">
                <a:extLst>
                  <a:ext uri="{FF2B5EF4-FFF2-40B4-BE49-F238E27FC236}">
                    <a16:creationId xmlns:a16="http://schemas.microsoft.com/office/drawing/2014/main" id="{978C79B0-D315-100A-46E5-FB7F3358E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148"/>
                <a:ext cx="31" cy="18"/>
              </a:xfrm>
              <a:custGeom>
                <a:avLst/>
                <a:gdLst>
                  <a:gd name="T0" fmla="*/ 6 w 31"/>
                  <a:gd name="T1" fmla="*/ 6 h 18"/>
                  <a:gd name="T2" fmla="*/ 0 w 31"/>
                  <a:gd name="T3" fmla="*/ 6 h 18"/>
                  <a:gd name="T4" fmla="*/ 0 w 31"/>
                  <a:gd name="T5" fmla="*/ 6 h 18"/>
                  <a:gd name="T6" fmla="*/ 6 w 31"/>
                  <a:gd name="T7" fmla="*/ 0 h 18"/>
                  <a:gd name="T8" fmla="*/ 12 w 31"/>
                  <a:gd name="T9" fmla="*/ 0 h 18"/>
                  <a:gd name="T10" fmla="*/ 18 w 31"/>
                  <a:gd name="T11" fmla="*/ 0 h 18"/>
                  <a:gd name="T12" fmla="*/ 18 w 31"/>
                  <a:gd name="T13" fmla="*/ 6 h 18"/>
                  <a:gd name="T14" fmla="*/ 18 w 31"/>
                  <a:gd name="T15" fmla="*/ 6 h 18"/>
                  <a:gd name="T16" fmla="*/ 18 w 31"/>
                  <a:gd name="T17" fmla="*/ 12 h 18"/>
                  <a:gd name="T18" fmla="*/ 18 w 31"/>
                  <a:gd name="T19" fmla="*/ 12 h 18"/>
                  <a:gd name="T20" fmla="*/ 12 w 31"/>
                  <a:gd name="T21" fmla="*/ 12 h 18"/>
                  <a:gd name="T22" fmla="*/ 12 w 31"/>
                  <a:gd name="T23" fmla="*/ 18 h 18"/>
                  <a:gd name="T24" fmla="*/ 31 w 31"/>
                  <a:gd name="T25" fmla="*/ 12 h 18"/>
                  <a:gd name="T26" fmla="*/ 31 w 31"/>
                  <a:gd name="T27" fmla="*/ 12 h 18"/>
                  <a:gd name="T28" fmla="*/ 12 w 31"/>
                  <a:gd name="T29" fmla="*/ 18 h 18"/>
                  <a:gd name="T30" fmla="*/ 12 w 31"/>
                  <a:gd name="T31" fmla="*/ 12 h 18"/>
                  <a:gd name="T32" fmla="*/ 12 w 31"/>
                  <a:gd name="T33" fmla="*/ 12 h 18"/>
                  <a:gd name="T34" fmla="*/ 12 w 31"/>
                  <a:gd name="T35" fmla="*/ 6 h 18"/>
                  <a:gd name="T36" fmla="*/ 18 w 31"/>
                  <a:gd name="T37" fmla="*/ 6 h 18"/>
                  <a:gd name="T38" fmla="*/ 18 w 31"/>
                  <a:gd name="T39" fmla="*/ 6 h 18"/>
                  <a:gd name="T40" fmla="*/ 12 w 31"/>
                  <a:gd name="T41" fmla="*/ 0 h 18"/>
                  <a:gd name="T42" fmla="*/ 6 w 31"/>
                  <a:gd name="T43" fmla="*/ 0 h 18"/>
                  <a:gd name="T44" fmla="*/ 6 w 31"/>
                  <a:gd name="T45" fmla="*/ 6 h 18"/>
                  <a:gd name="T46" fmla="*/ 6 w 31"/>
                  <a:gd name="T47" fmla="*/ 6 h 18"/>
                  <a:gd name="T48" fmla="*/ 6 w 31"/>
                  <a:gd name="T49" fmla="*/ 6 h 18"/>
                  <a:gd name="T50" fmla="*/ 6 w 31"/>
                  <a:gd name="T51" fmla="*/ 6 h 18"/>
                  <a:gd name="T52" fmla="*/ 6 w 31"/>
                  <a:gd name="T53" fmla="*/ 6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" h="18">
                    <a:moveTo>
                      <a:pt x="6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31" y="12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5" name="Freeform 547">
                <a:extLst>
                  <a:ext uri="{FF2B5EF4-FFF2-40B4-BE49-F238E27FC236}">
                    <a16:creationId xmlns:a16="http://schemas.microsoft.com/office/drawing/2014/main" id="{53663593-FE8E-5A20-A6AD-694997FCB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141"/>
                <a:ext cx="25" cy="19"/>
              </a:xfrm>
              <a:custGeom>
                <a:avLst/>
                <a:gdLst>
                  <a:gd name="T0" fmla="*/ 25 w 25"/>
                  <a:gd name="T1" fmla="*/ 19 h 19"/>
                  <a:gd name="T2" fmla="*/ 18 w 25"/>
                  <a:gd name="T3" fmla="*/ 19 h 19"/>
                  <a:gd name="T4" fmla="*/ 12 w 25"/>
                  <a:gd name="T5" fmla="*/ 19 h 19"/>
                  <a:gd name="T6" fmla="*/ 6 w 25"/>
                  <a:gd name="T7" fmla="*/ 13 h 19"/>
                  <a:gd name="T8" fmla="*/ 6 w 25"/>
                  <a:gd name="T9" fmla="*/ 7 h 19"/>
                  <a:gd name="T10" fmla="*/ 0 w 25"/>
                  <a:gd name="T11" fmla="*/ 7 h 19"/>
                  <a:gd name="T12" fmla="*/ 6 w 25"/>
                  <a:gd name="T13" fmla="*/ 0 h 19"/>
                  <a:gd name="T14" fmla="*/ 6 w 25"/>
                  <a:gd name="T15" fmla="*/ 0 h 19"/>
                  <a:gd name="T16" fmla="*/ 12 w 25"/>
                  <a:gd name="T17" fmla="*/ 0 h 19"/>
                  <a:gd name="T18" fmla="*/ 18 w 25"/>
                  <a:gd name="T19" fmla="*/ 0 h 19"/>
                  <a:gd name="T20" fmla="*/ 25 w 25"/>
                  <a:gd name="T21" fmla="*/ 7 h 19"/>
                  <a:gd name="T22" fmla="*/ 25 w 25"/>
                  <a:gd name="T23" fmla="*/ 13 h 19"/>
                  <a:gd name="T24" fmla="*/ 25 w 25"/>
                  <a:gd name="T25" fmla="*/ 13 h 19"/>
                  <a:gd name="T26" fmla="*/ 25 w 25"/>
                  <a:gd name="T27" fmla="*/ 13 h 19"/>
                  <a:gd name="T28" fmla="*/ 25 w 25"/>
                  <a:gd name="T29" fmla="*/ 19 h 19"/>
                  <a:gd name="T30" fmla="*/ 25 w 25"/>
                  <a:gd name="T31" fmla="*/ 1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" h="19">
                    <a:moveTo>
                      <a:pt x="25" y="19"/>
                    </a:moveTo>
                    <a:lnTo>
                      <a:pt x="18" y="19"/>
                    </a:lnTo>
                    <a:lnTo>
                      <a:pt x="12" y="19"/>
                    </a:lnTo>
                    <a:lnTo>
                      <a:pt x="6" y="13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6" name="Freeform 548">
                <a:extLst>
                  <a:ext uri="{FF2B5EF4-FFF2-40B4-BE49-F238E27FC236}">
                    <a16:creationId xmlns:a16="http://schemas.microsoft.com/office/drawing/2014/main" id="{6D7A49AD-69F0-79CE-1F46-98E3CB1F9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135"/>
                <a:ext cx="31" cy="19"/>
              </a:xfrm>
              <a:custGeom>
                <a:avLst/>
                <a:gdLst>
                  <a:gd name="T0" fmla="*/ 18 w 31"/>
                  <a:gd name="T1" fmla="*/ 6 h 19"/>
                  <a:gd name="T2" fmla="*/ 25 w 31"/>
                  <a:gd name="T3" fmla="*/ 6 h 19"/>
                  <a:gd name="T4" fmla="*/ 25 w 31"/>
                  <a:gd name="T5" fmla="*/ 13 h 19"/>
                  <a:gd name="T6" fmla="*/ 31 w 31"/>
                  <a:gd name="T7" fmla="*/ 13 h 19"/>
                  <a:gd name="T8" fmla="*/ 31 w 31"/>
                  <a:gd name="T9" fmla="*/ 13 h 19"/>
                  <a:gd name="T10" fmla="*/ 25 w 31"/>
                  <a:gd name="T11" fmla="*/ 13 h 19"/>
                  <a:gd name="T12" fmla="*/ 25 w 31"/>
                  <a:gd name="T13" fmla="*/ 19 h 19"/>
                  <a:gd name="T14" fmla="*/ 18 w 31"/>
                  <a:gd name="T15" fmla="*/ 19 h 19"/>
                  <a:gd name="T16" fmla="*/ 12 w 31"/>
                  <a:gd name="T17" fmla="*/ 19 h 19"/>
                  <a:gd name="T18" fmla="*/ 6 w 31"/>
                  <a:gd name="T19" fmla="*/ 13 h 19"/>
                  <a:gd name="T20" fmla="*/ 6 w 31"/>
                  <a:gd name="T21" fmla="*/ 13 h 19"/>
                  <a:gd name="T22" fmla="*/ 12 w 31"/>
                  <a:gd name="T23" fmla="*/ 6 h 19"/>
                  <a:gd name="T24" fmla="*/ 6 w 31"/>
                  <a:gd name="T25" fmla="*/ 6 h 19"/>
                  <a:gd name="T26" fmla="*/ 0 w 31"/>
                  <a:gd name="T27" fmla="*/ 6 h 19"/>
                  <a:gd name="T28" fmla="*/ 0 w 31"/>
                  <a:gd name="T29" fmla="*/ 6 h 19"/>
                  <a:gd name="T30" fmla="*/ 0 w 31"/>
                  <a:gd name="T31" fmla="*/ 0 h 19"/>
                  <a:gd name="T32" fmla="*/ 6 w 31"/>
                  <a:gd name="T33" fmla="*/ 0 h 19"/>
                  <a:gd name="T34" fmla="*/ 12 w 31"/>
                  <a:gd name="T35" fmla="*/ 0 h 19"/>
                  <a:gd name="T36" fmla="*/ 18 w 31"/>
                  <a:gd name="T37" fmla="*/ 0 h 19"/>
                  <a:gd name="T38" fmla="*/ 18 w 31"/>
                  <a:gd name="T39" fmla="*/ 6 h 19"/>
                  <a:gd name="T40" fmla="*/ 18 w 31"/>
                  <a:gd name="T41" fmla="*/ 6 h 19"/>
                  <a:gd name="T42" fmla="*/ 18 w 31"/>
                  <a:gd name="T43" fmla="*/ 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19">
                    <a:moveTo>
                      <a:pt x="18" y="6"/>
                    </a:moveTo>
                    <a:lnTo>
                      <a:pt x="25" y="6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5" y="19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3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7" name="Freeform 549">
                <a:extLst>
                  <a:ext uri="{FF2B5EF4-FFF2-40B4-BE49-F238E27FC236}">
                    <a16:creationId xmlns:a16="http://schemas.microsoft.com/office/drawing/2014/main" id="{3A865D96-D7BA-5277-A542-1F602EC2A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129"/>
                <a:ext cx="31" cy="19"/>
              </a:xfrm>
              <a:custGeom>
                <a:avLst/>
                <a:gdLst>
                  <a:gd name="T0" fmla="*/ 18 w 31"/>
                  <a:gd name="T1" fmla="*/ 6 h 19"/>
                  <a:gd name="T2" fmla="*/ 25 w 31"/>
                  <a:gd name="T3" fmla="*/ 6 h 19"/>
                  <a:gd name="T4" fmla="*/ 25 w 31"/>
                  <a:gd name="T5" fmla="*/ 6 h 19"/>
                  <a:gd name="T6" fmla="*/ 31 w 31"/>
                  <a:gd name="T7" fmla="*/ 12 h 19"/>
                  <a:gd name="T8" fmla="*/ 31 w 31"/>
                  <a:gd name="T9" fmla="*/ 12 h 19"/>
                  <a:gd name="T10" fmla="*/ 25 w 31"/>
                  <a:gd name="T11" fmla="*/ 12 h 19"/>
                  <a:gd name="T12" fmla="*/ 25 w 31"/>
                  <a:gd name="T13" fmla="*/ 19 h 19"/>
                  <a:gd name="T14" fmla="*/ 12 w 31"/>
                  <a:gd name="T15" fmla="*/ 19 h 19"/>
                  <a:gd name="T16" fmla="*/ 12 w 31"/>
                  <a:gd name="T17" fmla="*/ 19 h 19"/>
                  <a:gd name="T18" fmla="*/ 6 w 31"/>
                  <a:gd name="T19" fmla="*/ 12 h 19"/>
                  <a:gd name="T20" fmla="*/ 6 w 31"/>
                  <a:gd name="T21" fmla="*/ 12 h 19"/>
                  <a:gd name="T22" fmla="*/ 12 w 31"/>
                  <a:gd name="T23" fmla="*/ 6 h 19"/>
                  <a:gd name="T24" fmla="*/ 6 w 31"/>
                  <a:gd name="T25" fmla="*/ 6 h 19"/>
                  <a:gd name="T26" fmla="*/ 0 w 31"/>
                  <a:gd name="T27" fmla="*/ 6 h 19"/>
                  <a:gd name="T28" fmla="*/ 0 w 31"/>
                  <a:gd name="T29" fmla="*/ 6 h 19"/>
                  <a:gd name="T30" fmla="*/ 0 w 31"/>
                  <a:gd name="T31" fmla="*/ 0 h 19"/>
                  <a:gd name="T32" fmla="*/ 6 w 31"/>
                  <a:gd name="T33" fmla="*/ 0 h 19"/>
                  <a:gd name="T34" fmla="*/ 12 w 31"/>
                  <a:gd name="T35" fmla="*/ 0 h 19"/>
                  <a:gd name="T36" fmla="*/ 18 w 31"/>
                  <a:gd name="T37" fmla="*/ 0 h 19"/>
                  <a:gd name="T38" fmla="*/ 18 w 31"/>
                  <a:gd name="T39" fmla="*/ 6 h 19"/>
                  <a:gd name="T40" fmla="*/ 18 w 31"/>
                  <a:gd name="T41" fmla="*/ 6 h 19"/>
                  <a:gd name="T42" fmla="*/ 18 w 31"/>
                  <a:gd name="T43" fmla="*/ 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19">
                    <a:moveTo>
                      <a:pt x="18" y="6"/>
                    </a:moveTo>
                    <a:lnTo>
                      <a:pt x="25" y="6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25" y="19"/>
                    </a:lnTo>
                    <a:lnTo>
                      <a:pt x="12" y="19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8" name="Freeform 550">
                <a:extLst>
                  <a:ext uri="{FF2B5EF4-FFF2-40B4-BE49-F238E27FC236}">
                    <a16:creationId xmlns:a16="http://schemas.microsoft.com/office/drawing/2014/main" id="{ABDC6FAE-60C3-1BA9-0A12-9F8EE72BB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123"/>
                <a:ext cx="31" cy="18"/>
              </a:xfrm>
              <a:custGeom>
                <a:avLst/>
                <a:gdLst>
                  <a:gd name="T0" fmla="*/ 6 w 31"/>
                  <a:gd name="T1" fmla="*/ 6 h 18"/>
                  <a:gd name="T2" fmla="*/ 0 w 31"/>
                  <a:gd name="T3" fmla="*/ 6 h 18"/>
                  <a:gd name="T4" fmla="*/ 0 w 31"/>
                  <a:gd name="T5" fmla="*/ 0 h 18"/>
                  <a:gd name="T6" fmla="*/ 6 w 31"/>
                  <a:gd name="T7" fmla="*/ 0 h 18"/>
                  <a:gd name="T8" fmla="*/ 12 w 31"/>
                  <a:gd name="T9" fmla="*/ 0 h 18"/>
                  <a:gd name="T10" fmla="*/ 19 w 31"/>
                  <a:gd name="T11" fmla="*/ 0 h 18"/>
                  <a:gd name="T12" fmla="*/ 19 w 31"/>
                  <a:gd name="T13" fmla="*/ 0 h 18"/>
                  <a:gd name="T14" fmla="*/ 19 w 31"/>
                  <a:gd name="T15" fmla="*/ 6 h 18"/>
                  <a:gd name="T16" fmla="*/ 19 w 31"/>
                  <a:gd name="T17" fmla="*/ 6 h 18"/>
                  <a:gd name="T18" fmla="*/ 19 w 31"/>
                  <a:gd name="T19" fmla="*/ 12 h 18"/>
                  <a:gd name="T20" fmla="*/ 12 w 31"/>
                  <a:gd name="T21" fmla="*/ 12 h 18"/>
                  <a:gd name="T22" fmla="*/ 12 w 31"/>
                  <a:gd name="T23" fmla="*/ 12 h 18"/>
                  <a:gd name="T24" fmla="*/ 31 w 31"/>
                  <a:gd name="T25" fmla="*/ 12 h 18"/>
                  <a:gd name="T26" fmla="*/ 31 w 31"/>
                  <a:gd name="T27" fmla="*/ 12 h 18"/>
                  <a:gd name="T28" fmla="*/ 12 w 31"/>
                  <a:gd name="T29" fmla="*/ 18 h 18"/>
                  <a:gd name="T30" fmla="*/ 12 w 31"/>
                  <a:gd name="T31" fmla="*/ 12 h 18"/>
                  <a:gd name="T32" fmla="*/ 12 w 31"/>
                  <a:gd name="T33" fmla="*/ 12 h 18"/>
                  <a:gd name="T34" fmla="*/ 12 w 31"/>
                  <a:gd name="T35" fmla="*/ 6 h 18"/>
                  <a:gd name="T36" fmla="*/ 19 w 31"/>
                  <a:gd name="T37" fmla="*/ 6 h 18"/>
                  <a:gd name="T38" fmla="*/ 19 w 31"/>
                  <a:gd name="T39" fmla="*/ 0 h 18"/>
                  <a:gd name="T40" fmla="*/ 12 w 31"/>
                  <a:gd name="T41" fmla="*/ 0 h 18"/>
                  <a:gd name="T42" fmla="*/ 6 w 31"/>
                  <a:gd name="T43" fmla="*/ 0 h 18"/>
                  <a:gd name="T44" fmla="*/ 6 w 31"/>
                  <a:gd name="T45" fmla="*/ 0 h 18"/>
                  <a:gd name="T46" fmla="*/ 6 w 31"/>
                  <a:gd name="T47" fmla="*/ 6 h 18"/>
                  <a:gd name="T48" fmla="*/ 6 w 31"/>
                  <a:gd name="T49" fmla="*/ 6 h 18"/>
                  <a:gd name="T50" fmla="*/ 6 w 31"/>
                  <a:gd name="T51" fmla="*/ 6 h 18"/>
                  <a:gd name="T52" fmla="*/ 6 w 31"/>
                  <a:gd name="T53" fmla="*/ 6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" h="18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31" y="12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29" name="Freeform 551">
                <a:extLst>
                  <a:ext uri="{FF2B5EF4-FFF2-40B4-BE49-F238E27FC236}">
                    <a16:creationId xmlns:a16="http://schemas.microsoft.com/office/drawing/2014/main" id="{FC3AB161-0855-DC27-331D-25747BD59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116"/>
                <a:ext cx="31" cy="19"/>
              </a:xfrm>
              <a:custGeom>
                <a:avLst/>
                <a:gdLst>
                  <a:gd name="T0" fmla="*/ 12 w 31"/>
                  <a:gd name="T1" fmla="*/ 7 h 19"/>
                  <a:gd name="T2" fmla="*/ 12 w 31"/>
                  <a:gd name="T3" fmla="*/ 7 h 19"/>
                  <a:gd name="T4" fmla="*/ 19 w 31"/>
                  <a:gd name="T5" fmla="*/ 7 h 19"/>
                  <a:gd name="T6" fmla="*/ 19 w 31"/>
                  <a:gd name="T7" fmla="*/ 0 h 19"/>
                  <a:gd name="T8" fmla="*/ 12 w 31"/>
                  <a:gd name="T9" fmla="*/ 0 h 19"/>
                  <a:gd name="T10" fmla="*/ 12 w 31"/>
                  <a:gd name="T11" fmla="*/ 0 h 19"/>
                  <a:gd name="T12" fmla="*/ 6 w 31"/>
                  <a:gd name="T13" fmla="*/ 0 h 19"/>
                  <a:gd name="T14" fmla="*/ 6 w 31"/>
                  <a:gd name="T15" fmla="*/ 7 h 19"/>
                  <a:gd name="T16" fmla="*/ 6 w 31"/>
                  <a:gd name="T17" fmla="*/ 7 h 19"/>
                  <a:gd name="T18" fmla="*/ 6 w 31"/>
                  <a:gd name="T19" fmla="*/ 7 h 19"/>
                  <a:gd name="T20" fmla="*/ 0 w 31"/>
                  <a:gd name="T21" fmla="*/ 7 h 19"/>
                  <a:gd name="T22" fmla="*/ 0 w 31"/>
                  <a:gd name="T23" fmla="*/ 0 h 19"/>
                  <a:gd name="T24" fmla="*/ 6 w 31"/>
                  <a:gd name="T25" fmla="*/ 0 h 19"/>
                  <a:gd name="T26" fmla="*/ 6 w 31"/>
                  <a:gd name="T27" fmla="*/ 0 h 19"/>
                  <a:gd name="T28" fmla="*/ 12 w 31"/>
                  <a:gd name="T29" fmla="*/ 0 h 19"/>
                  <a:gd name="T30" fmla="*/ 19 w 31"/>
                  <a:gd name="T31" fmla="*/ 0 h 19"/>
                  <a:gd name="T32" fmla="*/ 19 w 31"/>
                  <a:gd name="T33" fmla="*/ 7 h 19"/>
                  <a:gd name="T34" fmla="*/ 19 w 31"/>
                  <a:gd name="T35" fmla="*/ 7 h 19"/>
                  <a:gd name="T36" fmla="*/ 25 w 31"/>
                  <a:gd name="T37" fmla="*/ 7 h 19"/>
                  <a:gd name="T38" fmla="*/ 31 w 31"/>
                  <a:gd name="T39" fmla="*/ 7 h 19"/>
                  <a:gd name="T40" fmla="*/ 31 w 31"/>
                  <a:gd name="T41" fmla="*/ 13 h 19"/>
                  <a:gd name="T42" fmla="*/ 31 w 31"/>
                  <a:gd name="T43" fmla="*/ 13 h 19"/>
                  <a:gd name="T44" fmla="*/ 31 w 31"/>
                  <a:gd name="T45" fmla="*/ 13 h 19"/>
                  <a:gd name="T46" fmla="*/ 25 w 31"/>
                  <a:gd name="T47" fmla="*/ 13 h 19"/>
                  <a:gd name="T48" fmla="*/ 19 w 31"/>
                  <a:gd name="T49" fmla="*/ 19 h 19"/>
                  <a:gd name="T50" fmla="*/ 12 w 31"/>
                  <a:gd name="T51" fmla="*/ 13 h 19"/>
                  <a:gd name="T52" fmla="*/ 12 w 31"/>
                  <a:gd name="T53" fmla="*/ 13 h 19"/>
                  <a:gd name="T54" fmla="*/ 12 w 31"/>
                  <a:gd name="T55" fmla="*/ 13 h 19"/>
                  <a:gd name="T56" fmla="*/ 19 w 31"/>
                  <a:gd name="T57" fmla="*/ 13 h 19"/>
                  <a:gd name="T58" fmla="*/ 25 w 31"/>
                  <a:gd name="T59" fmla="*/ 13 h 19"/>
                  <a:gd name="T60" fmla="*/ 25 w 31"/>
                  <a:gd name="T61" fmla="*/ 13 h 19"/>
                  <a:gd name="T62" fmla="*/ 25 w 31"/>
                  <a:gd name="T63" fmla="*/ 7 h 19"/>
                  <a:gd name="T64" fmla="*/ 25 w 31"/>
                  <a:gd name="T65" fmla="*/ 7 h 19"/>
                  <a:gd name="T66" fmla="*/ 19 w 31"/>
                  <a:gd name="T67" fmla="*/ 7 h 19"/>
                  <a:gd name="T68" fmla="*/ 19 w 31"/>
                  <a:gd name="T69" fmla="*/ 7 h 19"/>
                  <a:gd name="T70" fmla="*/ 12 w 31"/>
                  <a:gd name="T71" fmla="*/ 7 h 19"/>
                  <a:gd name="T72" fmla="*/ 12 w 31"/>
                  <a:gd name="T73" fmla="*/ 7 h 19"/>
                  <a:gd name="T74" fmla="*/ 12 w 31"/>
                  <a:gd name="T75" fmla="*/ 7 h 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" h="19">
                    <a:moveTo>
                      <a:pt x="12" y="7"/>
                    </a:moveTo>
                    <a:lnTo>
                      <a:pt x="12" y="7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9" y="7"/>
                    </a:lnTo>
                    <a:lnTo>
                      <a:pt x="25" y="7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0" name="Freeform 552">
                <a:extLst>
                  <a:ext uri="{FF2B5EF4-FFF2-40B4-BE49-F238E27FC236}">
                    <a16:creationId xmlns:a16="http://schemas.microsoft.com/office/drawing/2014/main" id="{D929F221-9DB9-86DC-B7CB-6165B86C9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110"/>
                <a:ext cx="25" cy="19"/>
              </a:xfrm>
              <a:custGeom>
                <a:avLst/>
                <a:gdLst>
                  <a:gd name="T0" fmla="*/ 0 w 25"/>
                  <a:gd name="T1" fmla="*/ 6 h 19"/>
                  <a:gd name="T2" fmla="*/ 0 w 25"/>
                  <a:gd name="T3" fmla="*/ 0 h 19"/>
                  <a:gd name="T4" fmla="*/ 0 w 25"/>
                  <a:gd name="T5" fmla="*/ 0 h 19"/>
                  <a:gd name="T6" fmla="*/ 6 w 25"/>
                  <a:gd name="T7" fmla="*/ 0 h 19"/>
                  <a:gd name="T8" fmla="*/ 13 w 25"/>
                  <a:gd name="T9" fmla="*/ 0 h 19"/>
                  <a:gd name="T10" fmla="*/ 13 w 25"/>
                  <a:gd name="T11" fmla="*/ 0 h 19"/>
                  <a:gd name="T12" fmla="*/ 19 w 25"/>
                  <a:gd name="T13" fmla="*/ 0 h 19"/>
                  <a:gd name="T14" fmla="*/ 19 w 25"/>
                  <a:gd name="T15" fmla="*/ 6 h 19"/>
                  <a:gd name="T16" fmla="*/ 13 w 25"/>
                  <a:gd name="T17" fmla="*/ 6 h 19"/>
                  <a:gd name="T18" fmla="*/ 13 w 25"/>
                  <a:gd name="T19" fmla="*/ 6 h 19"/>
                  <a:gd name="T20" fmla="*/ 13 w 25"/>
                  <a:gd name="T21" fmla="*/ 13 h 19"/>
                  <a:gd name="T22" fmla="*/ 13 w 25"/>
                  <a:gd name="T23" fmla="*/ 13 h 19"/>
                  <a:gd name="T24" fmla="*/ 25 w 25"/>
                  <a:gd name="T25" fmla="*/ 13 h 19"/>
                  <a:gd name="T26" fmla="*/ 25 w 25"/>
                  <a:gd name="T27" fmla="*/ 13 h 19"/>
                  <a:gd name="T28" fmla="*/ 6 w 25"/>
                  <a:gd name="T29" fmla="*/ 19 h 19"/>
                  <a:gd name="T30" fmla="*/ 6 w 25"/>
                  <a:gd name="T31" fmla="*/ 13 h 19"/>
                  <a:gd name="T32" fmla="*/ 6 w 25"/>
                  <a:gd name="T33" fmla="*/ 6 h 19"/>
                  <a:gd name="T34" fmla="*/ 13 w 25"/>
                  <a:gd name="T35" fmla="*/ 6 h 19"/>
                  <a:gd name="T36" fmla="*/ 13 w 25"/>
                  <a:gd name="T37" fmla="*/ 6 h 19"/>
                  <a:gd name="T38" fmla="*/ 13 w 25"/>
                  <a:gd name="T39" fmla="*/ 0 h 19"/>
                  <a:gd name="T40" fmla="*/ 13 w 25"/>
                  <a:gd name="T41" fmla="*/ 0 h 19"/>
                  <a:gd name="T42" fmla="*/ 6 w 25"/>
                  <a:gd name="T43" fmla="*/ 0 h 19"/>
                  <a:gd name="T44" fmla="*/ 0 w 25"/>
                  <a:gd name="T45" fmla="*/ 0 h 19"/>
                  <a:gd name="T46" fmla="*/ 0 w 25"/>
                  <a:gd name="T47" fmla="*/ 0 h 19"/>
                  <a:gd name="T48" fmla="*/ 6 w 25"/>
                  <a:gd name="T49" fmla="*/ 6 h 19"/>
                  <a:gd name="T50" fmla="*/ 0 w 25"/>
                  <a:gd name="T51" fmla="*/ 6 h 19"/>
                  <a:gd name="T52" fmla="*/ 0 w 25"/>
                  <a:gd name="T53" fmla="*/ 6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5" h="19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13" y="13"/>
                    </a:lnTo>
                    <a:lnTo>
                      <a:pt x="25" y="13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1" name="Freeform 553">
                <a:extLst>
                  <a:ext uri="{FF2B5EF4-FFF2-40B4-BE49-F238E27FC236}">
                    <a16:creationId xmlns:a16="http://schemas.microsoft.com/office/drawing/2014/main" id="{969F07A2-ADA4-0A3D-5459-F042332C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141"/>
                <a:ext cx="19" cy="13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7 h 13"/>
                  <a:gd name="T4" fmla="*/ 0 w 19"/>
                  <a:gd name="T5" fmla="*/ 7 h 13"/>
                  <a:gd name="T6" fmla="*/ 6 w 19"/>
                  <a:gd name="T7" fmla="*/ 13 h 13"/>
                  <a:gd name="T8" fmla="*/ 12 w 19"/>
                  <a:gd name="T9" fmla="*/ 13 h 13"/>
                  <a:gd name="T10" fmla="*/ 12 w 19"/>
                  <a:gd name="T11" fmla="*/ 13 h 13"/>
                  <a:gd name="T12" fmla="*/ 19 w 19"/>
                  <a:gd name="T13" fmla="*/ 13 h 13"/>
                  <a:gd name="T14" fmla="*/ 19 w 19"/>
                  <a:gd name="T15" fmla="*/ 13 h 13"/>
                  <a:gd name="T16" fmla="*/ 12 w 19"/>
                  <a:gd name="T17" fmla="*/ 7 h 13"/>
                  <a:gd name="T18" fmla="*/ 6 w 19"/>
                  <a:gd name="T19" fmla="*/ 0 h 13"/>
                  <a:gd name="T20" fmla="*/ 0 w 19"/>
                  <a:gd name="T21" fmla="*/ 0 h 13"/>
                  <a:gd name="T22" fmla="*/ 0 w 19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2" name="Freeform 554">
                <a:extLst>
                  <a:ext uri="{FF2B5EF4-FFF2-40B4-BE49-F238E27FC236}">
                    <a16:creationId xmlns:a16="http://schemas.microsoft.com/office/drawing/2014/main" id="{517F850B-1109-81B1-6F7B-7DA762F18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2141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6 w 13"/>
                  <a:gd name="T3" fmla="*/ 7 h 7"/>
                  <a:gd name="T4" fmla="*/ 6 w 13"/>
                  <a:gd name="T5" fmla="*/ 7 h 7"/>
                  <a:gd name="T6" fmla="*/ 13 w 13"/>
                  <a:gd name="T7" fmla="*/ 7 h 7"/>
                  <a:gd name="T8" fmla="*/ 13 w 13"/>
                  <a:gd name="T9" fmla="*/ 7 h 7"/>
                  <a:gd name="T10" fmla="*/ 6 w 13"/>
                  <a:gd name="T11" fmla="*/ 0 h 7"/>
                  <a:gd name="T12" fmla="*/ 0 w 13"/>
                  <a:gd name="T13" fmla="*/ 0 h 7"/>
                  <a:gd name="T14" fmla="*/ 0 w 13"/>
                  <a:gd name="T15" fmla="*/ 7 h 7"/>
                  <a:gd name="T16" fmla="*/ 0 w 13"/>
                  <a:gd name="T17" fmla="*/ 7 h 7"/>
                  <a:gd name="T18" fmla="*/ 0 w 1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0" y="7"/>
                    </a:moveTo>
                    <a:lnTo>
                      <a:pt x="6" y="7"/>
                    </a:lnTo>
                    <a:lnTo>
                      <a:pt x="13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3" name="Freeform 555">
                <a:extLst>
                  <a:ext uri="{FF2B5EF4-FFF2-40B4-BE49-F238E27FC236}">
                    <a16:creationId xmlns:a16="http://schemas.microsoft.com/office/drawing/2014/main" id="{A24E35E9-6C71-94AD-9CBF-DF0AA8FC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135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6 w 12"/>
                  <a:gd name="T11" fmla="*/ 6 h 6"/>
                  <a:gd name="T12" fmla="*/ 6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4" name="Freeform 556">
                <a:extLst>
                  <a:ext uri="{FF2B5EF4-FFF2-40B4-BE49-F238E27FC236}">
                    <a16:creationId xmlns:a16="http://schemas.microsoft.com/office/drawing/2014/main" id="{A6576E3E-85B0-5F62-7101-8C1E94A56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135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6 h 6"/>
                  <a:gd name="T4" fmla="*/ 6 w 13"/>
                  <a:gd name="T5" fmla="*/ 6 h 6"/>
                  <a:gd name="T6" fmla="*/ 13 w 13"/>
                  <a:gd name="T7" fmla="*/ 6 h 6"/>
                  <a:gd name="T8" fmla="*/ 13 w 13"/>
                  <a:gd name="T9" fmla="*/ 6 h 6"/>
                  <a:gd name="T10" fmla="*/ 6 w 13"/>
                  <a:gd name="T11" fmla="*/ 0 h 6"/>
                  <a:gd name="T12" fmla="*/ 0 w 13"/>
                  <a:gd name="T13" fmla="*/ 0 h 6"/>
                  <a:gd name="T14" fmla="*/ 0 w 13"/>
                  <a:gd name="T15" fmla="*/ 6 h 6"/>
                  <a:gd name="T16" fmla="*/ 0 w 13"/>
                  <a:gd name="T17" fmla="*/ 6 h 6"/>
                  <a:gd name="T18" fmla="*/ 0 w 1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5" name="Freeform 557">
                <a:extLst>
                  <a:ext uri="{FF2B5EF4-FFF2-40B4-BE49-F238E27FC236}">
                    <a16:creationId xmlns:a16="http://schemas.microsoft.com/office/drawing/2014/main" id="{844946C1-188D-1D08-8256-CB28A12F9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129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6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6" name="Freeform 558">
                <a:extLst>
                  <a:ext uri="{FF2B5EF4-FFF2-40B4-BE49-F238E27FC236}">
                    <a16:creationId xmlns:a16="http://schemas.microsoft.com/office/drawing/2014/main" id="{211EF4A3-BBD2-6C22-40B8-64CDACAE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316"/>
                <a:ext cx="13" cy="13"/>
              </a:xfrm>
              <a:custGeom>
                <a:avLst/>
                <a:gdLst>
                  <a:gd name="T0" fmla="*/ 0 w 13"/>
                  <a:gd name="T1" fmla="*/ 0 h 13"/>
                  <a:gd name="T2" fmla="*/ 7 w 13"/>
                  <a:gd name="T3" fmla="*/ 7 h 13"/>
                  <a:gd name="T4" fmla="*/ 7 w 13"/>
                  <a:gd name="T5" fmla="*/ 13 h 13"/>
                  <a:gd name="T6" fmla="*/ 7 w 13"/>
                  <a:gd name="T7" fmla="*/ 13 h 13"/>
                  <a:gd name="T8" fmla="*/ 7 w 13"/>
                  <a:gd name="T9" fmla="*/ 13 h 13"/>
                  <a:gd name="T10" fmla="*/ 13 w 13"/>
                  <a:gd name="T11" fmla="*/ 7 h 13"/>
                  <a:gd name="T12" fmla="*/ 13 w 13"/>
                  <a:gd name="T13" fmla="*/ 7 h 13"/>
                  <a:gd name="T14" fmla="*/ 13 w 13"/>
                  <a:gd name="T15" fmla="*/ 7 h 13"/>
                  <a:gd name="T16" fmla="*/ 13 w 13"/>
                  <a:gd name="T17" fmla="*/ 7 h 13"/>
                  <a:gd name="T18" fmla="*/ 0 w 13"/>
                  <a:gd name="T19" fmla="*/ 0 h 13"/>
                  <a:gd name="T20" fmla="*/ 0 w 13"/>
                  <a:gd name="T21" fmla="*/ 0 h 13"/>
                  <a:gd name="T22" fmla="*/ 0 w 13"/>
                  <a:gd name="T23" fmla="*/ 0 h 13"/>
                  <a:gd name="T24" fmla="*/ 0 w 13"/>
                  <a:gd name="T25" fmla="*/ 0 h 13"/>
                  <a:gd name="T26" fmla="*/ 0 w 13"/>
                  <a:gd name="T27" fmla="*/ 0 h 13"/>
                  <a:gd name="T28" fmla="*/ 0 w 13"/>
                  <a:gd name="T29" fmla="*/ 0 h 13"/>
                  <a:gd name="T30" fmla="*/ 0 w 13"/>
                  <a:gd name="T31" fmla="*/ 0 h 13"/>
                  <a:gd name="T32" fmla="*/ 0 w 1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7" y="7"/>
                    </a:lnTo>
                    <a:lnTo>
                      <a:pt x="7" y="13"/>
                    </a:ln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7" name="Freeform 559">
                <a:extLst>
                  <a:ext uri="{FF2B5EF4-FFF2-40B4-BE49-F238E27FC236}">
                    <a16:creationId xmlns:a16="http://schemas.microsoft.com/office/drawing/2014/main" id="{6D52F10C-8D48-3A14-52CB-E8F5389B1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316"/>
                <a:ext cx="19" cy="7"/>
              </a:xfrm>
              <a:custGeom>
                <a:avLst/>
                <a:gdLst>
                  <a:gd name="T0" fmla="*/ 6 w 19"/>
                  <a:gd name="T1" fmla="*/ 0 h 7"/>
                  <a:gd name="T2" fmla="*/ 6 w 19"/>
                  <a:gd name="T3" fmla="*/ 0 h 7"/>
                  <a:gd name="T4" fmla="*/ 12 w 19"/>
                  <a:gd name="T5" fmla="*/ 7 h 7"/>
                  <a:gd name="T6" fmla="*/ 12 w 19"/>
                  <a:gd name="T7" fmla="*/ 7 h 7"/>
                  <a:gd name="T8" fmla="*/ 12 w 19"/>
                  <a:gd name="T9" fmla="*/ 7 h 7"/>
                  <a:gd name="T10" fmla="*/ 6 w 19"/>
                  <a:gd name="T11" fmla="*/ 7 h 7"/>
                  <a:gd name="T12" fmla="*/ 6 w 19"/>
                  <a:gd name="T13" fmla="*/ 0 h 7"/>
                  <a:gd name="T14" fmla="*/ 6 w 19"/>
                  <a:gd name="T15" fmla="*/ 0 h 7"/>
                  <a:gd name="T16" fmla="*/ 6 w 19"/>
                  <a:gd name="T17" fmla="*/ 0 h 7"/>
                  <a:gd name="T18" fmla="*/ 6 w 19"/>
                  <a:gd name="T19" fmla="*/ 0 h 7"/>
                  <a:gd name="T20" fmla="*/ 0 w 19"/>
                  <a:gd name="T21" fmla="*/ 0 h 7"/>
                  <a:gd name="T22" fmla="*/ 0 w 19"/>
                  <a:gd name="T23" fmla="*/ 0 h 7"/>
                  <a:gd name="T24" fmla="*/ 6 w 19"/>
                  <a:gd name="T25" fmla="*/ 7 h 7"/>
                  <a:gd name="T26" fmla="*/ 6 w 19"/>
                  <a:gd name="T27" fmla="*/ 7 h 7"/>
                  <a:gd name="T28" fmla="*/ 6 w 19"/>
                  <a:gd name="T29" fmla="*/ 7 h 7"/>
                  <a:gd name="T30" fmla="*/ 12 w 19"/>
                  <a:gd name="T31" fmla="*/ 7 h 7"/>
                  <a:gd name="T32" fmla="*/ 19 w 19"/>
                  <a:gd name="T33" fmla="*/ 7 h 7"/>
                  <a:gd name="T34" fmla="*/ 19 w 19"/>
                  <a:gd name="T35" fmla="*/ 7 h 7"/>
                  <a:gd name="T36" fmla="*/ 12 w 19"/>
                  <a:gd name="T37" fmla="*/ 0 h 7"/>
                  <a:gd name="T38" fmla="*/ 6 w 19"/>
                  <a:gd name="T39" fmla="*/ 0 h 7"/>
                  <a:gd name="T40" fmla="*/ 6 w 19"/>
                  <a:gd name="T41" fmla="*/ 0 h 7"/>
                  <a:gd name="T42" fmla="*/ 6 w 19"/>
                  <a:gd name="T43" fmla="*/ 0 h 7"/>
                  <a:gd name="T44" fmla="*/ 6 w 19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7">
                    <a:moveTo>
                      <a:pt x="6" y="0"/>
                    </a:moveTo>
                    <a:lnTo>
                      <a:pt x="6" y="0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9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8" name="Freeform 560">
                <a:extLst>
                  <a:ext uri="{FF2B5EF4-FFF2-40B4-BE49-F238E27FC236}">
                    <a16:creationId xmlns:a16="http://schemas.microsoft.com/office/drawing/2014/main" id="{B5B46E04-ED6A-B2B4-D6B2-9B3F4D0F6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310"/>
                <a:ext cx="13" cy="13"/>
              </a:xfrm>
              <a:custGeom>
                <a:avLst/>
                <a:gdLst>
                  <a:gd name="T0" fmla="*/ 0 w 13"/>
                  <a:gd name="T1" fmla="*/ 0 h 13"/>
                  <a:gd name="T2" fmla="*/ 7 w 13"/>
                  <a:gd name="T3" fmla="*/ 6 h 13"/>
                  <a:gd name="T4" fmla="*/ 7 w 13"/>
                  <a:gd name="T5" fmla="*/ 6 h 13"/>
                  <a:gd name="T6" fmla="*/ 13 w 13"/>
                  <a:gd name="T7" fmla="*/ 13 h 13"/>
                  <a:gd name="T8" fmla="*/ 13 w 13"/>
                  <a:gd name="T9" fmla="*/ 13 h 13"/>
                  <a:gd name="T10" fmla="*/ 7 w 13"/>
                  <a:gd name="T11" fmla="*/ 6 h 13"/>
                  <a:gd name="T12" fmla="*/ 7 w 13"/>
                  <a:gd name="T13" fmla="*/ 6 h 13"/>
                  <a:gd name="T14" fmla="*/ 0 w 13"/>
                  <a:gd name="T15" fmla="*/ 0 h 13"/>
                  <a:gd name="T16" fmla="*/ 0 w 13"/>
                  <a:gd name="T17" fmla="*/ 0 h 13"/>
                  <a:gd name="T18" fmla="*/ 0 w 13"/>
                  <a:gd name="T19" fmla="*/ 0 h 13"/>
                  <a:gd name="T20" fmla="*/ 0 w 13"/>
                  <a:gd name="T21" fmla="*/ 0 h 13"/>
                  <a:gd name="T22" fmla="*/ 0 w 13"/>
                  <a:gd name="T23" fmla="*/ 0 h 13"/>
                  <a:gd name="T24" fmla="*/ 0 w 13"/>
                  <a:gd name="T25" fmla="*/ 6 h 13"/>
                  <a:gd name="T26" fmla="*/ 7 w 13"/>
                  <a:gd name="T27" fmla="*/ 13 h 13"/>
                  <a:gd name="T28" fmla="*/ 7 w 13"/>
                  <a:gd name="T29" fmla="*/ 13 h 13"/>
                  <a:gd name="T30" fmla="*/ 13 w 13"/>
                  <a:gd name="T31" fmla="*/ 13 h 13"/>
                  <a:gd name="T32" fmla="*/ 13 w 13"/>
                  <a:gd name="T33" fmla="*/ 13 h 13"/>
                  <a:gd name="T34" fmla="*/ 13 w 13"/>
                  <a:gd name="T35" fmla="*/ 6 h 13"/>
                  <a:gd name="T36" fmla="*/ 13 w 13"/>
                  <a:gd name="T37" fmla="*/ 6 h 13"/>
                  <a:gd name="T38" fmla="*/ 7 w 13"/>
                  <a:gd name="T39" fmla="*/ 0 h 13"/>
                  <a:gd name="T40" fmla="*/ 0 w 13"/>
                  <a:gd name="T41" fmla="*/ 0 h 13"/>
                  <a:gd name="T42" fmla="*/ 0 w 13"/>
                  <a:gd name="T43" fmla="*/ 0 h 13"/>
                  <a:gd name="T44" fmla="*/ 0 w 13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7" y="6"/>
                    </a:lnTo>
                    <a:lnTo>
                      <a:pt x="13" y="13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13"/>
                    </a:lnTo>
                    <a:lnTo>
                      <a:pt x="13" y="13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39" name="Freeform 561">
                <a:extLst>
                  <a:ext uri="{FF2B5EF4-FFF2-40B4-BE49-F238E27FC236}">
                    <a16:creationId xmlns:a16="http://schemas.microsoft.com/office/drawing/2014/main" id="{9D91A703-16D3-8DB9-6D21-C38E49E8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310"/>
                <a:ext cx="44" cy="19"/>
              </a:xfrm>
              <a:custGeom>
                <a:avLst/>
                <a:gdLst>
                  <a:gd name="T0" fmla="*/ 32 w 44"/>
                  <a:gd name="T1" fmla="*/ 13 h 19"/>
                  <a:gd name="T2" fmla="*/ 19 w 44"/>
                  <a:gd name="T3" fmla="*/ 19 h 19"/>
                  <a:gd name="T4" fmla="*/ 19 w 44"/>
                  <a:gd name="T5" fmla="*/ 19 h 19"/>
                  <a:gd name="T6" fmla="*/ 13 w 44"/>
                  <a:gd name="T7" fmla="*/ 19 h 19"/>
                  <a:gd name="T8" fmla="*/ 6 w 44"/>
                  <a:gd name="T9" fmla="*/ 13 h 19"/>
                  <a:gd name="T10" fmla="*/ 6 w 44"/>
                  <a:gd name="T11" fmla="*/ 13 h 19"/>
                  <a:gd name="T12" fmla="*/ 0 w 44"/>
                  <a:gd name="T13" fmla="*/ 6 h 19"/>
                  <a:gd name="T14" fmla="*/ 6 w 44"/>
                  <a:gd name="T15" fmla="*/ 6 h 19"/>
                  <a:gd name="T16" fmla="*/ 13 w 44"/>
                  <a:gd name="T17" fmla="*/ 6 h 19"/>
                  <a:gd name="T18" fmla="*/ 19 w 44"/>
                  <a:gd name="T19" fmla="*/ 0 h 19"/>
                  <a:gd name="T20" fmla="*/ 19 w 44"/>
                  <a:gd name="T21" fmla="*/ 0 h 19"/>
                  <a:gd name="T22" fmla="*/ 32 w 44"/>
                  <a:gd name="T23" fmla="*/ 0 h 19"/>
                  <a:gd name="T24" fmla="*/ 38 w 44"/>
                  <a:gd name="T25" fmla="*/ 0 h 19"/>
                  <a:gd name="T26" fmla="*/ 38 w 44"/>
                  <a:gd name="T27" fmla="*/ 0 h 19"/>
                  <a:gd name="T28" fmla="*/ 38 w 44"/>
                  <a:gd name="T29" fmla="*/ 6 h 19"/>
                  <a:gd name="T30" fmla="*/ 44 w 44"/>
                  <a:gd name="T31" fmla="*/ 6 h 19"/>
                  <a:gd name="T32" fmla="*/ 44 w 44"/>
                  <a:gd name="T33" fmla="*/ 13 h 19"/>
                  <a:gd name="T34" fmla="*/ 38 w 44"/>
                  <a:gd name="T35" fmla="*/ 13 h 19"/>
                  <a:gd name="T36" fmla="*/ 32 w 44"/>
                  <a:gd name="T37" fmla="*/ 13 h 19"/>
                  <a:gd name="T38" fmla="*/ 32 w 44"/>
                  <a:gd name="T39" fmla="*/ 13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19">
                    <a:moveTo>
                      <a:pt x="32" y="13"/>
                    </a:moveTo>
                    <a:lnTo>
                      <a:pt x="19" y="19"/>
                    </a:lnTo>
                    <a:lnTo>
                      <a:pt x="13" y="19"/>
                    </a:lnTo>
                    <a:lnTo>
                      <a:pt x="6" y="13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13"/>
                    </a:lnTo>
                    <a:lnTo>
                      <a:pt x="38" y="13"/>
                    </a:lnTo>
                    <a:lnTo>
                      <a:pt x="32" y="13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0" name="Freeform 562">
                <a:extLst>
                  <a:ext uri="{FF2B5EF4-FFF2-40B4-BE49-F238E27FC236}">
                    <a16:creationId xmlns:a16="http://schemas.microsoft.com/office/drawing/2014/main" id="{52C4AC3F-6B52-D59C-66C8-AABB95156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554"/>
                <a:ext cx="19" cy="13"/>
              </a:xfrm>
              <a:custGeom>
                <a:avLst/>
                <a:gdLst>
                  <a:gd name="T0" fmla="*/ 7 w 19"/>
                  <a:gd name="T1" fmla="*/ 0 h 13"/>
                  <a:gd name="T2" fmla="*/ 13 w 19"/>
                  <a:gd name="T3" fmla="*/ 6 h 13"/>
                  <a:gd name="T4" fmla="*/ 13 w 19"/>
                  <a:gd name="T5" fmla="*/ 6 h 13"/>
                  <a:gd name="T6" fmla="*/ 7 w 19"/>
                  <a:gd name="T7" fmla="*/ 6 h 13"/>
                  <a:gd name="T8" fmla="*/ 7 w 19"/>
                  <a:gd name="T9" fmla="*/ 13 h 13"/>
                  <a:gd name="T10" fmla="*/ 19 w 19"/>
                  <a:gd name="T11" fmla="*/ 6 h 13"/>
                  <a:gd name="T12" fmla="*/ 19 w 19"/>
                  <a:gd name="T13" fmla="*/ 6 h 13"/>
                  <a:gd name="T14" fmla="*/ 13 w 19"/>
                  <a:gd name="T15" fmla="*/ 6 h 13"/>
                  <a:gd name="T16" fmla="*/ 13 w 19"/>
                  <a:gd name="T17" fmla="*/ 6 h 13"/>
                  <a:gd name="T18" fmla="*/ 7 w 19"/>
                  <a:gd name="T19" fmla="*/ 0 h 13"/>
                  <a:gd name="T20" fmla="*/ 0 w 19"/>
                  <a:gd name="T21" fmla="*/ 0 h 13"/>
                  <a:gd name="T22" fmla="*/ 0 w 19"/>
                  <a:gd name="T23" fmla="*/ 0 h 13"/>
                  <a:gd name="T24" fmla="*/ 0 w 19"/>
                  <a:gd name="T25" fmla="*/ 0 h 13"/>
                  <a:gd name="T26" fmla="*/ 0 w 19"/>
                  <a:gd name="T27" fmla="*/ 0 h 13"/>
                  <a:gd name="T28" fmla="*/ 0 w 19"/>
                  <a:gd name="T29" fmla="*/ 0 h 13"/>
                  <a:gd name="T30" fmla="*/ 7 w 19"/>
                  <a:gd name="T31" fmla="*/ 0 h 13"/>
                  <a:gd name="T32" fmla="*/ 7 w 19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13">
                    <a:moveTo>
                      <a:pt x="7" y="0"/>
                    </a:moveTo>
                    <a:lnTo>
                      <a:pt x="13" y="6"/>
                    </a:lnTo>
                    <a:lnTo>
                      <a:pt x="7" y="6"/>
                    </a:lnTo>
                    <a:lnTo>
                      <a:pt x="7" y="13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1" name="Freeform 563">
                <a:extLst>
                  <a:ext uri="{FF2B5EF4-FFF2-40B4-BE49-F238E27FC236}">
                    <a16:creationId xmlns:a16="http://schemas.microsoft.com/office/drawing/2014/main" id="{E6D17C36-34E1-7CD6-8B52-D158D5459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548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12 w 18"/>
                  <a:gd name="T3" fmla="*/ 6 h 12"/>
                  <a:gd name="T4" fmla="*/ 12 w 18"/>
                  <a:gd name="T5" fmla="*/ 6 h 12"/>
                  <a:gd name="T6" fmla="*/ 18 w 18"/>
                  <a:gd name="T7" fmla="*/ 12 h 12"/>
                  <a:gd name="T8" fmla="*/ 18 w 18"/>
                  <a:gd name="T9" fmla="*/ 12 h 12"/>
                  <a:gd name="T10" fmla="*/ 12 w 18"/>
                  <a:gd name="T11" fmla="*/ 6 h 12"/>
                  <a:gd name="T12" fmla="*/ 6 w 18"/>
                  <a:gd name="T13" fmla="*/ 6 h 12"/>
                  <a:gd name="T14" fmla="*/ 6 w 18"/>
                  <a:gd name="T15" fmla="*/ 6 h 12"/>
                  <a:gd name="T16" fmla="*/ 6 w 18"/>
                  <a:gd name="T17" fmla="*/ 0 h 12"/>
                  <a:gd name="T18" fmla="*/ 6 w 18"/>
                  <a:gd name="T19" fmla="*/ 0 h 12"/>
                  <a:gd name="T20" fmla="*/ 6 w 18"/>
                  <a:gd name="T21" fmla="*/ 0 h 12"/>
                  <a:gd name="T22" fmla="*/ 0 w 18"/>
                  <a:gd name="T23" fmla="*/ 6 h 12"/>
                  <a:gd name="T24" fmla="*/ 6 w 18"/>
                  <a:gd name="T25" fmla="*/ 6 h 12"/>
                  <a:gd name="T26" fmla="*/ 6 w 18"/>
                  <a:gd name="T27" fmla="*/ 12 h 12"/>
                  <a:gd name="T28" fmla="*/ 12 w 18"/>
                  <a:gd name="T29" fmla="*/ 12 h 12"/>
                  <a:gd name="T30" fmla="*/ 18 w 18"/>
                  <a:gd name="T31" fmla="*/ 12 h 12"/>
                  <a:gd name="T32" fmla="*/ 18 w 18"/>
                  <a:gd name="T33" fmla="*/ 12 h 12"/>
                  <a:gd name="T34" fmla="*/ 18 w 18"/>
                  <a:gd name="T35" fmla="*/ 12 h 12"/>
                  <a:gd name="T36" fmla="*/ 18 w 18"/>
                  <a:gd name="T37" fmla="*/ 6 h 12"/>
                  <a:gd name="T38" fmla="*/ 12 w 18"/>
                  <a:gd name="T39" fmla="*/ 0 h 12"/>
                  <a:gd name="T40" fmla="*/ 6 w 18"/>
                  <a:gd name="T41" fmla="*/ 0 h 12"/>
                  <a:gd name="T42" fmla="*/ 6 w 18"/>
                  <a:gd name="T43" fmla="*/ 0 h 12"/>
                  <a:gd name="T44" fmla="*/ 6 w 18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12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2" name="Freeform 564">
                <a:extLst>
                  <a:ext uri="{FF2B5EF4-FFF2-40B4-BE49-F238E27FC236}">
                    <a16:creationId xmlns:a16="http://schemas.microsoft.com/office/drawing/2014/main" id="{CB43F37D-97E6-9F42-A21F-9A048643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548"/>
                <a:ext cx="19" cy="12"/>
              </a:xfrm>
              <a:custGeom>
                <a:avLst/>
                <a:gdLst>
                  <a:gd name="T0" fmla="*/ 6 w 19"/>
                  <a:gd name="T1" fmla="*/ 0 h 12"/>
                  <a:gd name="T2" fmla="*/ 6 w 19"/>
                  <a:gd name="T3" fmla="*/ 0 h 12"/>
                  <a:gd name="T4" fmla="*/ 13 w 19"/>
                  <a:gd name="T5" fmla="*/ 6 h 12"/>
                  <a:gd name="T6" fmla="*/ 13 w 19"/>
                  <a:gd name="T7" fmla="*/ 6 h 12"/>
                  <a:gd name="T8" fmla="*/ 13 w 19"/>
                  <a:gd name="T9" fmla="*/ 6 h 12"/>
                  <a:gd name="T10" fmla="*/ 13 w 19"/>
                  <a:gd name="T11" fmla="*/ 6 h 12"/>
                  <a:gd name="T12" fmla="*/ 6 w 19"/>
                  <a:gd name="T13" fmla="*/ 0 h 12"/>
                  <a:gd name="T14" fmla="*/ 6 w 19"/>
                  <a:gd name="T15" fmla="*/ 0 h 12"/>
                  <a:gd name="T16" fmla="*/ 6 w 19"/>
                  <a:gd name="T17" fmla="*/ 0 h 12"/>
                  <a:gd name="T18" fmla="*/ 6 w 19"/>
                  <a:gd name="T19" fmla="*/ 0 h 12"/>
                  <a:gd name="T20" fmla="*/ 0 w 19"/>
                  <a:gd name="T21" fmla="*/ 0 h 12"/>
                  <a:gd name="T22" fmla="*/ 0 w 19"/>
                  <a:gd name="T23" fmla="*/ 0 h 12"/>
                  <a:gd name="T24" fmla="*/ 6 w 19"/>
                  <a:gd name="T25" fmla="*/ 6 h 12"/>
                  <a:gd name="T26" fmla="*/ 6 w 19"/>
                  <a:gd name="T27" fmla="*/ 6 h 12"/>
                  <a:gd name="T28" fmla="*/ 13 w 19"/>
                  <a:gd name="T29" fmla="*/ 12 h 12"/>
                  <a:gd name="T30" fmla="*/ 13 w 19"/>
                  <a:gd name="T31" fmla="*/ 12 h 12"/>
                  <a:gd name="T32" fmla="*/ 19 w 19"/>
                  <a:gd name="T33" fmla="*/ 6 h 12"/>
                  <a:gd name="T34" fmla="*/ 19 w 19"/>
                  <a:gd name="T35" fmla="*/ 6 h 12"/>
                  <a:gd name="T36" fmla="*/ 13 w 19"/>
                  <a:gd name="T37" fmla="*/ 0 h 12"/>
                  <a:gd name="T38" fmla="*/ 6 w 19"/>
                  <a:gd name="T39" fmla="*/ 0 h 12"/>
                  <a:gd name="T40" fmla="*/ 6 w 19"/>
                  <a:gd name="T41" fmla="*/ 0 h 12"/>
                  <a:gd name="T42" fmla="*/ 6 w 19"/>
                  <a:gd name="T43" fmla="*/ 0 h 12"/>
                  <a:gd name="T44" fmla="*/ 6 w 19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12">
                    <a:moveTo>
                      <a:pt x="6" y="0"/>
                    </a:moveTo>
                    <a:lnTo>
                      <a:pt x="6" y="0"/>
                    </a:lnTo>
                    <a:lnTo>
                      <a:pt x="13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3" name="Freeform 565">
                <a:extLst>
                  <a:ext uri="{FF2B5EF4-FFF2-40B4-BE49-F238E27FC236}">
                    <a16:creationId xmlns:a16="http://schemas.microsoft.com/office/drawing/2014/main" id="{F960B7E1-C260-2AD7-970D-66B272D5E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548"/>
                <a:ext cx="44" cy="19"/>
              </a:xfrm>
              <a:custGeom>
                <a:avLst/>
                <a:gdLst>
                  <a:gd name="T0" fmla="*/ 25 w 44"/>
                  <a:gd name="T1" fmla="*/ 12 h 19"/>
                  <a:gd name="T2" fmla="*/ 19 w 44"/>
                  <a:gd name="T3" fmla="*/ 12 h 19"/>
                  <a:gd name="T4" fmla="*/ 13 w 44"/>
                  <a:gd name="T5" fmla="*/ 19 h 19"/>
                  <a:gd name="T6" fmla="*/ 7 w 44"/>
                  <a:gd name="T7" fmla="*/ 19 h 19"/>
                  <a:gd name="T8" fmla="*/ 7 w 44"/>
                  <a:gd name="T9" fmla="*/ 12 h 19"/>
                  <a:gd name="T10" fmla="*/ 0 w 44"/>
                  <a:gd name="T11" fmla="*/ 12 h 19"/>
                  <a:gd name="T12" fmla="*/ 0 w 44"/>
                  <a:gd name="T13" fmla="*/ 6 h 19"/>
                  <a:gd name="T14" fmla="*/ 0 w 44"/>
                  <a:gd name="T15" fmla="*/ 6 h 19"/>
                  <a:gd name="T16" fmla="*/ 7 w 44"/>
                  <a:gd name="T17" fmla="*/ 0 h 19"/>
                  <a:gd name="T18" fmla="*/ 13 w 44"/>
                  <a:gd name="T19" fmla="*/ 0 h 19"/>
                  <a:gd name="T20" fmla="*/ 19 w 44"/>
                  <a:gd name="T21" fmla="*/ 0 h 19"/>
                  <a:gd name="T22" fmla="*/ 25 w 44"/>
                  <a:gd name="T23" fmla="*/ 0 h 19"/>
                  <a:gd name="T24" fmla="*/ 32 w 44"/>
                  <a:gd name="T25" fmla="*/ 0 h 19"/>
                  <a:gd name="T26" fmla="*/ 32 w 44"/>
                  <a:gd name="T27" fmla="*/ 0 h 19"/>
                  <a:gd name="T28" fmla="*/ 38 w 44"/>
                  <a:gd name="T29" fmla="*/ 6 h 19"/>
                  <a:gd name="T30" fmla="*/ 44 w 44"/>
                  <a:gd name="T31" fmla="*/ 6 h 19"/>
                  <a:gd name="T32" fmla="*/ 38 w 44"/>
                  <a:gd name="T33" fmla="*/ 12 h 19"/>
                  <a:gd name="T34" fmla="*/ 38 w 44"/>
                  <a:gd name="T35" fmla="*/ 12 h 19"/>
                  <a:gd name="T36" fmla="*/ 25 w 44"/>
                  <a:gd name="T37" fmla="*/ 12 h 19"/>
                  <a:gd name="T38" fmla="*/ 25 w 44"/>
                  <a:gd name="T39" fmla="*/ 12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19">
                    <a:moveTo>
                      <a:pt x="25" y="12"/>
                    </a:moveTo>
                    <a:lnTo>
                      <a:pt x="19" y="12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38" y="12"/>
                    </a:lnTo>
                    <a:lnTo>
                      <a:pt x="25" y="12"/>
                    </a:lnTo>
                  </a:path>
                </a:pathLst>
              </a:custGeom>
              <a:noFill/>
              <a:ln w="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4" name="Freeform 566">
                <a:extLst>
                  <a:ext uri="{FF2B5EF4-FFF2-40B4-BE49-F238E27FC236}">
                    <a16:creationId xmlns:a16="http://schemas.microsoft.com/office/drawing/2014/main" id="{6D492614-C1AB-E658-51B6-DF5BE267E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298"/>
                <a:ext cx="32" cy="50"/>
              </a:xfrm>
              <a:custGeom>
                <a:avLst/>
                <a:gdLst>
                  <a:gd name="T0" fmla="*/ 19 w 32"/>
                  <a:gd name="T1" fmla="*/ 12 h 50"/>
                  <a:gd name="T2" fmla="*/ 13 w 32"/>
                  <a:gd name="T3" fmla="*/ 25 h 50"/>
                  <a:gd name="T4" fmla="*/ 13 w 32"/>
                  <a:gd name="T5" fmla="*/ 25 h 50"/>
                  <a:gd name="T6" fmla="*/ 7 w 32"/>
                  <a:gd name="T7" fmla="*/ 25 h 50"/>
                  <a:gd name="T8" fmla="*/ 7 w 32"/>
                  <a:gd name="T9" fmla="*/ 25 h 50"/>
                  <a:gd name="T10" fmla="*/ 0 w 32"/>
                  <a:gd name="T11" fmla="*/ 25 h 50"/>
                  <a:gd name="T12" fmla="*/ 0 w 32"/>
                  <a:gd name="T13" fmla="*/ 18 h 50"/>
                  <a:gd name="T14" fmla="*/ 0 w 32"/>
                  <a:gd name="T15" fmla="*/ 12 h 50"/>
                  <a:gd name="T16" fmla="*/ 0 w 32"/>
                  <a:gd name="T17" fmla="*/ 6 h 50"/>
                  <a:gd name="T18" fmla="*/ 0 w 32"/>
                  <a:gd name="T19" fmla="*/ 0 h 50"/>
                  <a:gd name="T20" fmla="*/ 7 w 32"/>
                  <a:gd name="T21" fmla="*/ 0 h 50"/>
                  <a:gd name="T22" fmla="*/ 13 w 32"/>
                  <a:gd name="T23" fmla="*/ 0 h 50"/>
                  <a:gd name="T24" fmla="*/ 13 w 32"/>
                  <a:gd name="T25" fmla="*/ 0 h 50"/>
                  <a:gd name="T26" fmla="*/ 19 w 32"/>
                  <a:gd name="T27" fmla="*/ 6 h 50"/>
                  <a:gd name="T28" fmla="*/ 19 w 32"/>
                  <a:gd name="T29" fmla="*/ 12 h 50"/>
                  <a:gd name="T30" fmla="*/ 19 w 32"/>
                  <a:gd name="T31" fmla="*/ 18 h 50"/>
                  <a:gd name="T32" fmla="*/ 19 w 32"/>
                  <a:gd name="T33" fmla="*/ 31 h 50"/>
                  <a:gd name="T34" fmla="*/ 13 w 32"/>
                  <a:gd name="T35" fmla="*/ 43 h 50"/>
                  <a:gd name="T36" fmla="*/ 7 w 32"/>
                  <a:gd name="T37" fmla="*/ 50 h 50"/>
                  <a:gd name="T38" fmla="*/ 0 w 32"/>
                  <a:gd name="T39" fmla="*/ 50 h 50"/>
                  <a:gd name="T40" fmla="*/ 0 w 32"/>
                  <a:gd name="T41" fmla="*/ 50 h 50"/>
                  <a:gd name="T42" fmla="*/ 0 w 32"/>
                  <a:gd name="T43" fmla="*/ 50 h 50"/>
                  <a:gd name="T44" fmla="*/ 0 w 32"/>
                  <a:gd name="T45" fmla="*/ 43 h 50"/>
                  <a:gd name="T46" fmla="*/ 7 w 32"/>
                  <a:gd name="T47" fmla="*/ 25 h 50"/>
                  <a:gd name="T48" fmla="*/ 19 w 32"/>
                  <a:gd name="T49" fmla="*/ 12 h 50"/>
                  <a:gd name="T50" fmla="*/ 32 w 32"/>
                  <a:gd name="T51" fmla="*/ 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" h="50">
                    <a:moveTo>
                      <a:pt x="19" y="12"/>
                    </a:moveTo>
                    <a:lnTo>
                      <a:pt x="13" y="25"/>
                    </a:lnTo>
                    <a:lnTo>
                      <a:pt x="7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1"/>
                    </a:lnTo>
                    <a:lnTo>
                      <a:pt x="13" y="43"/>
                    </a:lnTo>
                    <a:lnTo>
                      <a:pt x="7" y="50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7" y="25"/>
                    </a:lnTo>
                    <a:lnTo>
                      <a:pt x="19" y="1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5" name="Freeform 567">
                <a:extLst>
                  <a:ext uri="{FF2B5EF4-FFF2-40B4-BE49-F238E27FC236}">
                    <a16:creationId xmlns:a16="http://schemas.microsoft.com/office/drawing/2014/main" id="{F12D5842-64B5-8C61-2597-ADBA93BD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31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7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6" name="Freeform 568">
                <a:extLst>
                  <a:ext uri="{FF2B5EF4-FFF2-40B4-BE49-F238E27FC236}">
                    <a16:creationId xmlns:a16="http://schemas.microsoft.com/office/drawing/2014/main" id="{375A7588-2EE1-DC46-266C-8A46C3EAF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31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6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7" name="Freeform 569">
                <a:extLst>
                  <a:ext uri="{FF2B5EF4-FFF2-40B4-BE49-F238E27FC236}">
                    <a16:creationId xmlns:a16="http://schemas.microsoft.com/office/drawing/2014/main" id="{C306811E-EC42-3351-3D90-3F17C0B9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3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8" name="Freeform 570">
                <a:extLst>
                  <a:ext uri="{FF2B5EF4-FFF2-40B4-BE49-F238E27FC236}">
                    <a16:creationId xmlns:a16="http://schemas.microsoft.com/office/drawing/2014/main" id="{489A0125-7C7D-2134-F140-F9A16DC94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304"/>
                <a:ext cx="13" cy="12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6 h 12"/>
                  <a:gd name="T4" fmla="*/ 0 w 13"/>
                  <a:gd name="T5" fmla="*/ 6 h 12"/>
                  <a:gd name="T6" fmla="*/ 0 w 13"/>
                  <a:gd name="T7" fmla="*/ 12 h 12"/>
                  <a:gd name="T8" fmla="*/ 0 w 13"/>
                  <a:gd name="T9" fmla="*/ 6 h 12"/>
                  <a:gd name="T10" fmla="*/ 6 w 13"/>
                  <a:gd name="T11" fmla="*/ 6 h 12"/>
                  <a:gd name="T12" fmla="*/ 6 w 13"/>
                  <a:gd name="T13" fmla="*/ 6 h 12"/>
                  <a:gd name="T14" fmla="*/ 0 w 13"/>
                  <a:gd name="T15" fmla="*/ 6 h 12"/>
                  <a:gd name="T16" fmla="*/ 0 w 13"/>
                  <a:gd name="T17" fmla="*/ 12 h 12"/>
                  <a:gd name="T18" fmla="*/ 6 w 13"/>
                  <a:gd name="T19" fmla="*/ 6 h 12"/>
                  <a:gd name="T20" fmla="*/ 6 w 13"/>
                  <a:gd name="T21" fmla="*/ 6 h 12"/>
                  <a:gd name="T22" fmla="*/ 6 w 13"/>
                  <a:gd name="T23" fmla="*/ 6 h 12"/>
                  <a:gd name="T24" fmla="*/ 6 w 13"/>
                  <a:gd name="T25" fmla="*/ 6 h 12"/>
                  <a:gd name="T26" fmla="*/ 6 w 13"/>
                  <a:gd name="T27" fmla="*/ 6 h 12"/>
                  <a:gd name="T28" fmla="*/ 6 w 13"/>
                  <a:gd name="T29" fmla="*/ 6 h 12"/>
                  <a:gd name="T30" fmla="*/ 6 w 13"/>
                  <a:gd name="T31" fmla="*/ 6 h 12"/>
                  <a:gd name="T32" fmla="*/ 13 w 1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9" name="Freeform 571">
                <a:extLst>
                  <a:ext uri="{FF2B5EF4-FFF2-40B4-BE49-F238E27FC236}">
                    <a16:creationId xmlns:a16="http://schemas.microsoft.com/office/drawing/2014/main" id="{5C75863F-9128-46AC-B7E7-5FEA2DD86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2298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13 w 13"/>
                  <a:gd name="T3" fmla="*/ 0 h 6"/>
                  <a:gd name="T4" fmla="*/ 7 w 13"/>
                  <a:gd name="T5" fmla="*/ 0 h 6"/>
                  <a:gd name="T6" fmla="*/ 7 w 13"/>
                  <a:gd name="T7" fmla="*/ 6 h 6"/>
                  <a:gd name="T8" fmla="*/ 0 w 13"/>
                  <a:gd name="T9" fmla="*/ 6 h 6"/>
                  <a:gd name="T10" fmla="*/ 7 w 13"/>
                  <a:gd name="T11" fmla="*/ 6 h 6"/>
                  <a:gd name="T12" fmla="*/ 7 w 13"/>
                  <a:gd name="T13" fmla="*/ 6 h 6"/>
                  <a:gd name="T14" fmla="*/ 13 w 13"/>
                  <a:gd name="T15" fmla="*/ 0 h 6"/>
                  <a:gd name="T16" fmla="*/ 13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0" name="Freeform 572">
                <a:extLst>
                  <a:ext uri="{FF2B5EF4-FFF2-40B4-BE49-F238E27FC236}">
                    <a16:creationId xmlns:a16="http://schemas.microsoft.com/office/drawing/2014/main" id="{6741A2AF-5937-1B85-0E7E-E64130354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2285"/>
                <a:ext cx="18" cy="19"/>
              </a:xfrm>
              <a:custGeom>
                <a:avLst/>
                <a:gdLst>
                  <a:gd name="T0" fmla="*/ 6 w 18"/>
                  <a:gd name="T1" fmla="*/ 13 h 19"/>
                  <a:gd name="T2" fmla="*/ 0 w 18"/>
                  <a:gd name="T3" fmla="*/ 19 h 19"/>
                  <a:gd name="T4" fmla="*/ 6 w 18"/>
                  <a:gd name="T5" fmla="*/ 19 h 19"/>
                  <a:gd name="T6" fmla="*/ 6 w 18"/>
                  <a:gd name="T7" fmla="*/ 19 h 19"/>
                  <a:gd name="T8" fmla="*/ 12 w 18"/>
                  <a:gd name="T9" fmla="*/ 13 h 19"/>
                  <a:gd name="T10" fmla="*/ 12 w 18"/>
                  <a:gd name="T11" fmla="*/ 6 h 19"/>
                  <a:gd name="T12" fmla="*/ 18 w 18"/>
                  <a:gd name="T13" fmla="*/ 0 h 19"/>
                  <a:gd name="T14" fmla="*/ 12 w 18"/>
                  <a:gd name="T15" fmla="*/ 13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9">
                    <a:moveTo>
                      <a:pt x="6" y="13"/>
                    </a:moveTo>
                    <a:lnTo>
                      <a:pt x="0" y="19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2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1" name="Freeform 573">
                <a:extLst>
                  <a:ext uri="{FF2B5EF4-FFF2-40B4-BE49-F238E27FC236}">
                    <a16:creationId xmlns:a16="http://schemas.microsoft.com/office/drawing/2014/main" id="{F80A05DB-8EAA-941D-4276-E480E0837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273"/>
                <a:ext cx="63" cy="25"/>
              </a:xfrm>
              <a:custGeom>
                <a:avLst/>
                <a:gdLst>
                  <a:gd name="T0" fmla="*/ 6 w 63"/>
                  <a:gd name="T1" fmla="*/ 12 h 25"/>
                  <a:gd name="T2" fmla="*/ 6 w 63"/>
                  <a:gd name="T3" fmla="*/ 6 h 25"/>
                  <a:gd name="T4" fmla="*/ 13 w 63"/>
                  <a:gd name="T5" fmla="*/ 6 h 25"/>
                  <a:gd name="T6" fmla="*/ 13 w 63"/>
                  <a:gd name="T7" fmla="*/ 6 h 25"/>
                  <a:gd name="T8" fmla="*/ 13 w 63"/>
                  <a:gd name="T9" fmla="*/ 6 h 25"/>
                  <a:gd name="T10" fmla="*/ 13 w 63"/>
                  <a:gd name="T11" fmla="*/ 12 h 25"/>
                  <a:gd name="T12" fmla="*/ 6 w 63"/>
                  <a:gd name="T13" fmla="*/ 12 h 25"/>
                  <a:gd name="T14" fmla="*/ 0 w 63"/>
                  <a:gd name="T15" fmla="*/ 12 h 25"/>
                  <a:gd name="T16" fmla="*/ 6 w 63"/>
                  <a:gd name="T17" fmla="*/ 18 h 25"/>
                  <a:gd name="T18" fmla="*/ 13 w 63"/>
                  <a:gd name="T19" fmla="*/ 18 h 25"/>
                  <a:gd name="T20" fmla="*/ 13 w 63"/>
                  <a:gd name="T21" fmla="*/ 25 h 25"/>
                  <a:gd name="T22" fmla="*/ 13 w 63"/>
                  <a:gd name="T23" fmla="*/ 25 h 25"/>
                  <a:gd name="T24" fmla="*/ 6 w 63"/>
                  <a:gd name="T25" fmla="*/ 25 h 25"/>
                  <a:gd name="T26" fmla="*/ 19 w 63"/>
                  <a:gd name="T27" fmla="*/ 18 h 25"/>
                  <a:gd name="T28" fmla="*/ 19 w 63"/>
                  <a:gd name="T29" fmla="*/ 18 h 25"/>
                  <a:gd name="T30" fmla="*/ 19 w 63"/>
                  <a:gd name="T31" fmla="*/ 18 h 25"/>
                  <a:gd name="T32" fmla="*/ 13 w 63"/>
                  <a:gd name="T33" fmla="*/ 25 h 25"/>
                  <a:gd name="T34" fmla="*/ 19 w 63"/>
                  <a:gd name="T35" fmla="*/ 25 h 25"/>
                  <a:gd name="T36" fmla="*/ 19 w 63"/>
                  <a:gd name="T37" fmla="*/ 25 h 25"/>
                  <a:gd name="T38" fmla="*/ 19 w 63"/>
                  <a:gd name="T39" fmla="*/ 18 h 25"/>
                  <a:gd name="T40" fmla="*/ 19 w 63"/>
                  <a:gd name="T41" fmla="*/ 18 h 25"/>
                  <a:gd name="T42" fmla="*/ 19 w 63"/>
                  <a:gd name="T43" fmla="*/ 18 h 25"/>
                  <a:gd name="T44" fmla="*/ 19 w 63"/>
                  <a:gd name="T45" fmla="*/ 18 h 25"/>
                  <a:gd name="T46" fmla="*/ 25 w 63"/>
                  <a:gd name="T47" fmla="*/ 18 h 25"/>
                  <a:gd name="T48" fmla="*/ 25 w 63"/>
                  <a:gd name="T49" fmla="*/ 18 h 25"/>
                  <a:gd name="T50" fmla="*/ 31 w 63"/>
                  <a:gd name="T51" fmla="*/ 12 h 25"/>
                  <a:gd name="T52" fmla="*/ 31 w 63"/>
                  <a:gd name="T53" fmla="*/ 0 h 25"/>
                  <a:gd name="T54" fmla="*/ 31 w 63"/>
                  <a:gd name="T55" fmla="*/ 6 h 25"/>
                  <a:gd name="T56" fmla="*/ 31 w 63"/>
                  <a:gd name="T57" fmla="*/ 12 h 25"/>
                  <a:gd name="T58" fmla="*/ 31 w 63"/>
                  <a:gd name="T59" fmla="*/ 18 h 25"/>
                  <a:gd name="T60" fmla="*/ 31 w 63"/>
                  <a:gd name="T61" fmla="*/ 18 h 25"/>
                  <a:gd name="T62" fmla="*/ 31 w 63"/>
                  <a:gd name="T63" fmla="*/ 12 h 25"/>
                  <a:gd name="T64" fmla="*/ 31 w 63"/>
                  <a:gd name="T65" fmla="*/ 12 h 25"/>
                  <a:gd name="T66" fmla="*/ 31 w 63"/>
                  <a:gd name="T67" fmla="*/ 18 h 25"/>
                  <a:gd name="T68" fmla="*/ 31 w 63"/>
                  <a:gd name="T69" fmla="*/ 18 h 25"/>
                  <a:gd name="T70" fmla="*/ 38 w 63"/>
                  <a:gd name="T71" fmla="*/ 12 h 25"/>
                  <a:gd name="T72" fmla="*/ 38 w 63"/>
                  <a:gd name="T73" fmla="*/ 12 h 25"/>
                  <a:gd name="T74" fmla="*/ 38 w 63"/>
                  <a:gd name="T75" fmla="*/ 12 h 25"/>
                  <a:gd name="T76" fmla="*/ 31 w 63"/>
                  <a:gd name="T77" fmla="*/ 18 h 25"/>
                  <a:gd name="T78" fmla="*/ 38 w 63"/>
                  <a:gd name="T79" fmla="*/ 18 h 25"/>
                  <a:gd name="T80" fmla="*/ 38 w 63"/>
                  <a:gd name="T81" fmla="*/ 18 h 25"/>
                  <a:gd name="T82" fmla="*/ 38 w 63"/>
                  <a:gd name="T83" fmla="*/ 12 h 25"/>
                  <a:gd name="T84" fmla="*/ 44 w 63"/>
                  <a:gd name="T85" fmla="*/ 12 h 25"/>
                  <a:gd name="T86" fmla="*/ 50 w 63"/>
                  <a:gd name="T87" fmla="*/ 6 h 25"/>
                  <a:gd name="T88" fmla="*/ 63 w 63"/>
                  <a:gd name="T89" fmla="*/ 0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3" h="25">
                    <a:moveTo>
                      <a:pt x="6" y="12"/>
                    </a:moveTo>
                    <a:lnTo>
                      <a:pt x="6" y="6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13" y="25"/>
                    </a:lnTo>
                    <a:lnTo>
                      <a:pt x="6" y="25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19" y="25"/>
                    </a:lnTo>
                    <a:lnTo>
                      <a:pt x="19" y="18"/>
                    </a:lnTo>
                    <a:lnTo>
                      <a:pt x="25" y="18"/>
                    </a:lnTo>
                    <a:lnTo>
                      <a:pt x="31" y="12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31" y="18"/>
                    </a:lnTo>
                    <a:lnTo>
                      <a:pt x="31" y="12"/>
                    </a:lnTo>
                    <a:lnTo>
                      <a:pt x="31" y="18"/>
                    </a:lnTo>
                    <a:lnTo>
                      <a:pt x="38" y="12"/>
                    </a:lnTo>
                    <a:lnTo>
                      <a:pt x="31" y="18"/>
                    </a:lnTo>
                    <a:lnTo>
                      <a:pt x="38" y="18"/>
                    </a:lnTo>
                    <a:lnTo>
                      <a:pt x="38" y="12"/>
                    </a:lnTo>
                    <a:lnTo>
                      <a:pt x="44" y="12"/>
                    </a:lnTo>
                    <a:lnTo>
                      <a:pt x="50" y="6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2" name="Line 574">
                <a:extLst>
                  <a:ext uri="{FF2B5EF4-FFF2-40B4-BE49-F238E27FC236}">
                    <a16:creationId xmlns:a16="http://schemas.microsoft.com/office/drawing/2014/main" id="{3345197D-F1F8-B909-E0B1-0784DDF24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22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3" name="Line 575">
                <a:extLst>
                  <a:ext uri="{FF2B5EF4-FFF2-40B4-BE49-F238E27FC236}">
                    <a16:creationId xmlns:a16="http://schemas.microsoft.com/office/drawing/2014/main" id="{CFA8EA2F-5BE5-7C20-CC6D-4C5CEAE5B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227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4" name="Line 576">
                <a:extLst>
                  <a:ext uri="{FF2B5EF4-FFF2-40B4-BE49-F238E27FC236}">
                    <a16:creationId xmlns:a16="http://schemas.microsoft.com/office/drawing/2014/main" id="{6B55C30E-F788-0A82-9C8B-546BFFF70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227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5" name="Line 577">
                <a:extLst>
                  <a:ext uri="{FF2B5EF4-FFF2-40B4-BE49-F238E27FC236}">
                    <a16:creationId xmlns:a16="http://schemas.microsoft.com/office/drawing/2014/main" id="{A7ABA169-A51C-6644-74D8-02B45CB80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0" y="2279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6" name="Freeform 578">
                <a:extLst>
                  <a:ext uri="{FF2B5EF4-FFF2-40B4-BE49-F238E27FC236}">
                    <a16:creationId xmlns:a16="http://schemas.microsoft.com/office/drawing/2014/main" id="{9F552923-150A-51E0-416F-BA9AACC91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492"/>
                <a:ext cx="25" cy="18"/>
              </a:xfrm>
              <a:custGeom>
                <a:avLst/>
                <a:gdLst>
                  <a:gd name="T0" fmla="*/ 19 w 25"/>
                  <a:gd name="T1" fmla="*/ 0 h 18"/>
                  <a:gd name="T2" fmla="*/ 19 w 25"/>
                  <a:gd name="T3" fmla="*/ 6 h 18"/>
                  <a:gd name="T4" fmla="*/ 19 w 25"/>
                  <a:gd name="T5" fmla="*/ 6 h 18"/>
                  <a:gd name="T6" fmla="*/ 19 w 25"/>
                  <a:gd name="T7" fmla="*/ 12 h 18"/>
                  <a:gd name="T8" fmla="*/ 6 w 25"/>
                  <a:gd name="T9" fmla="*/ 18 h 18"/>
                  <a:gd name="T10" fmla="*/ 0 w 25"/>
                  <a:gd name="T11" fmla="*/ 18 h 18"/>
                  <a:gd name="T12" fmla="*/ 0 w 25"/>
                  <a:gd name="T13" fmla="*/ 18 h 18"/>
                  <a:gd name="T14" fmla="*/ 0 w 25"/>
                  <a:gd name="T15" fmla="*/ 12 h 18"/>
                  <a:gd name="T16" fmla="*/ 6 w 25"/>
                  <a:gd name="T17" fmla="*/ 12 h 18"/>
                  <a:gd name="T18" fmla="*/ 12 w 25"/>
                  <a:gd name="T19" fmla="*/ 12 h 18"/>
                  <a:gd name="T20" fmla="*/ 12 w 25"/>
                  <a:gd name="T21" fmla="*/ 12 h 18"/>
                  <a:gd name="T22" fmla="*/ 19 w 25"/>
                  <a:gd name="T23" fmla="*/ 12 h 18"/>
                  <a:gd name="T24" fmla="*/ 25 w 25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18">
                    <a:moveTo>
                      <a:pt x="19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9" y="12"/>
                    </a:lnTo>
                    <a:lnTo>
                      <a:pt x="25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7" name="Line 579">
                <a:extLst>
                  <a:ext uri="{FF2B5EF4-FFF2-40B4-BE49-F238E27FC236}">
                    <a16:creationId xmlns:a16="http://schemas.microsoft.com/office/drawing/2014/main" id="{9FF25CEE-5CD9-C7D8-4A26-BE86031F3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5" y="249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8" name="Freeform 580">
                <a:extLst>
                  <a:ext uri="{FF2B5EF4-FFF2-40B4-BE49-F238E27FC236}">
                    <a16:creationId xmlns:a16="http://schemas.microsoft.com/office/drawing/2014/main" id="{995FA975-537A-C0E9-3B21-0435AF53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504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7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9" name="Freeform 581">
                <a:extLst>
                  <a:ext uri="{FF2B5EF4-FFF2-40B4-BE49-F238E27FC236}">
                    <a16:creationId xmlns:a16="http://schemas.microsoft.com/office/drawing/2014/main" id="{E27B4DF0-C09B-66CE-9CBD-64195B574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49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0" name="Freeform 582">
                <a:extLst>
                  <a:ext uri="{FF2B5EF4-FFF2-40B4-BE49-F238E27FC236}">
                    <a16:creationId xmlns:a16="http://schemas.microsoft.com/office/drawing/2014/main" id="{58EE561A-DA00-592E-7FD5-E3C3B2996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49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0 h 12"/>
                  <a:gd name="T10" fmla="*/ 6 w 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" name="Freeform 583">
                <a:extLst>
                  <a:ext uri="{FF2B5EF4-FFF2-40B4-BE49-F238E27FC236}">
                    <a16:creationId xmlns:a16="http://schemas.microsoft.com/office/drawing/2014/main" id="{0D2EF3D6-4164-0FF3-0B4E-C95725386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492"/>
                <a:ext cx="31" cy="6"/>
              </a:xfrm>
              <a:custGeom>
                <a:avLst/>
                <a:gdLst>
                  <a:gd name="T0" fmla="*/ 0 w 31"/>
                  <a:gd name="T1" fmla="*/ 6 h 6"/>
                  <a:gd name="T2" fmla="*/ 0 w 31"/>
                  <a:gd name="T3" fmla="*/ 6 h 6"/>
                  <a:gd name="T4" fmla="*/ 6 w 31"/>
                  <a:gd name="T5" fmla="*/ 6 h 6"/>
                  <a:gd name="T6" fmla="*/ 6 w 31"/>
                  <a:gd name="T7" fmla="*/ 6 h 6"/>
                  <a:gd name="T8" fmla="*/ 6 w 31"/>
                  <a:gd name="T9" fmla="*/ 6 h 6"/>
                  <a:gd name="T10" fmla="*/ 13 w 31"/>
                  <a:gd name="T11" fmla="*/ 6 h 6"/>
                  <a:gd name="T12" fmla="*/ 13 w 31"/>
                  <a:gd name="T13" fmla="*/ 0 h 6"/>
                  <a:gd name="T14" fmla="*/ 13 w 31"/>
                  <a:gd name="T15" fmla="*/ 6 h 6"/>
                  <a:gd name="T16" fmla="*/ 13 w 31"/>
                  <a:gd name="T17" fmla="*/ 6 h 6"/>
                  <a:gd name="T18" fmla="*/ 13 w 31"/>
                  <a:gd name="T19" fmla="*/ 6 h 6"/>
                  <a:gd name="T20" fmla="*/ 13 w 31"/>
                  <a:gd name="T21" fmla="*/ 6 h 6"/>
                  <a:gd name="T22" fmla="*/ 13 w 31"/>
                  <a:gd name="T23" fmla="*/ 6 h 6"/>
                  <a:gd name="T24" fmla="*/ 19 w 31"/>
                  <a:gd name="T25" fmla="*/ 0 h 6"/>
                  <a:gd name="T26" fmla="*/ 19 w 31"/>
                  <a:gd name="T27" fmla="*/ 0 h 6"/>
                  <a:gd name="T28" fmla="*/ 19 w 31"/>
                  <a:gd name="T29" fmla="*/ 0 h 6"/>
                  <a:gd name="T30" fmla="*/ 25 w 31"/>
                  <a:gd name="T31" fmla="*/ 0 h 6"/>
                  <a:gd name="T32" fmla="*/ 25 w 31"/>
                  <a:gd name="T33" fmla="*/ 0 h 6"/>
                  <a:gd name="T34" fmla="*/ 25 w 31"/>
                  <a:gd name="T35" fmla="*/ 0 h 6"/>
                  <a:gd name="T36" fmla="*/ 25 w 31"/>
                  <a:gd name="T37" fmla="*/ 0 h 6"/>
                  <a:gd name="T38" fmla="*/ 31 w 31"/>
                  <a:gd name="T39" fmla="*/ 0 h 6"/>
                  <a:gd name="T40" fmla="*/ 31 w 31"/>
                  <a:gd name="T41" fmla="*/ 0 h 6"/>
                  <a:gd name="T42" fmla="*/ 31 w 31"/>
                  <a:gd name="T43" fmla="*/ 0 h 6"/>
                  <a:gd name="T44" fmla="*/ 31 w 31"/>
                  <a:gd name="T45" fmla="*/ 0 h 6"/>
                  <a:gd name="T46" fmla="*/ 31 w 31"/>
                  <a:gd name="T47" fmla="*/ 0 h 6"/>
                  <a:gd name="T48" fmla="*/ 31 w 31"/>
                  <a:gd name="T49" fmla="*/ 0 h 6"/>
                  <a:gd name="T50" fmla="*/ 31 w 31"/>
                  <a:gd name="T51" fmla="*/ 0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" name="Freeform 584">
                <a:extLst>
                  <a:ext uri="{FF2B5EF4-FFF2-40B4-BE49-F238E27FC236}">
                    <a16:creationId xmlns:a16="http://schemas.microsoft.com/office/drawing/2014/main" id="{DB3CEAF9-BA1B-EE6D-D8E9-C38F858E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485"/>
                <a:ext cx="19" cy="7"/>
              </a:xfrm>
              <a:custGeom>
                <a:avLst/>
                <a:gdLst>
                  <a:gd name="T0" fmla="*/ 0 w 19"/>
                  <a:gd name="T1" fmla="*/ 7 h 7"/>
                  <a:gd name="T2" fmla="*/ 7 w 19"/>
                  <a:gd name="T3" fmla="*/ 0 h 7"/>
                  <a:gd name="T4" fmla="*/ 7 w 19"/>
                  <a:gd name="T5" fmla="*/ 7 h 7"/>
                  <a:gd name="T6" fmla="*/ 7 w 19"/>
                  <a:gd name="T7" fmla="*/ 7 h 7"/>
                  <a:gd name="T8" fmla="*/ 7 w 19"/>
                  <a:gd name="T9" fmla="*/ 7 h 7"/>
                  <a:gd name="T10" fmla="*/ 13 w 19"/>
                  <a:gd name="T11" fmla="*/ 0 h 7"/>
                  <a:gd name="T12" fmla="*/ 13 w 19"/>
                  <a:gd name="T13" fmla="*/ 0 h 7"/>
                  <a:gd name="T14" fmla="*/ 13 w 19"/>
                  <a:gd name="T15" fmla="*/ 0 h 7"/>
                  <a:gd name="T16" fmla="*/ 13 w 19"/>
                  <a:gd name="T17" fmla="*/ 0 h 7"/>
                  <a:gd name="T18" fmla="*/ 13 w 19"/>
                  <a:gd name="T19" fmla="*/ 7 h 7"/>
                  <a:gd name="T20" fmla="*/ 13 w 19"/>
                  <a:gd name="T21" fmla="*/ 0 h 7"/>
                  <a:gd name="T22" fmla="*/ 19 w 19"/>
                  <a:gd name="T23" fmla="*/ 0 h 7"/>
                  <a:gd name="T24" fmla="*/ 19 w 1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7">
                    <a:moveTo>
                      <a:pt x="0" y="7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" name="Line 585">
                <a:extLst>
                  <a:ext uri="{FF2B5EF4-FFF2-40B4-BE49-F238E27FC236}">
                    <a16:creationId xmlns:a16="http://schemas.microsoft.com/office/drawing/2014/main" id="{01B0BF2B-AB9B-20AB-DE8C-A9D1C90F1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8" y="248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" name="Freeform 586">
                <a:extLst>
                  <a:ext uri="{FF2B5EF4-FFF2-40B4-BE49-F238E27FC236}">
                    <a16:creationId xmlns:a16="http://schemas.microsoft.com/office/drawing/2014/main" id="{8BC91D38-D9CA-BFC1-6F83-E0AEB866B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49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5" name="Freeform 587">
                <a:extLst>
                  <a:ext uri="{FF2B5EF4-FFF2-40B4-BE49-F238E27FC236}">
                    <a16:creationId xmlns:a16="http://schemas.microsoft.com/office/drawing/2014/main" id="{2F629C89-77FE-BF2F-31D2-C1B07E2FB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467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6 h 12"/>
                  <a:gd name="T4" fmla="*/ 6 w 12"/>
                  <a:gd name="T5" fmla="*/ 6 h 12"/>
                  <a:gd name="T6" fmla="*/ 6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6 w 12"/>
                  <a:gd name="T15" fmla="*/ 0 h 12"/>
                  <a:gd name="T16" fmla="*/ 6 w 12"/>
                  <a:gd name="T17" fmla="*/ 6 h 12"/>
                  <a:gd name="T18" fmla="*/ 12 w 12"/>
                  <a:gd name="T19" fmla="*/ 6 h 12"/>
                  <a:gd name="T20" fmla="*/ 12 w 12"/>
                  <a:gd name="T21" fmla="*/ 12 h 12"/>
                  <a:gd name="T22" fmla="*/ 12 w 12"/>
                  <a:gd name="T23" fmla="*/ 12 h 12"/>
                  <a:gd name="T24" fmla="*/ 6 w 12"/>
                  <a:gd name="T25" fmla="*/ 12 h 12"/>
                  <a:gd name="T26" fmla="*/ 0 w 12"/>
                  <a:gd name="T27" fmla="*/ 12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6" name="Freeform 588">
                <a:extLst>
                  <a:ext uri="{FF2B5EF4-FFF2-40B4-BE49-F238E27FC236}">
                    <a16:creationId xmlns:a16="http://schemas.microsoft.com/office/drawing/2014/main" id="{E62EA824-1EB2-B00D-54A3-18EB8EE95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2473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7" name="Rectangle 589">
                <a:extLst>
                  <a:ext uri="{FF2B5EF4-FFF2-40B4-BE49-F238E27FC236}">
                    <a16:creationId xmlns:a16="http://schemas.microsoft.com/office/drawing/2014/main" id="{8BCFA041-4008-DF13-6F20-3CCACD821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7" y="2473"/>
                <a:ext cx="1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568" name="Freeform 590">
                <a:extLst>
                  <a:ext uri="{FF2B5EF4-FFF2-40B4-BE49-F238E27FC236}">
                    <a16:creationId xmlns:a16="http://schemas.microsoft.com/office/drawing/2014/main" id="{10E30034-EC70-7059-A151-5CC1801F0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47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9" name="Freeform 591">
                <a:extLst>
                  <a:ext uri="{FF2B5EF4-FFF2-40B4-BE49-F238E27FC236}">
                    <a16:creationId xmlns:a16="http://schemas.microsoft.com/office/drawing/2014/main" id="{D03B85DF-E20E-1393-F7DF-0721F73AF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46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0" name="Freeform 592">
                <a:extLst>
                  <a:ext uri="{FF2B5EF4-FFF2-40B4-BE49-F238E27FC236}">
                    <a16:creationId xmlns:a16="http://schemas.microsoft.com/office/drawing/2014/main" id="{FDB33316-C873-C183-7422-E6D3FE41A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460"/>
                <a:ext cx="13" cy="13"/>
              </a:xfrm>
              <a:custGeom>
                <a:avLst/>
                <a:gdLst>
                  <a:gd name="T0" fmla="*/ 0 w 13"/>
                  <a:gd name="T1" fmla="*/ 13 h 13"/>
                  <a:gd name="T2" fmla="*/ 0 w 13"/>
                  <a:gd name="T3" fmla="*/ 13 h 13"/>
                  <a:gd name="T4" fmla="*/ 0 w 13"/>
                  <a:gd name="T5" fmla="*/ 13 h 13"/>
                  <a:gd name="T6" fmla="*/ 7 w 13"/>
                  <a:gd name="T7" fmla="*/ 7 h 13"/>
                  <a:gd name="T8" fmla="*/ 7 w 13"/>
                  <a:gd name="T9" fmla="*/ 7 h 13"/>
                  <a:gd name="T10" fmla="*/ 0 w 13"/>
                  <a:gd name="T11" fmla="*/ 0 h 13"/>
                  <a:gd name="T12" fmla="*/ 0 w 13"/>
                  <a:gd name="T13" fmla="*/ 0 h 13"/>
                  <a:gd name="T14" fmla="*/ 0 w 13"/>
                  <a:gd name="T15" fmla="*/ 0 h 13"/>
                  <a:gd name="T16" fmla="*/ 0 w 13"/>
                  <a:gd name="T17" fmla="*/ 7 h 13"/>
                  <a:gd name="T18" fmla="*/ 0 w 13"/>
                  <a:gd name="T19" fmla="*/ 7 h 13"/>
                  <a:gd name="T20" fmla="*/ 7 w 13"/>
                  <a:gd name="T21" fmla="*/ 7 h 13"/>
                  <a:gd name="T22" fmla="*/ 7 w 13"/>
                  <a:gd name="T23" fmla="*/ 7 h 13"/>
                  <a:gd name="T24" fmla="*/ 13 w 13"/>
                  <a:gd name="T25" fmla="*/ 7 h 13"/>
                  <a:gd name="T26" fmla="*/ 13 w 13"/>
                  <a:gd name="T27" fmla="*/ 7 h 13"/>
                  <a:gd name="T28" fmla="*/ 7 w 13"/>
                  <a:gd name="T29" fmla="*/ 7 h 13"/>
                  <a:gd name="T30" fmla="*/ 7 w 13"/>
                  <a:gd name="T31" fmla="*/ 7 h 13"/>
                  <a:gd name="T32" fmla="*/ 13 w 13"/>
                  <a:gd name="T33" fmla="*/ 7 h 13"/>
                  <a:gd name="T34" fmla="*/ 13 w 13"/>
                  <a:gd name="T35" fmla="*/ 7 h 13"/>
                  <a:gd name="T36" fmla="*/ 13 w 13"/>
                  <a:gd name="T37" fmla="*/ 7 h 13"/>
                  <a:gd name="T38" fmla="*/ 13 w 13"/>
                  <a:gd name="T39" fmla="*/ 7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0" y="13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3" y="7"/>
                    </a:lnTo>
                    <a:lnTo>
                      <a:pt x="7" y="7"/>
                    </a:lnTo>
                    <a:lnTo>
                      <a:pt x="1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1" name="Freeform 593">
                <a:extLst>
                  <a:ext uri="{FF2B5EF4-FFF2-40B4-BE49-F238E27FC236}">
                    <a16:creationId xmlns:a16="http://schemas.microsoft.com/office/drawing/2014/main" id="{2C8AEE20-62ED-5108-B1A1-6FEEDE59B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24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6 w 12"/>
                  <a:gd name="T5" fmla="*/ 0 h 1"/>
                  <a:gd name="T6" fmla="*/ 6 w 12"/>
                  <a:gd name="T7" fmla="*/ 0 h 1"/>
                  <a:gd name="T8" fmla="*/ 6 w 12"/>
                  <a:gd name="T9" fmla="*/ 0 h 1"/>
                  <a:gd name="T10" fmla="*/ 0 w 12"/>
                  <a:gd name="T11" fmla="*/ 0 h 1"/>
                  <a:gd name="T12" fmla="*/ 6 w 12"/>
                  <a:gd name="T13" fmla="*/ 0 h 1"/>
                  <a:gd name="T14" fmla="*/ 6 w 12"/>
                  <a:gd name="T15" fmla="*/ 0 h 1"/>
                  <a:gd name="T16" fmla="*/ 12 w 1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2" name="Freeform 594">
                <a:extLst>
                  <a:ext uri="{FF2B5EF4-FFF2-40B4-BE49-F238E27FC236}">
                    <a16:creationId xmlns:a16="http://schemas.microsoft.com/office/drawing/2014/main" id="{FC03A1B6-4FA5-1DF2-4E46-2D3DE097E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244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6 h 12"/>
                  <a:gd name="T4" fmla="*/ 6 w 12"/>
                  <a:gd name="T5" fmla="*/ 6 h 12"/>
                  <a:gd name="T6" fmla="*/ 0 w 12"/>
                  <a:gd name="T7" fmla="*/ 6 h 12"/>
                  <a:gd name="T8" fmla="*/ 0 w 12"/>
                  <a:gd name="T9" fmla="*/ 0 h 12"/>
                  <a:gd name="T10" fmla="*/ 6 w 12"/>
                  <a:gd name="T11" fmla="*/ 0 h 12"/>
                  <a:gd name="T12" fmla="*/ 6 w 12"/>
                  <a:gd name="T13" fmla="*/ 0 h 12"/>
                  <a:gd name="T14" fmla="*/ 12 w 12"/>
                  <a:gd name="T15" fmla="*/ 6 h 12"/>
                  <a:gd name="T16" fmla="*/ 12 w 12"/>
                  <a:gd name="T17" fmla="*/ 6 h 12"/>
                  <a:gd name="T18" fmla="*/ 12 w 12"/>
                  <a:gd name="T19" fmla="*/ 12 h 12"/>
                  <a:gd name="T20" fmla="*/ 6 w 12"/>
                  <a:gd name="T21" fmla="*/ 12 h 12"/>
                  <a:gd name="T22" fmla="*/ 6 w 12"/>
                  <a:gd name="T23" fmla="*/ 12 h 12"/>
                  <a:gd name="T24" fmla="*/ 0 w 12"/>
                  <a:gd name="T25" fmla="*/ 12 h 12"/>
                  <a:gd name="T26" fmla="*/ 0 w 12"/>
                  <a:gd name="T27" fmla="*/ 6 h 12"/>
                  <a:gd name="T28" fmla="*/ 0 w 12"/>
                  <a:gd name="T29" fmla="*/ 6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3" name="Freeform 595">
                <a:extLst>
                  <a:ext uri="{FF2B5EF4-FFF2-40B4-BE49-F238E27FC236}">
                    <a16:creationId xmlns:a16="http://schemas.microsoft.com/office/drawing/2014/main" id="{E02431A0-A2D7-EC3C-40DA-E5A61C03B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245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6 w 12"/>
                  <a:gd name="T7" fmla="*/ 0 h 1"/>
                  <a:gd name="T8" fmla="*/ 6 w 12"/>
                  <a:gd name="T9" fmla="*/ 0 h 1"/>
                  <a:gd name="T10" fmla="*/ 6 w 12"/>
                  <a:gd name="T11" fmla="*/ 0 h 1"/>
                  <a:gd name="T12" fmla="*/ 6 w 12"/>
                  <a:gd name="T13" fmla="*/ 0 h 1"/>
                  <a:gd name="T14" fmla="*/ 12 w 12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4" name="Freeform 596">
                <a:extLst>
                  <a:ext uri="{FF2B5EF4-FFF2-40B4-BE49-F238E27FC236}">
                    <a16:creationId xmlns:a16="http://schemas.microsoft.com/office/drawing/2014/main" id="{B2871C3A-BA4E-B7F0-504C-247E2707C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279"/>
                <a:ext cx="19" cy="12"/>
              </a:xfrm>
              <a:custGeom>
                <a:avLst/>
                <a:gdLst>
                  <a:gd name="T0" fmla="*/ 0 w 19"/>
                  <a:gd name="T1" fmla="*/ 0 h 12"/>
                  <a:gd name="T2" fmla="*/ 13 w 19"/>
                  <a:gd name="T3" fmla="*/ 0 h 12"/>
                  <a:gd name="T4" fmla="*/ 13 w 19"/>
                  <a:gd name="T5" fmla="*/ 0 h 12"/>
                  <a:gd name="T6" fmla="*/ 13 w 19"/>
                  <a:gd name="T7" fmla="*/ 0 h 12"/>
                  <a:gd name="T8" fmla="*/ 7 w 19"/>
                  <a:gd name="T9" fmla="*/ 0 h 12"/>
                  <a:gd name="T10" fmla="*/ 7 w 19"/>
                  <a:gd name="T11" fmla="*/ 0 h 12"/>
                  <a:gd name="T12" fmla="*/ 7 w 19"/>
                  <a:gd name="T13" fmla="*/ 0 h 12"/>
                  <a:gd name="T14" fmla="*/ 7 w 19"/>
                  <a:gd name="T15" fmla="*/ 0 h 12"/>
                  <a:gd name="T16" fmla="*/ 7 w 19"/>
                  <a:gd name="T17" fmla="*/ 6 h 12"/>
                  <a:gd name="T18" fmla="*/ 13 w 19"/>
                  <a:gd name="T19" fmla="*/ 6 h 12"/>
                  <a:gd name="T20" fmla="*/ 7 w 19"/>
                  <a:gd name="T21" fmla="*/ 0 h 12"/>
                  <a:gd name="T22" fmla="*/ 13 w 19"/>
                  <a:gd name="T23" fmla="*/ 0 h 12"/>
                  <a:gd name="T24" fmla="*/ 13 w 19"/>
                  <a:gd name="T25" fmla="*/ 6 h 12"/>
                  <a:gd name="T26" fmla="*/ 13 w 19"/>
                  <a:gd name="T27" fmla="*/ 6 h 12"/>
                  <a:gd name="T28" fmla="*/ 13 w 19"/>
                  <a:gd name="T29" fmla="*/ 6 h 12"/>
                  <a:gd name="T30" fmla="*/ 7 w 19"/>
                  <a:gd name="T31" fmla="*/ 6 h 12"/>
                  <a:gd name="T32" fmla="*/ 13 w 19"/>
                  <a:gd name="T33" fmla="*/ 6 h 12"/>
                  <a:gd name="T34" fmla="*/ 13 w 19"/>
                  <a:gd name="T35" fmla="*/ 6 h 12"/>
                  <a:gd name="T36" fmla="*/ 19 w 19"/>
                  <a:gd name="T37" fmla="*/ 6 h 12"/>
                  <a:gd name="T38" fmla="*/ 19 w 19"/>
                  <a:gd name="T39" fmla="*/ 6 h 12"/>
                  <a:gd name="T40" fmla="*/ 19 w 19"/>
                  <a:gd name="T41" fmla="*/ 6 h 12"/>
                  <a:gd name="T42" fmla="*/ 19 w 19"/>
                  <a:gd name="T43" fmla="*/ 6 h 12"/>
                  <a:gd name="T44" fmla="*/ 7 w 19"/>
                  <a:gd name="T45" fmla="*/ 12 h 12"/>
                  <a:gd name="T46" fmla="*/ 7 w 19"/>
                  <a:gd name="T47" fmla="*/ 12 h 12"/>
                  <a:gd name="T48" fmla="*/ 7 w 19"/>
                  <a:gd name="T49" fmla="*/ 12 h 12"/>
                  <a:gd name="T50" fmla="*/ 7 w 19"/>
                  <a:gd name="T51" fmla="*/ 12 h 12"/>
                  <a:gd name="T52" fmla="*/ 0 w 19"/>
                  <a:gd name="T53" fmla="*/ 6 h 12"/>
                  <a:gd name="T54" fmla="*/ 0 w 19"/>
                  <a:gd name="T55" fmla="*/ 0 h 12"/>
                  <a:gd name="T56" fmla="*/ 0 w 19"/>
                  <a:gd name="T57" fmla="*/ 0 h 12"/>
                  <a:gd name="T58" fmla="*/ 0 w 19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7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5" name="Freeform 597">
                <a:extLst>
                  <a:ext uri="{FF2B5EF4-FFF2-40B4-BE49-F238E27FC236}">
                    <a16:creationId xmlns:a16="http://schemas.microsoft.com/office/drawing/2014/main" id="{5553F6E6-4D34-8647-C36B-143F09DC0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227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6" name="Freeform 598">
                <a:extLst>
                  <a:ext uri="{FF2B5EF4-FFF2-40B4-BE49-F238E27FC236}">
                    <a16:creationId xmlns:a16="http://schemas.microsoft.com/office/drawing/2014/main" id="{3F288DEB-DA0F-A7AC-F03D-A457FE1A4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27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6 w 6"/>
                  <a:gd name="T21" fmla="*/ 0 h 6"/>
                  <a:gd name="T22" fmla="*/ 6 w 6"/>
                  <a:gd name="T23" fmla="*/ 0 h 6"/>
                  <a:gd name="T24" fmla="*/ 6 w 6"/>
                  <a:gd name="T25" fmla="*/ 0 h 6"/>
                  <a:gd name="T26" fmla="*/ 6 w 6"/>
                  <a:gd name="T27" fmla="*/ 0 h 6"/>
                  <a:gd name="T28" fmla="*/ 6 w 6"/>
                  <a:gd name="T29" fmla="*/ 6 h 6"/>
                  <a:gd name="T30" fmla="*/ 0 w 6"/>
                  <a:gd name="T31" fmla="*/ 6 h 6"/>
                  <a:gd name="T32" fmla="*/ 0 w 6"/>
                  <a:gd name="T33" fmla="*/ 0 h 6"/>
                  <a:gd name="T34" fmla="*/ 0 w 6"/>
                  <a:gd name="T35" fmla="*/ 0 h 6"/>
                  <a:gd name="T36" fmla="*/ 0 w 6"/>
                  <a:gd name="T37" fmla="*/ 6 h 6"/>
                  <a:gd name="T38" fmla="*/ 6 w 6"/>
                  <a:gd name="T39" fmla="*/ 6 h 6"/>
                  <a:gd name="T40" fmla="*/ 6 w 6"/>
                  <a:gd name="T41" fmla="*/ 0 h 6"/>
                  <a:gd name="T42" fmla="*/ 6 w 6"/>
                  <a:gd name="T43" fmla="*/ 0 h 6"/>
                  <a:gd name="T44" fmla="*/ 0 w 6"/>
                  <a:gd name="T45" fmla="*/ 0 h 6"/>
                  <a:gd name="T46" fmla="*/ 0 w 6"/>
                  <a:gd name="T47" fmla="*/ 0 h 6"/>
                  <a:gd name="T48" fmla="*/ 0 w 6"/>
                  <a:gd name="T49" fmla="*/ 0 h 6"/>
                  <a:gd name="T50" fmla="*/ 0 w 6"/>
                  <a:gd name="T51" fmla="*/ 0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7" name="Freeform 599">
                <a:extLst>
                  <a:ext uri="{FF2B5EF4-FFF2-40B4-BE49-F238E27FC236}">
                    <a16:creationId xmlns:a16="http://schemas.microsoft.com/office/drawing/2014/main" id="{3DEA1BC5-A045-0D68-763A-59CADFF09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316"/>
                <a:ext cx="25" cy="13"/>
              </a:xfrm>
              <a:custGeom>
                <a:avLst/>
                <a:gdLst>
                  <a:gd name="T0" fmla="*/ 0 w 25"/>
                  <a:gd name="T1" fmla="*/ 0 h 13"/>
                  <a:gd name="T2" fmla="*/ 13 w 25"/>
                  <a:gd name="T3" fmla="*/ 0 h 13"/>
                  <a:gd name="T4" fmla="*/ 19 w 25"/>
                  <a:gd name="T5" fmla="*/ 0 h 13"/>
                  <a:gd name="T6" fmla="*/ 19 w 25"/>
                  <a:gd name="T7" fmla="*/ 0 h 13"/>
                  <a:gd name="T8" fmla="*/ 13 w 25"/>
                  <a:gd name="T9" fmla="*/ 0 h 13"/>
                  <a:gd name="T10" fmla="*/ 7 w 25"/>
                  <a:gd name="T11" fmla="*/ 0 h 13"/>
                  <a:gd name="T12" fmla="*/ 7 w 25"/>
                  <a:gd name="T13" fmla="*/ 0 h 13"/>
                  <a:gd name="T14" fmla="*/ 7 w 25"/>
                  <a:gd name="T15" fmla="*/ 0 h 13"/>
                  <a:gd name="T16" fmla="*/ 13 w 25"/>
                  <a:gd name="T17" fmla="*/ 7 h 13"/>
                  <a:gd name="T18" fmla="*/ 13 w 25"/>
                  <a:gd name="T19" fmla="*/ 7 h 13"/>
                  <a:gd name="T20" fmla="*/ 13 w 25"/>
                  <a:gd name="T21" fmla="*/ 0 h 13"/>
                  <a:gd name="T22" fmla="*/ 13 w 25"/>
                  <a:gd name="T23" fmla="*/ 0 h 13"/>
                  <a:gd name="T24" fmla="*/ 19 w 25"/>
                  <a:gd name="T25" fmla="*/ 7 h 13"/>
                  <a:gd name="T26" fmla="*/ 19 w 25"/>
                  <a:gd name="T27" fmla="*/ 7 h 13"/>
                  <a:gd name="T28" fmla="*/ 13 w 25"/>
                  <a:gd name="T29" fmla="*/ 7 h 13"/>
                  <a:gd name="T30" fmla="*/ 13 w 25"/>
                  <a:gd name="T31" fmla="*/ 7 h 13"/>
                  <a:gd name="T32" fmla="*/ 13 w 25"/>
                  <a:gd name="T33" fmla="*/ 7 h 13"/>
                  <a:gd name="T34" fmla="*/ 19 w 25"/>
                  <a:gd name="T35" fmla="*/ 7 h 13"/>
                  <a:gd name="T36" fmla="*/ 19 w 25"/>
                  <a:gd name="T37" fmla="*/ 7 h 13"/>
                  <a:gd name="T38" fmla="*/ 19 w 25"/>
                  <a:gd name="T39" fmla="*/ 7 h 13"/>
                  <a:gd name="T40" fmla="*/ 19 w 25"/>
                  <a:gd name="T41" fmla="*/ 7 h 13"/>
                  <a:gd name="T42" fmla="*/ 25 w 25"/>
                  <a:gd name="T43" fmla="*/ 7 h 13"/>
                  <a:gd name="T44" fmla="*/ 13 w 25"/>
                  <a:gd name="T45" fmla="*/ 13 h 13"/>
                  <a:gd name="T46" fmla="*/ 13 w 25"/>
                  <a:gd name="T47" fmla="*/ 13 h 13"/>
                  <a:gd name="T48" fmla="*/ 13 w 25"/>
                  <a:gd name="T49" fmla="*/ 13 h 13"/>
                  <a:gd name="T50" fmla="*/ 13 w 25"/>
                  <a:gd name="T51" fmla="*/ 7 h 13"/>
                  <a:gd name="T52" fmla="*/ 7 w 25"/>
                  <a:gd name="T53" fmla="*/ 0 h 13"/>
                  <a:gd name="T54" fmla="*/ 0 w 25"/>
                  <a:gd name="T55" fmla="*/ 0 h 13"/>
                  <a:gd name="T56" fmla="*/ 0 w 25"/>
                  <a:gd name="T57" fmla="*/ 0 h 13"/>
                  <a:gd name="T58" fmla="*/ 0 w 25"/>
                  <a:gd name="T59" fmla="*/ 0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" h="13">
                    <a:moveTo>
                      <a:pt x="0" y="0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19" y="7"/>
                    </a:lnTo>
                    <a:lnTo>
                      <a:pt x="25" y="7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8" name="Freeform 600">
                <a:extLst>
                  <a:ext uri="{FF2B5EF4-FFF2-40B4-BE49-F238E27FC236}">
                    <a16:creationId xmlns:a16="http://schemas.microsoft.com/office/drawing/2014/main" id="{4F57FF15-C2D3-D17D-476C-E448F5649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316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7 h 7"/>
                  <a:gd name="T4" fmla="*/ 0 w 6"/>
                  <a:gd name="T5" fmla="*/ 7 h 7"/>
                  <a:gd name="T6" fmla="*/ 6 w 6"/>
                  <a:gd name="T7" fmla="*/ 7 h 7"/>
                  <a:gd name="T8" fmla="*/ 6 w 6"/>
                  <a:gd name="T9" fmla="*/ 7 h 7"/>
                  <a:gd name="T10" fmla="*/ 6 w 6"/>
                  <a:gd name="T11" fmla="*/ 0 h 7"/>
                  <a:gd name="T12" fmla="*/ 6 w 6"/>
                  <a:gd name="T13" fmla="*/ 0 h 7"/>
                  <a:gd name="T14" fmla="*/ 6 w 6"/>
                  <a:gd name="T15" fmla="*/ 0 h 7"/>
                  <a:gd name="T16" fmla="*/ 6 w 6"/>
                  <a:gd name="T17" fmla="*/ 0 h 7"/>
                  <a:gd name="T18" fmla="*/ 0 w 6"/>
                  <a:gd name="T19" fmla="*/ 0 h 7"/>
                  <a:gd name="T20" fmla="*/ 0 w 6"/>
                  <a:gd name="T21" fmla="*/ 0 h 7"/>
                  <a:gd name="T22" fmla="*/ 0 w 6"/>
                  <a:gd name="T23" fmla="*/ 0 h 7"/>
                  <a:gd name="T24" fmla="*/ 0 w 6"/>
                  <a:gd name="T25" fmla="*/ 0 h 7"/>
                  <a:gd name="T26" fmla="*/ 0 w 6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9" name="Freeform 601">
                <a:extLst>
                  <a:ext uri="{FF2B5EF4-FFF2-40B4-BE49-F238E27FC236}">
                    <a16:creationId xmlns:a16="http://schemas.microsoft.com/office/drawing/2014/main" id="{90BB987A-36B0-9410-9D7A-1D8111BC0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316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w 1"/>
                  <a:gd name="T7" fmla="*/ 0 h 7"/>
                  <a:gd name="T8" fmla="*/ 0 w 1"/>
                  <a:gd name="T9" fmla="*/ 7 h 7"/>
                  <a:gd name="T10" fmla="*/ 0 w 1"/>
                  <a:gd name="T11" fmla="*/ 7 h 7"/>
                  <a:gd name="T12" fmla="*/ 0 w 1"/>
                  <a:gd name="T13" fmla="*/ 7 h 7"/>
                  <a:gd name="T14" fmla="*/ 0 w 1"/>
                  <a:gd name="T15" fmla="*/ 0 h 7"/>
                  <a:gd name="T16" fmla="*/ 0 w 1"/>
                  <a:gd name="T17" fmla="*/ 7 h 7"/>
                  <a:gd name="T18" fmla="*/ 0 w 1"/>
                  <a:gd name="T19" fmla="*/ 0 h 7"/>
                  <a:gd name="T20" fmla="*/ 0 w 1"/>
                  <a:gd name="T21" fmla="*/ 0 h 7"/>
                  <a:gd name="T22" fmla="*/ 0 w 1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0" name="Freeform 602">
                <a:extLst>
                  <a:ext uri="{FF2B5EF4-FFF2-40B4-BE49-F238E27FC236}">
                    <a16:creationId xmlns:a16="http://schemas.microsoft.com/office/drawing/2014/main" id="{9445CD39-D59F-C84E-40DC-F49020292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3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0 w 7"/>
                  <a:gd name="T5" fmla="*/ 7 h 7"/>
                  <a:gd name="T6" fmla="*/ 7 w 7"/>
                  <a:gd name="T7" fmla="*/ 7 h 7"/>
                  <a:gd name="T8" fmla="*/ 7 w 7"/>
                  <a:gd name="T9" fmla="*/ 7 h 7"/>
                  <a:gd name="T10" fmla="*/ 7 w 7"/>
                  <a:gd name="T11" fmla="*/ 7 h 7"/>
                  <a:gd name="T12" fmla="*/ 7 w 7"/>
                  <a:gd name="T13" fmla="*/ 7 h 7"/>
                  <a:gd name="T14" fmla="*/ 0 w 7"/>
                  <a:gd name="T15" fmla="*/ 7 h 7"/>
                  <a:gd name="T16" fmla="*/ 0 w 7"/>
                  <a:gd name="T17" fmla="*/ 0 h 7"/>
                  <a:gd name="T18" fmla="*/ 0 w 7"/>
                  <a:gd name="T19" fmla="*/ 0 h 7"/>
                  <a:gd name="T20" fmla="*/ 0 w 7"/>
                  <a:gd name="T21" fmla="*/ 7 h 7"/>
                  <a:gd name="T22" fmla="*/ 0 w 7"/>
                  <a:gd name="T23" fmla="*/ 7 h 7"/>
                  <a:gd name="T24" fmla="*/ 0 w 7"/>
                  <a:gd name="T25" fmla="*/ 7 h 7"/>
                  <a:gd name="T26" fmla="*/ 7 w 7"/>
                  <a:gd name="T27" fmla="*/ 7 h 7"/>
                  <a:gd name="T28" fmla="*/ 0 w 7"/>
                  <a:gd name="T29" fmla="*/ 7 h 7"/>
                  <a:gd name="T30" fmla="*/ 0 w 7"/>
                  <a:gd name="T31" fmla="*/ 7 h 7"/>
                  <a:gd name="T32" fmla="*/ 0 w 7"/>
                  <a:gd name="T33" fmla="*/ 7 h 7"/>
                  <a:gd name="T34" fmla="*/ 0 w 7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1" name="Rectangle 603">
                <a:extLst>
                  <a:ext uri="{FF2B5EF4-FFF2-40B4-BE49-F238E27FC236}">
                    <a16:creationId xmlns:a16="http://schemas.microsoft.com/office/drawing/2014/main" id="{9A5D5122-621D-B1B3-94F3-AB8761803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2316"/>
                <a:ext cx="1" cy="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582" name="Freeform 604">
                <a:extLst>
                  <a:ext uri="{FF2B5EF4-FFF2-40B4-BE49-F238E27FC236}">
                    <a16:creationId xmlns:a16="http://schemas.microsoft.com/office/drawing/2014/main" id="{3E4138C4-014C-77B8-26D1-3CF22C3C9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316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0 h 7"/>
                  <a:gd name="T4" fmla="*/ 6 w 6"/>
                  <a:gd name="T5" fmla="*/ 0 h 7"/>
                  <a:gd name="T6" fmla="*/ 6 w 6"/>
                  <a:gd name="T7" fmla="*/ 0 h 7"/>
                  <a:gd name="T8" fmla="*/ 6 w 6"/>
                  <a:gd name="T9" fmla="*/ 0 h 7"/>
                  <a:gd name="T10" fmla="*/ 0 w 6"/>
                  <a:gd name="T11" fmla="*/ 0 h 7"/>
                  <a:gd name="T12" fmla="*/ 0 w 6"/>
                  <a:gd name="T13" fmla="*/ 0 h 7"/>
                  <a:gd name="T14" fmla="*/ 0 w 6"/>
                  <a:gd name="T15" fmla="*/ 7 h 7"/>
                  <a:gd name="T16" fmla="*/ 6 w 6"/>
                  <a:gd name="T17" fmla="*/ 7 h 7"/>
                  <a:gd name="T18" fmla="*/ 6 w 6"/>
                  <a:gd name="T19" fmla="*/ 7 h 7"/>
                  <a:gd name="T20" fmla="*/ 6 w 6"/>
                  <a:gd name="T21" fmla="*/ 7 h 7"/>
                  <a:gd name="T22" fmla="*/ 6 w 6"/>
                  <a:gd name="T23" fmla="*/ 7 h 7"/>
                  <a:gd name="T24" fmla="*/ 6 w 6"/>
                  <a:gd name="T25" fmla="*/ 7 h 7"/>
                  <a:gd name="T26" fmla="*/ 6 w 6"/>
                  <a:gd name="T27" fmla="*/ 7 h 7"/>
                  <a:gd name="T28" fmla="*/ 6 w 6"/>
                  <a:gd name="T29" fmla="*/ 7 h 7"/>
                  <a:gd name="T30" fmla="*/ 6 w 6"/>
                  <a:gd name="T31" fmla="*/ 7 h 7"/>
                  <a:gd name="T32" fmla="*/ 6 w 6"/>
                  <a:gd name="T33" fmla="*/ 7 h 7"/>
                  <a:gd name="T34" fmla="*/ 6 w 6"/>
                  <a:gd name="T35" fmla="*/ 7 h 7"/>
                  <a:gd name="T36" fmla="*/ 6 w 6"/>
                  <a:gd name="T37" fmla="*/ 7 h 7"/>
                  <a:gd name="T38" fmla="*/ 6 w 6"/>
                  <a:gd name="T39" fmla="*/ 7 h 7"/>
                  <a:gd name="T40" fmla="*/ 6 w 6"/>
                  <a:gd name="T41" fmla="*/ 7 h 7"/>
                  <a:gd name="T42" fmla="*/ 6 w 6"/>
                  <a:gd name="T43" fmla="*/ 0 h 7"/>
                  <a:gd name="T44" fmla="*/ 6 w 6"/>
                  <a:gd name="T45" fmla="*/ 0 h 7"/>
                  <a:gd name="T46" fmla="*/ 6 w 6"/>
                  <a:gd name="T47" fmla="*/ 7 h 7"/>
                  <a:gd name="T48" fmla="*/ 6 w 6"/>
                  <a:gd name="T49" fmla="*/ 7 h 7"/>
                  <a:gd name="T50" fmla="*/ 6 w 6"/>
                  <a:gd name="T51" fmla="*/ 0 h 7"/>
                  <a:gd name="T52" fmla="*/ 6 w 6"/>
                  <a:gd name="T53" fmla="*/ 0 h 7"/>
                  <a:gd name="T54" fmla="*/ 6 w 6"/>
                  <a:gd name="T55" fmla="*/ 0 h 7"/>
                  <a:gd name="T56" fmla="*/ 6 w 6"/>
                  <a:gd name="T57" fmla="*/ 0 h 7"/>
                  <a:gd name="T58" fmla="*/ 6 w 6"/>
                  <a:gd name="T59" fmla="*/ 0 h 7"/>
                  <a:gd name="T60" fmla="*/ 6 w 6"/>
                  <a:gd name="T61" fmla="*/ 0 h 7"/>
                  <a:gd name="T62" fmla="*/ 6 w 6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3" name="Freeform 605">
                <a:extLst>
                  <a:ext uri="{FF2B5EF4-FFF2-40B4-BE49-F238E27FC236}">
                    <a16:creationId xmlns:a16="http://schemas.microsoft.com/office/drawing/2014/main" id="{C26B7F31-5C2A-7BAB-2472-074C1231D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517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0 w 63"/>
                  <a:gd name="T3" fmla="*/ 18 h 18"/>
                  <a:gd name="T4" fmla="*/ 6 w 63"/>
                  <a:gd name="T5" fmla="*/ 12 h 18"/>
                  <a:gd name="T6" fmla="*/ 6 w 63"/>
                  <a:gd name="T7" fmla="*/ 12 h 18"/>
                  <a:gd name="T8" fmla="*/ 6 w 63"/>
                  <a:gd name="T9" fmla="*/ 12 h 18"/>
                  <a:gd name="T10" fmla="*/ 6 w 63"/>
                  <a:gd name="T11" fmla="*/ 12 h 18"/>
                  <a:gd name="T12" fmla="*/ 6 w 63"/>
                  <a:gd name="T13" fmla="*/ 18 h 18"/>
                  <a:gd name="T14" fmla="*/ 6 w 63"/>
                  <a:gd name="T15" fmla="*/ 18 h 18"/>
                  <a:gd name="T16" fmla="*/ 13 w 63"/>
                  <a:gd name="T17" fmla="*/ 18 h 18"/>
                  <a:gd name="T18" fmla="*/ 13 w 63"/>
                  <a:gd name="T19" fmla="*/ 12 h 18"/>
                  <a:gd name="T20" fmla="*/ 19 w 63"/>
                  <a:gd name="T21" fmla="*/ 12 h 18"/>
                  <a:gd name="T22" fmla="*/ 19 w 63"/>
                  <a:gd name="T23" fmla="*/ 12 h 18"/>
                  <a:gd name="T24" fmla="*/ 19 w 63"/>
                  <a:gd name="T25" fmla="*/ 12 h 18"/>
                  <a:gd name="T26" fmla="*/ 25 w 63"/>
                  <a:gd name="T27" fmla="*/ 12 h 18"/>
                  <a:gd name="T28" fmla="*/ 25 w 63"/>
                  <a:gd name="T29" fmla="*/ 12 h 18"/>
                  <a:gd name="T30" fmla="*/ 25 w 63"/>
                  <a:gd name="T31" fmla="*/ 12 h 18"/>
                  <a:gd name="T32" fmla="*/ 32 w 63"/>
                  <a:gd name="T33" fmla="*/ 6 h 18"/>
                  <a:gd name="T34" fmla="*/ 38 w 63"/>
                  <a:gd name="T35" fmla="*/ 6 h 18"/>
                  <a:gd name="T36" fmla="*/ 38 w 63"/>
                  <a:gd name="T37" fmla="*/ 6 h 18"/>
                  <a:gd name="T38" fmla="*/ 38 w 63"/>
                  <a:gd name="T39" fmla="*/ 6 h 18"/>
                  <a:gd name="T40" fmla="*/ 38 w 63"/>
                  <a:gd name="T41" fmla="*/ 6 h 18"/>
                  <a:gd name="T42" fmla="*/ 44 w 63"/>
                  <a:gd name="T43" fmla="*/ 6 h 18"/>
                  <a:gd name="T44" fmla="*/ 50 w 63"/>
                  <a:gd name="T45" fmla="*/ 6 h 18"/>
                  <a:gd name="T46" fmla="*/ 50 w 63"/>
                  <a:gd name="T47" fmla="*/ 0 h 18"/>
                  <a:gd name="T48" fmla="*/ 50 w 63"/>
                  <a:gd name="T49" fmla="*/ 0 h 18"/>
                  <a:gd name="T50" fmla="*/ 57 w 63"/>
                  <a:gd name="T51" fmla="*/ 6 h 18"/>
                  <a:gd name="T52" fmla="*/ 57 w 63"/>
                  <a:gd name="T53" fmla="*/ 6 h 18"/>
                  <a:gd name="T54" fmla="*/ 63 w 63"/>
                  <a:gd name="T55" fmla="*/ 6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50" y="6"/>
                    </a:lnTo>
                    <a:lnTo>
                      <a:pt x="50" y="0"/>
                    </a:lnTo>
                    <a:lnTo>
                      <a:pt x="57" y="6"/>
                    </a:lnTo>
                    <a:lnTo>
                      <a:pt x="63" y="6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4" name="Freeform 606">
                <a:extLst>
                  <a:ext uri="{FF2B5EF4-FFF2-40B4-BE49-F238E27FC236}">
                    <a16:creationId xmlns:a16="http://schemas.microsoft.com/office/drawing/2014/main" id="{4B1A6CDB-2003-4FDA-191C-57215E9C3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498"/>
                <a:ext cx="63" cy="25"/>
              </a:xfrm>
              <a:custGeom>
                <a:avLst/>
                <a:gdLst>
                  <a:gd name="T0" fmla="*/ 0 w 63"/>
                  <a:gd name="T1" fmla="*/ 25 h 25"/>
                  <a:gd name="T2" fmla="*/ 0 w 63"/>
                  <a:gd name="T3" fmla="*/ 19 h 25"/>
                  <a:gd name="T4" fmla="*/ 0 w 63"/>
                  <a:gd name="T5" fmla="*/ 19 h 25"/>
                  <a:gd name="T6" fmla="*/ 6 w 63"/>
                  <a:gd name="T7" fmla="*/ 19 h 25"/>
                  <a:gd name="T8" fmla="*/ 6 w 63"/>
                  <a:gd name="T9" fmla="*/ 19 h 25"/>
                  <a:gd name="T10" fmla="*/ 13 w 63"/>
                  <a:gd name="T11" fmla="*/ 19 h 25"/>
                  <a:gd name="T12" fmla="*/ 13 w 63"/>
                  <a:gd name="T13" fmla="*/ 19 h 25"/>
                  <a:gd name="T14" fmla="*/ 13 w 63"/>
                  <a:gd name="T15" fmla="*/ 19 h 25"/>
                  <a:gd name="T16" fmla="*/ 19 w 63"/>
                  <a:gd name="T17" fmla="*/ 12 h 25"/>
                  <a:gd name="T18" fmla="*/ 25 w 63"/>
                  <a:gd name="T19" fmla="*/ 12 h 25"/>
                  <a:gd name="T20" fmla="*/ 25 w 63"/>
                  <a:gd name="T21" fmla="*/ 12 h 25"/>
                  <a:gd name="T22" fmla="*/ 31 w 63"/>
                  <a:gd name="T23" fmla="*/ 12 h 25"/>
                  <a:gd name="T24" fmla="*/ 38 w 63"/>
                  <a:gd name="T25" fmla="*/ 12 h 25"/>
                  <a:gd name="T26" fmla="*/ 44 w 63"/>
                  <a:gd name="T27" fmla="*/ 6 h 25"/>
                  <a:gd name="T28" fmla="*/ 50 w 63"/>
                  <a:gd name="T29" fmla="*/ 6 h 25"/>
                  <a:gd name="T30" fmla="*/ 50 w 63"/>
                  <a:gd name="T31" fmla="*/ 6 h 25"/>
                  <a:gd name="T32" fmla="*/ 56 w 63"/>
                  <a:gd name="T33" fmla="*/ 6 h 25"/>
                  <a:gd name="T34" fmla="*/ 56 w 63"/>
                  <a:gd name="T35" fmla="*/ 6 h 25"/>
                  <a:gd name="T36" fmla="*/ 63 w 63"/>
                  <a:gd name="T37" fmla="*/ 0 h 25"/>
                  <a:gd name="T38" fmla="*/ 63 w 63"/>
                  <a:gd name="T39" fmla="*/ 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3" h="25">
                    <a:moveTo>
                      <a:pt x="0" y="25"/>
                    </a:moveTo>
                    <a:lnTo>
                      <a:pt x="0" y="19"/>
                    </a:lnTo>
                    <a:lnTo>
                      <a:pt x="6" y="19"/>
                    </a:lnTo>
                    <a:lnTo>
                      <a:pt x="13" y="19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4" y="6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5" name="Freeform 607">
                <a:extLst>
                  <a:ext uri="{FF2B5EF4-FFF2-40B4-BE49-F238E27FC236}">
                    <a16:creationId xmlns:a16="http://schemas.microsoft.com/office/drawing/2014/main" id="{9CBC1982-B495-043F-82C3-6EEC09638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492"/>
                <a:ext cx="25" cy="6"/>
              </a:xfrm>
              <a:custGeom>
                <a:avLst/>
                <a:gdLst>
                  <a:gd name="T0" fmla="*/ 0 w 25"/>
                  <a:gd name="T1" fmla="*/ 6 h 6"/>
                  <a:gd name="T2" fmla="*/ 0 w 25"/>
                  <a:gd name="T3" fmla="*/ 6 h 6"/>
                  <a:gd name="T4" fmla="*/ 6 w 25"/>
                  <a:gd name="T5" fmla="*/ 6 h 6"/>
                  <a:gd name="T6" fmla="*/ 6 w 25"/>
                  <a:gd name="T7" fmla="*/ 0 h 6"/>
                  <a:gd name="T8" fmla="*/ 6 w 25"/>
                  <a:gd name="T9" fmla="*/ 0 h 6"/>
                  <a:gd name="T10" fmla="*/ 6 w 25"/>
                  <a:gd name="T11" fmla="*/ 6 h 6"/>
                  <a:gd name="T12" fmla="*/ 6 w 25"/>
                  <a:gd name="T13" fmla="*/ 6 h 6"/>
                  <a:gd name="T14" fmla="*/ 6 w 25"/>
                  <a:gd name="T15" fmla="*/ 6 h 6"/>
                  <a:gd name="T16" fmla="*/ 12 w 25"/>
                  <a:gd name="T17" fmla="*/ 6 h 6"/>
                  <a:gd name="T18" fmla="*/ 19 w 25"/>
                  <a:gd name="T19" fmla="*/ 0 h 6"/>
                  <a:gd name="T20" fmla="*/ 19 w 25"/>
                  <a:gd name="T21" fmla="*/ 0 h 6"/>
                  <a:gd name="T22" fmla="*/ 25 w 2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9" y="0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6" name="Line 608">
                <a:extLst>
                  <a:ext uri="{FF2B5EF4-FFF2-40B4-BE49-F238E27FC236}">
                    <a16:creationId xmlns:a16="http://schemas.microsoft.com/office/drawing/2014/main" id="{2B44B2A9-1E54-476B-3EA0-37B96AF8B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3" y="2523"/>
                <a:ext cx="19" cy="6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7" name="Freeform 609">
                <a:extLst>
                  <a:ext uri="{FF2B5EF4-FFF2-40B4-BE49-F238E27FC236}">
                    <a16:creationId xmlns:a16="http://schemas.microsoft.com/office/drawing/2014/main" id="{734581BA-57DF-D400-C231-EC351129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323"/>
                <a:ext cx="50" cy="12"/>
              </a:xfrm>
              <a:custGeom>
                <a:avLst/>
                <a:gdLst>
                  <a:gd name="T0" fmla="*/ 0 w 50"/>
                  <a:gd name="T1" fmla="*/ 12 h 12"/>
                  <a:gd name="T2" fmla="*/ 0 w 50"/>
                  <a:gd name="T3" fmla="*/ 12 h 12"/>
                  <a:gd name="T4" fmla="*/ 0 w 50"/>
                  <a:gd name="T5" fmla="*/ 6 h 12"/>
                  <a:gd name="T6" fmla="*/ 0 w 50"/>
                  <a:gd name="T7" fmla="*/ 6 h 12"/>
                  <a:gd name="T8" fmla="*/ 0 w 50"/>
                  <a:gd name="T9" fmla="*/ 6 h 12"/>
                  <a:gd name="T10" fmla="*/ 0 w 50"/>
                  <a:gd name="T11" fmla="*/ 6 h 12"/>
                  <a:gd name="T12" fmla="*/ 0 w 50"/>
                  <a:gd name="T13" fmla="*/ 6 h 12"/>
                  <a:gd name="T14" fmla="*/ 6 w 50"/>
                  <a:gd name="T15" fmla="*/ 12 h 12"/>
                  <a:gd name="T16" fmla="*/ 6 w 50"/>
                  <a:gd name="T17" fmla="*/ 12 h 12"/>
                  <a:gd name="T18" fmla="*/ 6 w 50"/>
                  <a:gd name="T19" fmla="*/ 6 h 12"/>
                  <a:gd name="T20" fmla="*/ 13 w 50"/>
                  <a:gd name="T21" fmla="*/ 6 h 12"/>
                  <a:gd name="T22" fmla="*/ 13 w 50"/>
                  <a:gd name="T23" fmla="*/ 6 h 12"/>
                  <a:gd name="T24" fmla="*/ 13 w 50"/>
                  <a:gd name="T25" fmla="*/ 6 h 12"/>
                  <a:gd name="T26" fmla="*/ 19 w 50"/>
                  <a:gd name="T27" fmla="*/ 6 h 12"/>
                  <a:gd name="T28" fmla="*/ 19 w 50"/>
                  <a:gd name="T29" fmla="*/ 6 h 12"/>
                  <a:gd name="T30" fmla="*/ 25 w 50"/>
                  <a:gd name="T31" fmla="*/ 0 h 12"/>
                  <a:gd name="T32" fmla="*/ 25 w 50"/>
                  <a:gd name="T33" fmla="*/ 0 h 12"/>
                  <a:gd name="T34" fmla="*/ 25 w 50"/>
                  <a:gd name="T35" fmla="*/ 0 h 12"/>
                  <a:gd name="T36" fmla="*/ 31 w 50"/>
                  <a:gd name="T37" fmla="*/ 6 h 12"/>
                  <a:gd name="T38" fmla="*/ 31 w 50"/>
                  <a:gd name="T39" fmla="*/ 0 h 12"/>
                  <a:gd name="T40" fmla="*/ 38 w 50"/>
                  <a:gd name="T41" fmla="*/ 0 h 12"/>
                  <a:gd name="T42" fmla="*/ 38 w 50"/>
                  <a:gd name="T43" fmla="*/ 0 h 12"/>
                  <a:gd name="T44" fmla="*/ 44 w 50"/>
                  <a:gd name="T45" fmla="*/ 0 h 12"/>
                  <a:gd name="T46" fmla="*/ 44 w 50"/>
                  <a:gd name="T47" fmla="*/ 0 h 12"/>
                  <a:gd name="T48" fmla="*/ 44 w 50"/>
                  <a:gd name="T49" fmla="*/ 0 h 12"/>
                  <a:gd name="T50" fmla="*/ 50 w 50"/>
                  <a:gd name="T51" fmla="*/ 0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0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6" name="Freeform 610">
              <a:extLst>
                <a:ext uri="{FF2B5EF4-FFF2-40B4-BE49-F238E27FC236}">
                  <a16:creationId xmlns:a16="http://schemas.microsoft.com/office/drawing/2014/main" id="{97FBE717-FFC4-AF8B-F2EB-970DB5596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304"/>
              <a:ext cx="56" cy="19"/>
            </a:xfrm>
            <a:custGeom>
              <a:avLst/>
              <a:gdLst>
                <a:gd name="T0" fmla="*/ 0 w 56"/>
                <a:gd name="T1" fmla="*/ 19 h 19"/>
                <a:gd name="T2" fmla="*/ 6 w 56"/>
                <a:gd name="T3" fmla="*/ 12 h 19"/>
                <a:gd name="T4" fmla="*/ 6 w 56"/>
                <a:gd name="T5" fmla="*/ 12 h 19"/>
                <a:gd name="T6" fmla="*/ 6 w 56"/>
                <a:gd name="T7" fmla="*/ 12 h 19"/>
                <a:gd name="T8" fmla="*/ 13 w 56"/>
                <a:gd name="T9" fmla="*/ 12 h 19"/>
                <a:gd name="T10" fmla="*/ 13 w 56"/>
                <a:gd name="T11" fmla="*/ 12 h 19"/>
                <a:gd name="T12" fmla="*/ 13 w 56"/>
                <a:gd name="T13" fmla="*/ 12 h 19"/>
                <a:gd name="T14" fmla="*/ 19 w 56"/>
                <a:gd name="T15" fmla="*/ 12 h 19"/>
                <a:gd name="T16" fmla="*/ 19 w 56"/>
                <a:gd name="T17" fmla="*/ 6 h 19"/>
                <a:gd name="T18" fmla="*/ 25 w 56"/>
                <a:gd name="T19" fmla="*/ 6 h 19"/>
                <a:gd name="T20" fmla="*/ 25 w 56"/>
                <a:gd name="T21" fmla="*/ 6 h 19"/>
                <a:gd name="T22" fmla="*/ 25 w 56"/>
                <a:gd name="T23" fmla="*/ 12 h 19"/>
                <a:gd name="T24" fmla="*/ 31 w 56"/>
                <a:gd name="T25" fmla="*/ 12 h 19"/>
                <a:gd name="T26" fmla="*/ 31 w 56"/>
                <a:gd name="T27" fmla="*/ 6 h 19"/>
                <a:gd name="T28" fmla="*/ 38 w 56"/>
                <a:gd name="T29" fmla="*/ 6 h 19"/>
                <a:gd name="T30" fmla="*/ 44 w 56"/>
                <a:gd name="T31" fmla="*/ 6 h 19"/>
                <a:gd name="T32" fmla="*/ 50 w 56"/>
                <a:gd name="T33" fmla="*/ 6 h 19"/>
                <a:gd name="T34" fmla="*/ 50 w 56"/>
                <a:gd name="T35" fmla="*/ 6 h 19"/>
                <a:gd name="T36" fmla="*/ 50 w 56"/>
                <a:gd name="T37" fmla="*/ 6 h 19"/>
                <a:gd name="T38" fmla="*/ 56 w 56"/>
                <a:gd name="T39" fmla="*/ 0 h 19"/>
                <a:gd name="T40" fmla="*/ 56 w 56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19">
                  <a:moveTo>
                    <a:pt x="0" y="19"/>
                  </a:moveTo>
                  <a:lnTo>
                    <a:pt x="6" y="12"/>
                  </a:lnTo>
                  <a:lnTo>
                    <a:pt x="13" y="12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Freeform 611">
              <a:extLst>
                <a:ext uri="{FF2B5EF4-FFF2-40B4-BE49-F238E27FC236}">
                  <a16:creationId xmlns:a16="http://schemas.microsoft.com/office/drawing/2014/main" id="{F2ED8DCC-73F4-9DB0-0717-087DBB92E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298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0 w 18"/>
                <a:gd name="T5" fmla="*/ 6 h 6"/>
                <a:gd name="T6" fmla="*/ 0 w 18"/>
                <a:gd name="T7" fmla="*/ 0 h 6"/>
                <a:gd name="T8" fmla="*/ 6 w 18"/>
                <a:gd name="T9" fmla="*/ 0 h 6"/>
                <a:gd name="T10" fmla="*/ 6 w 18"/>
                <a:gd name="T11" fmla="*/ 6 h 6"/>
                <a:gd name="T12" fmla="*/ 6 w 18"/>
                <a:gd name="T13" fmla="*/ 6 h 6"/>
                <a:gd name="T14" fmla="*/ 6 w 18"/>
                <a:gd name="T15" fmla="*/ 6 h 6"/>
                <a:gd name="T16" fmla="*/ 12 w 18"/>
                <a:gd name="T17" fmla="*/ 0 h 6"/>
                <a:gd name="T18" fmla="*/ 18 w 18"/>
                <a:gd name="T19" fmla="*/ 0 h 6"/>
                <a:gd name="T20" fmla="*/ 18 w 18"/>
                <a:gd name="T21" fmla="*/ 0 h 6"/>
                <a:gd name="T22" fmla="*/ 18 w 18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612">
              <a:extLst>
                <a:ext uri="{FF2B5EF4-FFF2-40B4-BE49-F238E27FC236}">
                  <a16:creationId xmlns:a16="http://schemas.microsoft.com/office/drawing/2014/main" id="{470DF490-F110-8389-4FA6-DBB03972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85"/>
              <a:ext cx="1770" cy="375"/>
            </a:xfrm>
            <a:custGeom>
              <a:avLst/>
              <a:gdLst>
                <a:gd name="T0" fmla="*/ 0 w 1770"/>
                <a:gd name="T1" fmla="*/ 13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13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Freeform 613">
              <a:extLst>
                <a:ext uri="{FF2B5EF4-FFF2-40B4-BE49-F238E27FC236}">
                  <a16:creationId xmlns:a16="http://schemas.microsoft.com/office/drawing/2014/main" id="{522D9993-01B8-5912-5E54-CB80A75C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79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Freeform 614">
              <a:extLst>
                <a:ext uri="{FF2B5EF4-FFF2-40B4-BE49-F238E27FC236}">
                  <a16:creationId xmlns:a16="http://schemas.microsoft.com/office/drawing/2014/main" id="{0873A382-4522-F456-16E3-2504811B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67"/>
              <a:ext cx="1770" cy="375"/>
            </a:xfrm>
            <a:custGeom>
              <a:avLst/>
              <a:gdLst>
                <a:gd name="T0" fmla="*/ 0 w 1770"/>
                <a:gd name="T1" fmla="*/ 12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12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Freeform 615">
              <a:extLst>
                <a:ext uri="{FF2B5EF4-FFF2-40B4-BE49-F238E27FC236}">
                  <a16:creationId xmlns:a16="http://schemas.microsoft.com/office/drawing/2014/main" id="{5BBC2CEE-67A2-1C54-286E-D8F6A76F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60"/>
              <a:ext cx="1770" cy="375"/>
            </a:xfrm>
            <a:custGeom>
              <a:avLst/>
              <a:gdLst>
                <a:gd name="T0" fmla="*/ 0 w 1770"/>
                <a:gd name="T1" fmla="*/ 7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7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616">
              <a:extLst>
                <a:ext uri="{FF2B5EF4-FFF2-40B4-BE49-F238E27FC236}">
                  <a16:creationId xmlns:a16="http://schemas.microsoft.com/office/drawing/2014/main" id="{5058E0CA-2EF1-5013-4BF7-9CC5E3710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54"/>
              <a:ext cx="1770" cy="369"/>
            </a:xfrm>
            <a:custGeom>
              <a:avLst/>
              <a:gdLst>
                <a:gd name="T0" fmla="*/ 0 w 1770"/>
                <a:gd name="T1" fmla="*/ 0 h 369"/>
                <a:gd name="T2" fmla="*/ 363 w 1770"/>
                <a:gd name="T3" fmla="*/ 369 h 369"/>
                <a:gd name="T4" fmla="*/ 1770 w 1770"/>
                <a:gd name="T5" fmla="*/ 0 h 3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69">
                  <a:moveTo>
                    <a:pt x="0" y="0"/>
                  </a:moveTo>
                  <a:lnTo>
                    <a:pt x="363" y="369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617">
              <a:extLst>
                <a:ext uri="{FF2B5EF4-FFF2-40B4-BE49-F238E27FC236}">
                  <a16:creationId xmlns:a16="http://schemas.microsoft.com/office/drawing/2014/main" id="{0031DD2E-0A70-7CAD-6E05-AFD054874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42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618">
              <a:extLst>
                <a:ext uri="{FF2B5EF4-FFF2-40B4-BE49-F238E27FC236}">
                  <a16:creationId xmlns:a16="http://schemas.microsoft.com/office/drawing/2014/main" id="{EFA173B2-0F67-2081-56A1-F668AC3E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29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Freeform 619">
              <a:extLst>
                <a:ext uri="{FF2B5EF4-FFF2-40B4-BE49-F238E27FC236}">
                  <a16:creationId xmlns:a16="http://schemas.microsoft.com/office/drawing/2014/main" id="{B11C8F07-482E-B259-9067-0A2879D6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23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620">
              <a:extLst>
                <a:ext uri="{FF2B5EF4-FFF2-40B4-BE49-F238E27FC236}">
                  <a16:creationId xmlns:a16="http://schemas.microsoft.com/office/drawing/2014/main" id="{9E42AD75-3C40-D6F9-732B-0786E50AF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17"/>
              <a:ext cx="1770" cy="375"/>
            </a:xfrm>
            <a:custGeom>
              <a:avLst/>
              <a:gdLst>
                <a:gd name="T0" fmla="*/ 0 w 1770"/>
                <a:gd name="T1" fmla="*/ 0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0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Freeform 621">
              <a:extLst>
                <a:ext uri="{FF2B5EF4-FFF2-40B4-BE49-F238E27FC236}">
                  <a16:creationId xmlns:a16="http://schemas.microsoft.com/office/drawing/2014/main" id="{4A998FE2-A632-FF8F-0172-CF42FD462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404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3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3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Freeform 622">
              <a:extLst>
                <a:ext uri="{FF2B5EF4-FFF2-40B4-BE49-F238E27FC236}">
                  <a16:creationId xmlns:a16="http://schemas.microsoft.com/office/drawing/2014/main" id="{3D38C04B-5908-0D69-C0F7-22CFBBDE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98"/>
              <a:ext cx="1776" cy="375"/>
            </a:xfrm>
            <a:custGeom>
              <a:avLst/>
              <a:gdLst>
                <a:gd name="T0" fmla="*/ 0 w 1776"/>
                <a:gd name="T1" fmla="*/ 0 h 375"/>
                <a:gd name="T2" fmla="*/ 369 w 1776"/>
                <a:gd name="T3" fmla="*/ 375 h 375"/>
                <a:gd name="T4" fmla="*/ 1776 w 1776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6" h="375">
                  <a:moveTo>
                    <a:pt x="0" y="0"/>
                  </a:moveTo>
                  <a:lnTo>
                    <a:pt x="369" y="375"/>
                  </a:lnTo>
                  <a:lnTo>
                    <a:pt x="1776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Freeform 623">
              <a:extLst>
                <a:ext uri="{FF2B5EF4-FFF2-40B4-BE49-F238E27FC236}">
                  <a16:creationId xmlns:a16="http://schemas.microsoft.com/office/drawing/2014/main" id="{58880A1D-1CC4-9BAD-A5D4-D3429224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385"/>
              <a:ext cx="1764" cy="375"/>
            </a:xfrm>
            <a:custGeom>
              <a:avLst/>
              <a:gdLst>
                <a:gd name="T0" fmla="*/ 0 w 1764"/>
                <a:gd name="T1" fmla="*/ 7 h 375"/>
                <a:gd name="T2" fmla="*/ 363 w 1764"/>
                <a:gd name="T3" fmla="*/ 375 h 375"/>
                <a:gd name="T4" fmla="*/ 1764 w 1764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4" h="375">
                  <a:moveTo>
                    <a:pt x="0" y="7"/>
                  </a:moveTo>
                  <a:lnTo>
                    <a:pt x="363" y="375"/>
                  </a:lnTo>
                  <a:lnTo>
                    <a:pt x="1764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624">
              <a:extLst>
                <a:ext uri="{FF2B5EF4-FFF2-40B4-BE49-F238E27FC236}">
                  <a16:creationId xmlns:a16="http://schemas.microsoft.com/office/drawing/2014/main" id="{5E3DF54E-8A4E-EC4B-F70D-1ECB069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379"/>
              <a:ext cx="1764" cy="375"/>
            </a:xfrm>
            <a:custGeom>
              <a:avLst/>
              <a:gdLst>
                <a:gd name="T0" fmla="*/ 0 w 1764"/>
                <a:gd name="T1" fmla="*/ 6 h 375"/>
                <a:gd name="T2" fmla="*/ 363 w 1764"/>
                <a:gd name="T3" fmla="*/ 375 h 375"/>
                <a:gd name="T4" fmla="*/ 1764 w 1764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4" h="375">
                  <a:moveTo>
                    <a:pt x="0" y="6"/>
                  </a:moveTo>
                  <a:lnTo>
                    <a:pt x="363" y="375"/>
                  </a:lnTo>
                  <a:lnTo>
                    <a:pt x="1764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625">
              <a:extLst>
                <a:ext uri="{FF2B5EF4-FFF2-40B4-BE49-F238E27FC236}">
                  <a16:creationId xmlns:a16="http://schemas.microsoft.com/office/drawing/2014/main" id="{75392403-4BE9-E783-A7AD-E959AAEA2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66"/>
              <a:ext cx="1770" cy="376"/>
            </a:xfrm>
            <a:custGeom>
              <a:avLst/>
              <a:gdLst>
                <a:gd name="T0" fmla="*/ 0 w 1770"/>
                <a:gd name="T1" fmla="*/ 7 h 376"/>
                <a:gd name="T2" fmla="*/ 369 w 1770"/>
                <a:gd name="T3" fmla="*/ 376 h 376"/>
                <a:gd name="T4" fmla="*/ 1770 w 1770"/>
                <a:gd name="T5" fmla="*/ 0 h 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6">
                  <a:moveTo>
                    <a:pt x="0" y="7"/>
                  </a:moveTo>
                  <a:lnTo>
                    <a:pt x="369" y="376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626">
              <a:extLst>
                <a:ext uri="{FF2B5EF4-FFF2-40B4-BE49-F238E27FC236}">
                  <a16:creationId xmlns:a16="http://schemas.microsoft.com/office/drawing/2014/main" id="{EF08378E-4F2C-5D77-8AA5-3E4534F4A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60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9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9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627">
              <a:extLst>
                <a:ext uri="{FF2B5EF4-FFF2-40B4-BE49-F238E27FC236}">
                  <a16:creationId xmlns:a16="http://schemas.microsoft.com/office/drawing/2014/main" id="{3ADF27D1-A517-06BD-F0A4-3F8A7DED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48"/>
              <a:ext cx="1770" cy="375"/>
            </a:xfrm>
            <a:custGeom>
              <a:avLst/>
              <a:gdLst>
                <a:gd name="T0" fmla="*/ 0 w 1770"/>
                <a:gd name="T1" fmla="*/ 6 h 375"/>
                <a:gd name="T2" fmla="*/ 362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6"/>
                  </a:moveTo>
                  <a:lnTo>
                    <a:pt x="362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Freeform 628">
              <a:extLst>
                <a:ext uri="{FF2B5EF4-FFF2-40B4-BE49-F238E27FC236}">
                  <a16:creationId xmlns:a16="http://schemas.microsoft.com/office/drawing/2014/main" id="{CD23D067-FAC1-1AFA-2AAF-1CC89EB3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41"/>
              <a:ext cx="1770" cy="369"/>
            </a:xfrm>
            <a:custGeom>
              <a:avLst/>
              <a:gdLst>
                <a:gd name="T0" fmla="*/ 0 w 1770"/>
                <a:gd name="T1" fmla="*/ 7 h 369"/>
                <a:gd name="T2" fmla="*/ 362 w 1770"/>
                <a:gd name="T3" fmla="*/ 369 h 369"/>
                <a:gd name="T4" fmla="*/ 1770 w 1770"/>
                <a:gd name="T5" fmla="*/ 0 h 3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69">
                  <a:moveTo>
                    <a:pt x="0" y="7"/>
                  </a:moveTo>
                  <a:lnTo>
                    <a:pt x="362" y="369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Freeform 629">
              <a:extLst>
                <a:ext uri="{FF2B5EF4-FFF2-40B4-BE49-F238E27FC236}">
                  <a16:creationId xmlns:a16="http://schemas.microsoft.com/office/drawing/2014/main" id="{BE3BE614-5221-E285-959A-66B9E7A5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29"/>
              <a:ext cx="1770" cy="375"/>
            </a:xfrm>
            <a:custGeom>
              <a:avLst/>
              <a:gdLst>
                <a:gd name="T0" fmla="*/ 0 w 1770"/>
                <a:gd name="T1" fmla="*/ 12 h 375"/>
                <a:gd name="T2" fmla="*/ 362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12"/>
                  </a:moveTo>
                  <a:lnTo>
                    <a:pt x="362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Freeform 630">
              <a:extLst>
                <a:ext uri="{FF2B5EF4-FFF2-40B4-BE49-F238E27FC236}">
                  <a16:creationId xmlns:a16="http://schemas.microsoft.com/office/drawing/2014/main" id="{0D3B8C98-035C-E9F6-65D8-19FEB5BE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16"/>
              <a:ext cx="1763" cy="376"/>
            </a:xfrm>
            <a:custGeom>
              <a:avLst/>
              <a:gdLst>
                <a:gd name="T0" fmla="*/ 0 w 1763"/>
                <a:gd name="T1" fmla="*/ 13 h 376"/>
                <a:gd name="T2" fmla="*/ 362 w 1763"/>
                <a:gd name="T3" fmla="*/ 376 h 376"/>
                <a:gd name="T4" fmla="*/ 1763 w 1763"/>
                <a:gd name="T5" fmla="*/ 0 h 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3" h="376">
                  <a:moveTo>
                    <a:pt x="0" y="13"/>
                  </a:moveTo>
                  <a:lnTo>
                    <a:pt x="362" y="376"/>
                  </a:lnTo>
                  <a:lnTo>
                    <a:pt x="1763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Freeform 631">
              <a:extLst>
                <a:ext uri="{FF2B5EF4-FFF2-40B4-BE49-F238E27FC236}">
                  <a16:creationId xmlns:a16="http://schemas.microsoft.com/office/drawing/2014/main" id="{A1AC6634-392C-6849-C0B3-D8DF37012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310"/>
              <a:ext cx="1763" cy="375"/>
            </a:xfrm>
            <a:custGeom>
              <a:avLst/>
              <a:gdLst>
                <a:gd name="T0" fmla="*/ 0 w 1763"/>
                <a:gd name="T1" fmla="*/ 13 h 375"/>
                <a:gd name="T2" fmla="*/ 362 w 1763"/>
                <a:gd name="T3" fmla="*/ 375 h 375"/>
                <a:gd name="T4" fmla="*/ 1763 w 1763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3" h="375">
                  <a:moveTo>
                    <a:pt x="0" y="13"/>
                  </a:moveTo>
                  <a:lnTo>
                    <a:pt x="362" y="375"/>
                  </a:lnTo>
                  <a:lnTo>
                    <a:pt x="1763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Freeform 632">
              <a:extLst>
                <a:ext uri="{FF2B5EF4-FFF2-40B4-BE49-F238E27FC236}">
                  <a16:creationId xmlns:a16="http://schemas.microsoft.com/office/drawing/2014/main" id="{46EC9E07-E3AF-54A6-0691-1964343A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98"/>
              <a:ext cx="1770" cy="375"/>
            </a:xfrm>
            <a:custGeom>
              <a:avLst/>
              <a:gdLst>
                <a:gd name="T0" fmla="*/ 0 w 1770"/>
                <a:gd name="T1" fmla="*/ 18 h 375"/>
                <a:gd name="T2" fmla="*/ 362 w 1770"/>
                <a:gd name="T3" fmla="*/ 375 h 375"/>
                <a:gd name="T4" fmla="*/ 1770 w 1770"/>
                <a:gd name="T5" fmla="*/ 0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0" h="375">
                  <a:moveTo>
                    <a:pt x="0" y="18"/>
                  </a:moveTo>
                  <a:lnTo>
                    <a:pt x="362" y="375"/>
                  </a:lnTo>
                  <a:lnTo>
                    <a:pt x="1770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Freeform 633">
              <a:extLst>
                <a:ext uri="{FF2B5EF4-FFF2-40B4-BE49-F238E27FC236}">
                  <a16:creationId xmlns:a16="http://schemas.microsoft.com/office/drawing/2014/main" id="{4A89A2D7-2F98-6641-E629-9D9EC52E2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291"/>
              <a:ext cx="1763" cy="376"/>
            </a:xfrm>
            <a:custGeom>
              <a:avLst/>
              <a:gdLst>
                <a:gd name="T0" fmla="*/ 0 w 1763"/>
                <a:gd name="T1" fmla="*/ 13 h 376"/>
                <a:gd name="T2" fmla="*/ 356 w 1763"/>
                <a:gd name="T3" fmla="*/ 376 h 376"/>
                <a:gd name="T4" fmla="*/ 1763 w 1763"/>
                <a:gd name="T5" fmla="*/ 0 h 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3" h="376">
                  <a:moveTo>
                    <a:pt x="0" y="13"/>
                  </a:moveTo>
                  <a:lnTo>
                    <a:pt x="356" y="376"/>
                  </a:lnTo>
                  <a:lnTo>
                    <a:pt x="1763" y="0"/>
                  </a:lnTo>
                </a:path>
              </a:pathLst>
            </a:custGeom>
            <a:noFill/>
            <a:ln w="0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Freeform 634">
              <a:extLst>
                <a:ext uri="{FF2B5EF4-FFF2-40B4-BE49-F238E27FC236}">
                  <a16:creationId xmlns:a16="http://schemas.microsoft.com/office/drawing/2014/main" id="{6FD84FCA-6FC1-256C-0104-D597A841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048"/>
              <a:ext cx="795" cy="700"/>
            </a:xfrm>
            <a:custGeom>
              <a:avLst/>
              <a:gdLst>
                <a:gd name="T0" fmla="*/ 795 w 795"/>
                <a:gd name="T1" fmla="*/ 575 h 700"/>
                <a:gd name="T2" fmla="*/ 795 w 795"/>
                <a:gd name="T3" fmla="*/ 369 h 700"/>
                <a:gd name="T4" fmla="*/ 795 w 795"/>
                <a:gd name="T5" fmla="*/ 362 h 700"/>
                <a:gd name="T6" fmla="*/ 788 w 795"/>
                <a:gd name="T7" fmla="*/ 350 h 700"/>
                <a:gd name="T8" fmla="*/ 444 w 795"/>
                <a:gd name="T9" fmla="*/ 6 h 700"/>
                <a:gd name="T10" fmla="*/ 444 w 795"/>
                <a:gd name="T11" fmla="*/ 6 h 700"/>
                <a:gd name="T12" fmla="*/ 444 w 795"/>
                <a:gd name="T13" fmla="*/ 0 h 700"/>
                <a:gd name="T14" fmla="*/ 438 w 795"/>
                <a:gd name="T15" fmla="*/ 0 h 700"/>
                <a:gd name="T16" fmla="*/ 432 w 795"/>
                <a:gd name="T17" fmla="*/ 0 h 700"/>
                <a:gd name="T18" fmla="*/ 0 w 795"/>
                <a:gd name="T19" fmla="*/ 118 h 700"/>
                <a:gd name="T20" fmla="*/ 0 w 795"/>
                <a:gd name="T21" fmla="*/ 118 h 700"/>
                <a:gd name="T22" fmla="*/ 6 w 795"/>
                <a:gd name="T23" fmla="*/ 118 h 700"/>
                <a:gd name="T24" fmla="*/ 13 w 795"/>
                <a:gd name="T25" fmla="*/ 125 h 700"/>
                <a:gd name="T26" fmla="*/ 357 w 795"/>
                <a:gd name="T27" fmla="*/ 475 h 700"/>
                <a:gd name="T28" fmla="*/ 363 w 795"/>
                <a:gd name="T29" fmla="*/ 481 h 700"/>
                <a:gd name="T30" fmla="*/ 363 w 795"/>
                <a:gd name="T31" fmla="*/ 487 h 700"/>
                <a:gd name="T32" fmla="*/ 363 w 795"/>
                <a:gd name="T33" fmla="*/ 506 h 700"/>
                <a:gd name="T34" fmla="*/ 363 w 795"/>
                <a:gd name="T35" fmla="*/ 687 h 700"/>
                <a:gd name="T36" fmla="*/ 363 w 795"/>
                <a:gd name="T37" fmla="*/ 694 h 700"/>
                <a:gd name="T38" fmla="*/ 357 w 795"/>
                <a:gd name="T39" fmla="*/ 700 h 700"/>
                <a:gd name="T40" fmla="*/ 788 w 795"/>
                <a:gd name="T41" fmla="*/ 581 h 700"/>
                <a:gd name="T42" fmla="*/ 795 w 795"/>
                <a:gd name="T43" fmla="*/ 581 h 700"/>
                <a:gd name="T44" fmla="*/ 795 w 795"/>
                <a:gd name="T45" fmla="*/ 575 h 700"/>
                <a:gd name="T46" fmla="*/ 795 w 795"/>
                <a:gd name="T47" fmla="*/ 575 h 7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5" h="700">
                  <a:moveTo>
                    <a:pt x="795" y="575"/>
                  </a:moveTo>
                  <a:lnTo>
                    <a:pt x="795" y="369"/>
                  </a:lnTo>
                  <a:lnTo>
                    <a:pt x="795" y="362"/>
                  </a:lnTo>
                  <a:lnTo>
                    <a:pt x="788" y="350"/>
                  </a:lnTo>
                  <a:lnTo>
                    <a:pt x="444" y="6"/>
                  </a:lnTo>
                  <a:lnTo>
                    <a:pt x="444" y="0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0" y="118"/>
                  </a:lnTo>
                  <a:lnTo>
                    <a:pt x="6" y="118"/>
                  </a:lnTo>
                  <a:lnTo>
                    <a:pt x="13" y="125"/>
                  </a:lnTo>
                  <a:lnTo>
                    <a:pt x="357" y="475"/>
                  </a:lnTo>
                  <a:lnTo>
                    <a:pt x="363" y="481"/>
                  </a:lnTo>
                  <a:lnTo>
                    <a:pt x="363" y="487"/>
                  </a:lnTo>
                  <a:lnTo>
                    <a:pt x="363" y="506"/>
                  </a:lnTo>
                  <a:lnTo>
                    <a:pt x="363" y="687"/>
                  </a:lnTo>
                  <a:lnTo>
                    <a:pt x="363" y="694"/>
                  </a:lnTo>
                  <a:lnTo>
                    <a:pt x="357" y="700"/>
                  </a:lnTo>
                  <a:lnTo>
                    <a:pt x="788" y="581"/>
                  </a:lnTo>
                  <a:lnTo>
                    <a:pt x="795" y="581"/>
                  </a:lnTo>
                  <a:lnTo>
                    <a:pt x="795" y="5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Freeform 635">
              <a:extLst>
                <a:ext uri="{FF2B5EF4-FFF2-40B4-BE49-F238E27FC236}">
                  <a16:creationId xmlns:a16="http://schemas.microsoft.com/office/drawing/2014/main" id="{D5180B34-BD1F-E919-A1F6-21FBDE6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410"/>
              <a:ext cx="432" cy="332"/>
            </a:xfrm>
            <a:custGeom>
              <a:avLst/>
              <a:gdLst>
                <a:gd name="T0" fmla="*/ 432 w 432"/>
                <a:gd name="T1" fmla="*/ 0 h 332"/>
                <a:gd name="T2" fmla="*/ 0 w 432"/>
                <a:gd name="T3" fmla="*/ 119 h 332"/>
                <a:gd name="T4" fmla="*/ 6 w 432"/>
                <a:gd name="T5" fmla="*/ 125 h 332"/>
                <a:gd name="T6" fmla="*/ 6 w 432"/>
                <a:gd name="T7" fmla="*/ 144 h 332"/>
                <a:gd name="T8" fmla="*/ 6 w 432"/>
                <a:gd name="T9" fmla="*/ 325 h 332"/>
                <a:gd name="T10" fmla="*/ 6 w 432"/>
                <a:gd name="T11" fmla="*/ 325 h 332"/>
                <a:gd name="T12" fmla="*/ 0 w 432"/>
                <a:gd name="T13" fmla="*/ 332 h 332"/>
                <a:gd name="T14" fmla="*/ 213 w 432"/>
                <a:gd name="T15" fmla="*/ 275 h 332"/>
                <a:gd name="T16" fmla="*/ 425 w 432"/>
                <a:gd name="T17" fmla="*/ 219 h 332"/>
                <a:gd name="T18" fmla="*/ 425 w 432"/>
                <a:gd name="T19" fmla="*/ 219 h 332"/>
                <a:gd name="T20" fmla="*/ 432 w 432"/>
                <a:gd name="T21" fmla="*/ 213 h 332"/>
                <a:gd name="T22" fmla="*/ 432 w 432"/>
                <a:gd name="T23" fmla="*/ 213 h 332"/>
                <a:gd name="T24" fmla="*/ 432 w 432"/>
                <a:gd name="T25" fmla="*/ 113 h 332"/>
                <a:gd name="T26" fmla="*/ 432 w 432"/>
                <a:gd name="T27" fmla="*/ 7 h 332"/>
                <a:gd name="T28" fmla="*/ 432 w 432"/>
                <a:gd name="T29" fmla="*/ 0 h 332"/>
                <a:gd name="T30" fmla="*/ 432 w 432"/>
                <a:gd name="T31" fmla="*/ 0 h 3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2" h="332">
                  <a:moveTo>
                    <a:pt x="432" y="0"/>
                  </a:moveTo>
                  <a:lnTo>
                    <a:pt x="0" y="119"/>
                  </a:lnTo>
                  <a:lnTo>
                    <a:pt x="6" y="125"/>
                  </a:lnTo>
                  <a:lnTo>
                    <a:pt x="6" y="144"/>
                  </a:lnTo>
                  <a:lnTo>
                    <a:pt x="6" y="325"/>
                  </a:lnTo>
                  <a:lnTo>
                    <a:pt x="0" y="332"/>
                  </a:lnTo>
                  <a:lnTo>
                    <a:pt x="213" y="275"/>
                  </a:lnTo>
                  <a:lnTo>
                    <a:pt x="425" y="219"/>
                  </a:lnTo>
                  <a:lnTo>
                    <a:pt x="432" y="213"/>
                  </a:lnTo>
                  <a:lnTo>
                    <a:pt x="432" y="113"/>
                  </a:lnTo>
                  <a:lnTo>
                    <a:pt x="432" y="7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Freeform 636">
              <a:extLst>
                <a:ext uri="{FF2B5EF4-FFF2-40B4-BE49-F238E27FC236}">
                  <a16:creationId xmlns:a16="http://schemas.microsoft.com/office/drawing/2014/main" id="{B15FD0ED-6974-F9FE-AC78-9A7761F4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148"/>
              <a:ext cx="369" cy="275"/>
            </a:xfrm>
            <a:custGeom>
              <a:avLst/>
              <a:gdLst>
                <a:gd name="T0" fmla="*/ 226 w 369"/>
                <a:gd name="T1" fmla="*/ 62 h 275"/>
                <a:gd name="T2" fmla="*/ 188 w 369"/>
                <a:gd name="T3" fmla="*/ 50 h 275"/>
                <a:gd name="T4" fmla="*/ 150 w 369"/>
                <a:gd name="T5" fmla="*/ 37 h 275"/>
                <a:gd name="T6" fmla="*/ 100 w 369"/>
                <a:gd name="T7" fmla="*/ 37 h 275"/>
                <a:gd name="T8" fmla="*/ 69 w 369"/>
                <a:gd name="T9" fmla="*/ 43 h 275"/>
                <a:gd name="T10" fmla="*/ 57 w 369"/>
                <a:gd name="T11" fmla="*/ 56 h 275"/>
                <a:gd name="T12" fmla="*/ 44 w 369"/>
                <a:gd name="T13" fmla="*/ 68 h 275"/>
                <a:gd name="T14" fmla="*/ 44 w 369"/>
                <a:gd name="T15" fmla="*/ 81 h 275"/>
                <a:gd name="T16" fmla="*/ 63 w 369"/>
                <a:gd name="T17" fmla="*/ 93 h 275"/>
                <a:gd name="T18" fmla="*/ 82 w 369"/>
                <a:gd name="T19" fmla="*/ 100 h 275"/>
                <a:gd name="T20" fmla="*/ 144 w 369"/>
                <a:gd name="T21" fmla="*/ 106 h 275"/>
                <a:gd name="T22" fmla="*/ 263 w 369"/>
                <a:gd name="T23" fmla="*/ 106 h 275"/>
                <a:gd name="T24" fmla="*/ 307 w 369"/>
                <a:gd name="T25" fmla="*/ 118 h 275"/>
                <a:gd name="T26" fmla="*/ 338 w 369"/>
                <a:gd name="T27" fmla="*/ 131 h 275"/>
                <a:gd name="T28" fmla="*/ 363 w 369"/>
                <a:gd name="T29" fmla="*/ 156 h 275"/>
                <a:gd name="T30" fmla="*/ 369 w 369"/>
                <a:gd name="T31" fmla="*/ 181 h 275"/>
                <a:gd name="T32" fmla="*/ 363 w 369"/>
                <a:gd name="T33" fmla="*/ 200 h 275"/>
                <a:gd name="T34" fmla="*/ 338 w 369"/>
                <a:gd name="T35" fmla="*/ 218 h 275"/>
                <a:gd name="T36" fmla="*/ 319 w 369"/>
                <a:gd name="T37" fmla="*/ 231 h 275"/>
                <a:gd name="T38" fmla="*/ 288 w 369"/>
                <a:gd name="T39" fmla="*/ 237 h 275"/>
                <a:gd name="T40" fmla="*/ 226 w 369"/>
                <a:gd name="T41" fmla="*/ 250 h 275"/>
                <a:gd name="T42" fmla="*/ 188 w 369"/>
                <a:gd name="T43" fmla="*/ 256 h 275"/>
                <a:gd name="T44" fmla="*/ 182 w 369"/>
                <a:gd name="T45" fmla="*/ 262 h 275"/>
                <a:gd name="T46" fmla="*/ 182 w 369"/>
                <a:gd name="T47" fmla="*/ 269 h 275"/>
                <a:gd name="T48" fmla="*/ 94 w 369"/>
                <a:gd name="T49" fmla="*/ 200 h 275"/>
                <a:gd name="T50" fmla="*/ 125 w 369"/>
                <a:gd name="T51" fmla="*/ 206 h 275"/>
                <a:gd name="T52" fmla="*/ 163 w 369"/>
                <a:gd name="T53" fmla="*/ 225 h 275"/>
                <a:gd name="T54" fmla="*/ 207 w 369"/>
                <a:gd name="T55" fmla="*/ 237 h 275"/>
                <a:gd name="T56" fmla="*/ 257 w 369"/>
                <a:gd name="T57" fmla="*/ 237 h 275"/>
                <a:gd name="T58" fmla="*/ 301 w 369"/>
                <a:gd name="T59" fmla="*/ 225 h 275"/>
                <a:gd name="T60" fmla="*/ 319 w 369"/>
                <a:gd name="T61" fmla="*/ 206 h 275"/>
                <a:gd name="T62" fmla="*/ 319 w 369"/>
                <a:gd name="T63" fmla="*/ 193 h 275"/>
                <a:gd name="T64" fmla="*/ 307 w 369"/>
                <a:gd name="T65" fmla="*/ 181 h 275"/>
                <a:gd name="T66" fmla="*/ 294 w 369"/>
                <a:gd name="T67" fmla="*/ 168 h 275"/>
                <a:gd name="T68" fmla="*/ 269 w 369"/>
                <a:gd name="T69" fmla="*/ 162 h 275"/>
                <a:gd name="T70" fmla="*/ 213 w 369"/>
                <a:gd name="T71" fmla="*/ 162 h 275"/>
                <a:gd name="T72" fmla="*/ 132 w 369"/>
                <a:gd name="T73" fmla="*/ 156 h 275"/>
                <a:gd name="T74" fmla="*/ 75 w 369"/>
                <a:gd name="T75" fmla="*/ 150 h 275"/>
                <a:gd name="T76" fmla="*/ 44 w 369"/>
                <a:gd name="T77" fmla="*/ 137 h 275"/>
                <a:gd name="T78" fmla="*/ 19 w 369"/>
                <a:gd name="T79" fmla="*/ 118 h 275"/>
                <a:gd name="T80" fmla="*/ 7 w 369"/>
                <a:gd name="T81" fmla="*/ 106 h 275"/>
                <a:gd name="T82" fmla="*/ 0 w 369"/>
                <a:gd name="T83" fmla="*/ 81 h 275"/>
                <a:gd name="T84" fmla="*/ 7 w 369"/>
                <a:gd name="T85" fmla="*/ 68 h 275"/>
                <a:gd name="T86" fmla="*/ 19 w 369"/>
                <a:gd name="T87" fmla="*/ 56 h 275"/>
                <a:gd name="T88" fmla="*/ 44 w 369"/>
                <a:gd name="T89" fmla="*/ 43 h 275"/>
                <a:gd name="T90" fmla="*/ 75 w 369"/>
                <a:gd name="T91" fmla="*/ 31 h 275"/>
                <a:gd name="T92" fmla="*/ 125 w 369"/>
                <a:gd name="T93" fmla="*/ 25 h 275"/>
                <a:gd name="T94" fmla="*/ 163 w 369"/>
                <a:gd name="T95" fmla="*/ 18 h 275"/>
                <a:gd name="T96" fmla="*/ 169 w 369"/>
                <a:gd name="T97" fmla="*/ 12 h 275"/>
                <a:gd name="T98" fmla="*/ 169 w 369"/>
                <a:gd name="T99" fmla="*/ 6 h 275"/>
                <a:gd name="T100" fmla="*/ 251 w 369"/>
                <a:gd name="T101" fmla="*/ 62 h 275"/>
                <a:gd name="T102" fmla="*/ 238 w 369"/>
                <a:gd name="T103" fmla="*/ 68 h 2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69" h="275">
                  <a:moveTo>
                    <a:pt x="238" y="68"/>
                  </a:moveTo>
                  <a:lnTo>
                    <a:pt x="226" y="62"/>
                  </a:lnTo>
                  <a:lnTo>
                    <a:pt x="207" y="56"/>
                  </a:lnTo>
                  <a:lnTo>
                    <a:pt x="188" y="50"/>
                  </a:lnTo>
                  <a:lnTo>
                    <a:pt x="169" y="43"/>
                  </a:lnTo>
                  <a:lnTo>
                    <a:pt x="150" y="37"/>
                  </a:lnTo>
                  <a:lnTo>
                    <a:pt x="125" y="37"/>
                  </a:lnTo>
                  <a:lnTo>
                    <a:pt x="100" y="37"/>
                  </a:lnTo>
                  <a:lnTo>
                    <a:pt x="82" y="43"/>
                  </a:lnTo>
                  <a:lnTo>
                    <a:pt x="69" y="43"/>
                  </a:lnTo>
                  <a:lnTo>
                    <a:pt x="63" y="50"/>
                  </a:lnTo>
                  <a:lnTo>
                    <a:pt x="57" y="56"/>
                  </a:lnTo>
                  <a:lnTo>
                    <a:pt x="50" y="62"/>
                  </a:lnTo>
                  <a:lnTo>
                    <a:pt x="44" y="68"/>
                  </a:lnTo>
                  <a:lnTo>
                    <a:pt x="44" y="75"/>
                  </a:lnTo>
                  <a:lnTo>
                    <a:pt x="44" y="81"/>
                  </a:lnTo>
                  <a:lnTo>
                    <a:pt x="50" y="87"/>
                  </a:lnTo>
                  <a:lnTo>
                    <a:pt x="63" y="93"/>
                  </a:lnTo>
                  <a:lnTo>
                    <a:pt x="75" y="100"/>
                  </a:lnTo>
                  <a:lnTo>
                    <a:pt x="82" y="100"/>
                  </a:lnTo>
                  <a:lnTo>
                    <a:pt x="107" y="106"/>
                  </a:lnTo>
                  <a:lnTo>
                    <a:pt x="144" y="106"/>
                  </a:lnTo>
                  <a:lnTo>
                    <a:pt x="238" y="106"/>
                  </a:lnTo>
                  <a:lnTo>
                    <a:pt x="263" y="106"/>
                  </a:lnTo>
                  <a:lnTo>
                    <a:pt x="294" y="112"/>
                  </a:lnTo>
                  <a:lnTo>
                    <a:pt x="307" y="118"/>
                  </a:lnTo>
                  <a:lnTo>
                    <a:pt x="326" y="125"/>
                  </a:lnTo>
                  <a:lnTo>
                    <a:pt x="338" y="131"/>
                  </a:lnTo>
                  <a:lnTo>
                    <a:pt x="351" y="143"/>
                  </a:lnTo>
                  <a:lnTo>
                    <a:pt x="363" y="156"/>
                  </a:lnTo>
                  <a:lnTo>
                    <a:pt x="363" y="168"/>
                  </a:lnTo>
                  <a:lnTo>
                    <a:pt x="369" y="181"/>
                  </a:lnTo>
                  <a:lnTo>
                    <a:pt x="363" y="193"/>
                  </a:lnTo>
                  <a:lnTo>
                    <a:pt x="363" y="200"/>
                  </a:lnTo>
                  <a:lnTo>
                    <a:pt x="357" y="206"/>
                  </a:lnTo>
                  <a:lnTo>
                    <a:pt x="338" y="218"/>
                  </a:lnTo>
                  <a:lnTo>
                    <a:pt x="332" y="225"/>
                  </a:lnTo>
                  <a:lnTo>
                    <a:pt x="319" y="231"/>
                  </a:lnTo>
                  <a:lnTo>
                    <a:pt x="301" y="237"/>
                  </a:lnTo>
                  <a:lnTo>
                    <a:pt x="288" y="237"/>
                  </a:lnTo>
                  <a:lnTo>
                    <a:pt x="251" y="250"/>
                  </a:lnTo>
                  <a:lnTo>
                    <a:pt x="226" y="250"/>
                  </a:lnTo>
                  <a:lnTo>
                    <a:pt x="201" y="250"/>
                  </a:lnTo>
                  <a:lnTo>
                    <a:pt x="188" y="256"/>
                  </a:lnTo>
                  <a:lnTo>
                    <a:pt x="182" y="256"/>
                  </a:lnTo>
                  <a:lnTo>
                    <a:pt x="182" y="262"/>
                  </a:lnTo>
                  <a:lnTo>
                    <a:pt x="182" y="269"/>
                  </a:lnTo>
                  <a:lnTo>
                    <a:pt x="169" y="275"/>
                  </a:lnTo>
                  <a:lnTo>
                    <a:pt x="94" y="200"/>
                  </a:lnTo>
                  <a:lnTo>
                    <a:pt x="107" y="193"/>
                  </a:lnTo>
                  <a:lnTo>
                    <a:pt x="125" y="206"/>
                  </a:lnTo>
                  <a:lnTo>
                    <a:pt x="144" y="212"/>
                  </a:lnTo>
                  <a:lnTo>
                    <a:pt x="163" y="225"/>
                  </a:lnTo>
                  <a:lnTo>
                    <a:pt x="182" y="231"/>
                  </a:lnTo>
                  <a:lnTo>
                    <a:pt x="207" y="237"/>
                  </a:lnTo>
                  <a:lnTo>
                    <a:pt x="232" y="237"/>
                  </a:lnTo>
                  <a:lnTo>
                    <a:pt x="257" y="237"/>
                  </a:lnTo>
                  <a:lnTo>
                    <a:pt x="282" y="231"/>
                  </a:lnTo>
                  <a:lnTo>
                    <a:pt x="301" y="225"/>
                  </a:lnTo>
                  <a:lnTo>
                    <a:pt x="313" y="218"/>
                  </a:lnTo>
                  <a:lnTo>
                    <a:pt x="319" y="206"/>
                  </a:lnTo>
                  <a:lnTo>
                    <a:pt x="319" y="200"/>
                  </a:lnTo>
                  <a:lnTo>
                    <a:pt x="319" y="193"/>
                  </a:lnTo>
                  <a:lnTo>
                    <a:pt x="313" y="187"/>
                  </a:lnTo>
                  <a:lnTo>
                    <a:pt x="307" y="181"/>
                  </a:lnTo>
                  <a:lnTo>
                    <a:pt x="301" y="175"/>
                  </a:lnTo>
                  <a:lnTo>
                    <a:pt x="294" y="168"/>
                  </a:lnTo>
                  <a:lnTo>
                    <a:pt x="282" y="162"/>
                  </a:lnTo>
                  <a:lnTo>
                    <a:pt x="269" y="162"/>
                  </a:lnTo>
                  <a:lnTo>
                    <a:pt x="244" y="162"/>
                  </a:lnTo>
                  <a:lnTo>
                    <a:pt x="213" y="162"/>
                  </a:lnTo>
                  <a:lnTo>
                    <a:pt x="169" y="162"/>
                  </a:lnTo>
                  <a:lnTo>
                    <a:pt x="132" y="156"/>
                  </a:lnTo>
                  <a:lnTo>
                    <a:pt x="100" y="156"/>
                  </a:lnTo>
                  <a:lnTo>
                    <a:pt x="75" y="150"/>
                  </a:lnTo>
                  <a:lnTo>
                    <a:pt x="57" y="143"/>
                  </a:lnTo>
                  <a:lnTo>
                    <a:pt x="44" y="137"/>
                  </a:lnTo>
                  <a:lnTo>
                    <a:pt x="32" y="131"/>
                  </a:lnTo>
                  <a:lnTo>
                    <a:pt x="19" y="118"/>
                  </a:lnTo>
                  <a:lnTo>
                    <a:pt x="13" y="112"/>
                  </a:lnTo>
                  <a:lnTo>
                    <a:pt x="7" y="106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7" y="75"/>
                  </a:lnTo>
                  <a:lnTo>
                    <a:pt x="7" y="68"/>
                  </a:lnTo>
                  <a:lnTo>
                    <a:pt x="13" y="62"/>
                  </a:lnTo>
                  <a:lnTo>
                    <a:pt x="19" y="56"/>
                  </a:lnTo>
                  <a:lnTo>
                    <a:pt x="32" y="50"/>
                  </a:lnTo>
                  <a:lnTo>
                    <a:pt x="44" y="43"/>
                  </a:lnTo>
                  <a:lnTo>
                    <a:pt x="57" y="37"/>
                  </a:lnTo>
                  <a:lnTo>
                    <a:pt x="75" y="31"/>
                  </a:lnTo>
                  <a:lnTo>
                    <a:pt x="100" y="25"/>
                  </a:lnTo>
                  <a:lnTo>
                    <a:pt x="125" y="25"/>
                  </a:lnTo>
                  <a:lnTo>
                    <a:pt x="150" y="25"/>
                  </a:lnTo>
                  <a:lnTo>
                    <a:pt x="163" y="18"/>
                  </a:lnTo>
                  <a:lnTo>
                    <a:pt x="169" y="18"/>
                  </a:lnTo>
                  <a:lnTo>
                    <a:pt x="169" y="12"/>
                  </a:lnTo>
                  <a:lnTo>
                    <a:pt x="169" y="6"/>
                  </a:lnTo>
                  <a:lnTo>
                    <a:pt x="188" y="0"/>
                  </a:lnTo>
                  <a:lnTo>
                    <a:pt x="251" y="62"/>
                  </a:lnTo>
                  <a:lnTo>
                    <a:pt x="238" y="68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Freeform 637">
              <a:extLst>
                <a:ext uri="{FF2B5EF4-FFF2-40B4-BE49-F238E27FC236}">
                  <a16:creationId xmlns:a16="http://schemas.microsoft.com/office/drawing/2014/main" id="{13DBD30F-88BD-E131-5EB8-653E58E49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160"/>
              <a:ext cx="282" cy="263"/>
            </a:xfrm>
            <a:custGeom>
              <a:avLst/>
              <a:gdLst>
                <a:gd name="T0" fmla="*/ 282 w 282"/>
                <a:gd name="T1" fmla="*/ 257 h 263"/>
                <a:gd name="T2" fmla="*/ 19 w 282"/>
                <a:gd name="T3" fmla="*/ 0 h 263"/>
                <a:gd name="T4" fmla="*/ 0 w 282"/>
                <a:gd name="T5" fmla="*/ 6 h 263"/>
                <a:gd name="T6" fmla="*/ 257 w 282"/>
                <a:gd name="T7" fmla="*/ 263 h 263"/>
                <a:gd name="T8" fmla="*/ 282 w 282"/>
                <a:gd name="T9" fmla="*/ 257 h 263"/>
                <a:gd name="T10" fmla="*/ 282 w 282"/>
                <a:gd name="T11" fmla="*/ 257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2" h="263">
                  <a:moveTo>
                    <a:pt x="282" y="257"/>
                  </a:moveTo>
                  <a:lnTo>
                    <a:pt x="19" y="0"/>
                  </a:lnTo>
                  <a:lnTo>
                    <a:pt x="0" y="6"/>
                  </a:lnTo>
                  <a:lnTo>
                    <a:pt x="257" y="263"/>
                  </a:lnTo>
                  <a:lnTo>
                    <a:pt x="282" y="257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Freeform 638">
              <a:extLst>
                <a:ext uri="{FF2B5EF4-FFF2-40B4-BE49-F238E27FC236}">
                  <a16:creationId xmlns:a16="http://schemas.microsoft.com/office/drawing/2014/main" id="{8B366142-150A-CBB3-7FEB-9C7EA07E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141"/>
              <a:ext cx="282" cy="263"/>
            </a:xfrm>
            <a:custGeom>
              <a:avLst/>
              <a:gdLst>
                <a:gd name="T0" fmla="*/ 282 w 282"/>
                <a:gd name="T1" fmla="*/ 257 h 263"/>
                <a:gd name="T2" fmla="*/ 25 w 282"/>
                <a:gd name="T3" fmla="*/ 0 h 263"/>
                <a:gd name="T4" fmla="*/ 0 w 282"/>
                <a:gd name="T5" fmla="*/ 7 h 263"/>
                <a:gd name="T6" fmla="*/ 257 w 282"/>
                <a:gd name="T7" fmla="*/ 263 h 263"/>
                <a:gd name="T8" fmla="*/ 282 w 282"/>
                <a:gd name="T9" fmla="*/ 257 h 263"/>
                <a:gd name="T10" fmla="*/ 282 w 282"/>
                <a:gd name="T11" fmla="*/ 257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2" h="263">
                  <a:moveTo>
                    <a:pt x="282" y="257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257" y="263"/>
                  </a:lnTo>
                  <a:lnTo>
                    <a:pt x="282" y="257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Freeform 639">
              <a:extLst>
                <a:ext uri="{FF2B5EF4-FFF2-40B4-BE49-F238E27FC236}">
                  <a16:creationId xmlns:a16="http://schemas.microsoft.com/office/drawing/2014/main" id="{4470092C-0642-2845-9BD1-48B7EBEC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173"/>
              <a:ext cx="100" cy="31"/>
            </a:xfrm>
            <a:custGeom>
              <a:avLst/>
              <a:gdLst>
                <a:gd name="T0" fmla="*/ 0 w 100"/>
                <a:gd name="T1" fmla="*/ 18 h 31"/>
                <a:gd name="T2" fmla="*/ 6 w 100"/>
                <a:gd name="T3" fmla="*/ 18 h 31"/>
                <a:gd name="T4" fmla="*/ 19 w 100"/>
                <a:gd name="T5" fmla="*/ 12 h 31"/>
                <a:gd name="T6" fmla="*/ 31 w 100"/>
                <a:gd name="T7" fmla="*/ 12 h 31"/>
                <a:gd name="T8" fmla="*/ 50 w 100"/>
                <a:gd name="T9" fmla="*/ 6 h 31"/>
                <a:gd name="T10" fmla="*/ 69 w 100"/>
                <a:gd name="T11" fmla="*/ 0 h 31"/>
                <a:gd name="T12" fmla="*/ 94 w 100"/>
                <a:gd name="T13" fmla="*/ 0 h 31"/>
                <a:gd name="T14" fmla="*/ 100 w 100"/>
                <a:gd name="T15" fmla="*/ 12 h 31"/>
                <a:gd name="T16" fmla="*/ 94 w 100"/>
                <a:gd name="T17" fmla="*/ 12 h 31"/>
                <a:gd name="T18" fmla="*/ 69 w 100"/>
                <a:gd name="T19" fmla="*/ 12 h 31"/>
                <a:gd name="T20" fmla="*/ 56 w 100"/>
                <a:gd name="T21" fmla="*/ 12 h 31"/>
                <a:gd name="T22" fmla="*/ 37 w 100"/>
                <a:gd name="T23" fmla="*/ 18 h 31"/>
                <a:gd name="T24" fmla="*/ 25 w 100"/>
                <a:gd name="T25" fmla="*/ 18 h 31"/>
                <a:gd name="T26" fmla="*/ 12 w 100"/>
                <a:gd name="T27" fmla="*/ 31 h 31"/>
                <a:gd name="T28" fmla="*/ 0 w 100"/>
                <a:gd name="T29" fmla="*/ 18 h 31"/>
                <a:gd name="T30" fmla="*/ 0 w 100"/>
                <a:gd name="T31" fmla="*/ 18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" h="31">
                  <a:moveTo>
                    <a:pt x="0" y="18"/>
                  </a:moveTo>
                  <a:lnTo>
                    <a:pt x="6" y="18"/>
                  </a:lnTo>
                  <a:lnTo>
                    <a:pt x="19" y="12"/>
                  </a:lnTo>
                  <a:lnTo>
                    <a:pt x="31" y="12"/>
                  </a:lnTo>
                  <a:lnTo>
                    <a:pt x="50" y="6"/>
                  </a:lnTo>
                  <a:lnTo>
                    <a:pt x="69" y="0"/>
                  </a:lnTo>
                  <a:lnTo>
                    <a:pt x="94" y="0"/>
                  </a:lnTo>
                  <a:lnTo>
                    <a:pt x="100" y="12"/>
                  </a:lnTo>
                  <a:lnTo>
                    <a:pt x="94" y="12"/>
                  </a:lnTo>
                  <a:lnTo>
                    <a:pt x="69" y="12"/>
                  </a:lnTo>
                  <a:lnTo>
                    <a:pt x="56" y="12"/>
                  </a:lnTo>
                  <a:lnTo>
                    <a:pt x="37" y="18"/>
                  </a:lnTo>
                  <a:lnTo>
                    <a:pt x="25" y="18"/>
                  </a:lnTo>
                  <a:lnTo>
                    <a:pt x="12" y="3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Freeform 640">
              <a:extLst>
                <a:ext uri="{FF2B5EF4-FFF2-40B4-BE49-F238E27FC236}">
                  <a16:creationId xmlns:a16="http://schemas.microsoft.com/office/drawing/2014/main" id="{A17043F2-AE0A-6062-5522-6D91C54F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254"/>
              <a:ext cx="169" cy="56"/>
            </a:xfrm>
            <a:custGeom>
              <a:avLst/>
              <a:gdLst>
                <a:gd name="T0" fmla="*/ 0 w 169"/>
                <a:gd name="T1" fmla="*/ 0 h 56"/>
                <a:gd name="T2" fmla="*/ 38 w 169"/>
                <a:gd name="T3" fmla="*/ 0 h 56"/>
                <a:gd name="T4" fmla="*/ 119 w 169"/>
                <a:gd name="T5" fmla="*/ 0 h 56"/>
                <a:gd name="T6" fmla="*/ 169 w 169"/>
                <a:gd name="T7" fmla="*/ 56 h 56"/>
                <a:gd name="T8" fmla="*/ 138 w 169"/>
                <a:gd name="T9" fmla="*/ 50 h 56"/>
                <a:gd name="T10" fmla="*/ 100 w 169"/>
                <a:gd name="T11" fmla="*/ 50 h 56"/>
                <a:gd name="T12" fmla="*/ 63 w 169"/>
                <a:gd name="T13" fmla="*/ 50 h 56"/>
                <a:gd name="T14" fmla="*/ 0 w 169"/>
                <a:gd name="T15" fmla="*/ 0 h 56"/>
                <a:gd name="T16" fmla="*/ 0 w 169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56">
                  <a:moveTo>
                    <a:pt x="0" y="0"/>
                  </a:moveTo>
                  <a:lnTo>
                    <a:pt x="38" y="0"/>
                  </a:lnTo>
                  <a:lnTo>
                    <a:pt x="119" y="0"/>
                  </a:lnTo>
                  <a:lnTo>
                    <a:pt x="169" y="56"/>
                  </a:lnTo>
                  <a:lnTo>
                    <a:pt x="138" y="50"/>
                  </a:lnTo>
                  <a:lnTo>
                    <a:pt x="100" y="50"/>
                  </a:lnTo>
                  <a:lnTo>
                    <a:pt x="6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Freeform 641">
              <a:extLst>
                <a:ext uri="{FF2B5EF4-FFF2-40B4-BE49-F238E27FC236}">
                  <a16:creationId xmlns:a16="http://schemas.microsoft.com/office/drawing/2014/main" id="{F2AD3A8B-95F2-477B-9B97-91736B5F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360"/>
              <a:ext cx="94" cy="38"/>
            </a:xfrm>
            <a:custGeom>
              <a:avLst/>
              <a:gdLst>
                <a:gd name="T0" fmla="*/ 0 w 94"/>
                <a:gd name="T1" fmla="*/ 25 h 38"/>
                <a:gd name="T2" fmla="*/ 12 w 94"/>
                <a:gd name="T3" fmla="*/ 38 h 38"/>
                <a:gd name="T4" fmla="*/ 44 w 94"/>
                <a:gd name="T5" fmla="*/ 32 h 38"/>
                <a:gd name="T6" fmla="*/ 69 w 94"/>
                <a:gd name="T7" fmla="*/ 25 h 38"/>
                <a:gd name="T8" fmla="*/ 81 w 94"/>
                <a:gd name="T9" fmla="*/ 19 h 38"/>
                <a:gd name="T10" fmla="*/ 94 w 94"/>
                <a:gd name="T11" fmla="*/ 13 h 38"/>
                <a:gd name="T12" fmla="*/ 81 w 94"/>
                <a:gd name="T13" fmla="*/ 0 h 38"/>
                <a:gd name="T14" fmla="*/ 81 w 94"/>
                <a:gd name="T15" fmla="*/ 6 h 38"/>
                <a:gd name="T16" fmla="*/ 69 w 94"/>
                <a:gd name="T17" fmla="*/ 13 h 38"/>
                <a:gd name="T18" fmla="*/ 56 w 94"/>
                <a:gd name="T19" fmla="*/ 19 h 38"/>
                <a:gd name="T20" fmla="*/ 37 w 94"/>
                <a:gd name="T21" fmla="*/ 19 h 38"/>
                <a:gd name="T22" fmla="*/ 25 w 94"/>
                <a:gd name="T23" fmla="*/ 25 h 38"/>
                <a:gd name="T24" fmla="*/ 0 w 94"/>
                <a:gd name="T25" fmla="*/ 25 h 38"/>
                <a:gd name="T26" fmla="*/ 0 w 94"/>
                <a:gd name="T27" fmla="*/ 25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38">
                  <a:moveTo>
                    <a:pt x="0" y="25"/>
                  </a:moveTo>
                  <a:lnTo>
                    <a:pt x="12" y="38"/>
                  </a:lnTo>
                  <a:lnTo>
                    <a:pt x="44" y="32"/>
                  </a:lnTo>
                  <a:lnTo>
                    <a:pt x="69" y="25"/>
                  </a:lnTo>
                  <a:lnTo>
                    <a:pt x="81" y="19"/>
                  </a:lnTo>
                  <a:lnTo>
                    <a:pt x="94" y="13"/>
                  </a:lnTo>
                  <a:lnTo>
                    <a:pt x="81" y="0"/>
                  </a:lnTo>
                  <a:lnTo>
                    <a:pt x="81" y="6"/>
                  </a:lnTo>
                  <a:lnTo>
                    <a:pt x="69" y="13"/>
                  </a:lnTo>
                  <a:lnTo>
                    <a:pt x="56" y="19"/>
                  </a:lnTo>
                  <a:lnTo>
                    <a:pt x="37" y="19"/>
                  </a:lnTo>
                  <a:lnTo>
                    <a:pt x="25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322" name="Picture 642">
            <a:extLst>
              <a:ext uri="{FF2B5EF4-FFF2-40B4-BE49-F238E27FC236}">
                <a16:creationId xmlns:a16="http://schemas.microsoft.com/office/drawing/2014/main" id="{75E8C119-D99B-6F39-1EEC-266FB1A5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037138"/>
            <a:ext cx="2840037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23" name="Text Box 643">
            <a:extLst>
              <a:ext uri="{FF2B5EF4-FFF2-40B4-BE49-F238E27FC236}">
                <a16:creationId xmlns:a16="http://schemas.microsoft.com/office/drawing/2014/main" id="{CA325E5B-F718-0DFD-4171-6270C605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844800"/>
            <a:ext cx="8837612" cy="2147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MONEY REPLACES LAND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dominant resource</a:t>
            </a:r>
            <a:r>
              <a:rPr lang="en-US" altLang="en-US" sz="5400" b="1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1DD3CF8-6B53-BEFF-CAD9-1DF08393F5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</a:rPr>
              <a:t>CUSTOMARY EXCHANGES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D63A896-BA0F-D313-276E-08587FBF8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Customary Exchanges include: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66BA51F-8887-4ABC-87A0-D9150ECB1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772400" cy="31242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Funerals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Weddings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First Birthday Celebrations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House-Building – </a:t>
            </a:r>
            <a:r>
              <a:rPr lang="en-US" altLang="en-US" sz="3600" i="1">
                <a:solidFill>
                  <a:schemeClr val="bg1"/>
                </a:solidFill>
              </a:rPr>
              <a:t>Ocheraol</a:t>
            </a:r>
            <a:r>
              <a:rPr lang="en-US" altLang="en-US" sz="3600">
                <a:solidFill>
                  <a:schemeClr val="bg1"/>
                </a:solidFill>
              </a:rPr>
              <a:t> in Palau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71F7ABD-07E0-59F3-DA32-6EC01D764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99CC"/>
                </a:solidFill>
              </a:rPr>
              <a:t>Basic Functions of Exchanges: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5E711AD-854A-84D3-1195-A44959A37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Meet material or social need—eg, putting up a house, or burying a relative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Solidify community in giving support to some of its members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</a:rPr>
              <a:t>Advance the prestige of the family sponsoring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BFFCFD3-DE73-B6B6-AA0E-0093A391F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But today these customary events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AFC2BD8-E455-5F34-5D3B-597079834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4196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CCFF"/>
                </a:solidFill>
              </a:rPr>
              <a:t>Are much larger, with more participants</a:t>
            </a:r>
          </a:p>
          <a:p>
            <a:pPr eaLnBrk="1" hangingPunct="1"/>
            <a:r>
              <a:rPr lang="en-US" altLang="en-US" sz="3600">
                <a:solidFill>
                  <a:srgbClr val="FFCCFF"/>
                </a:solidFill>
              </a:rPr>
              <a:t>Are more frequent (in view of modern transportation and communication)</a:t>
            </a:r>
          </a:p>
          <a:p>
            <a:pPr eaLnBrk="1" hangingPunct="1"/>
            <a:r>
              <a:rPr lang="en-US" altLang="en-US" sz="3600">
                <a:solidFill>
                  <a:srgbClr val="FFCCFF"/>
                </a:solidFill>
              </a:rPr>
              <a:t>Require cash rather than produce of land and sea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They are more frequent 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					and more expensive.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F0A1CE0-1C1D-04A5-B832-179694FD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577975"/>
            <a:ext cx="74120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Today there are about </a:t>
            </a:r>
            <a:r>
              <a:rPr lang="en-US" altLang="en-US" sz="4000" b="1">
                <a:solidFill>
                  <a:srgbClr val="FFFF00"/>
                </a:solidFill>
              </a:rPr>
              <a:t>40,000</a:t>
            </a:r>
          </a:p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Micronesians living abroad.</a:t>
            </a:r>
          </a:p>
          <a:p>
            <a:pPr eaLnBrk="1" hangingPunct="1"/>
            <a:endParaRPr lang="en-US" altLang="en-US" sz="4000" b="1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Nearly </a:t>
            </a:r>
            <a:r>
              <a:rPr lang="en-US" altLang="en-US" sz="4000" b="1">
                <a:solidFill>
                  <a:srgbClr val="FFFF00"/>
                </a:solidFill>
              </a:rPr>
              <a:t>One</a:t>
            </a:r>
            <a:r>
              <a:rPr lang="en-US" altLang="en-US" sz="4000" b="1">
                <a:solidFill>
                  <a:schemeClr val="bg1"/>
                </a:solidFill>
              </a:rPr>
              <a:t> out of every </a:t>
            </a:r>
            <a:r>
              <a:rPr lang="en-US" altLang="en-US" sz="4000" b="1">
                <a:solidFill>
                  <a:srgbClr val="FFFF00"/>
                </a:solidFill>
              </a:rPr>
              <a:t>Five</a:t>
            </a:r>
            <a:r>
              <a:rPr lang="en-US" altLang="en-US" sz="4000" b="1">
                <a:solidFill>
                  <a:schemeClr val="bg1"/>
                </a:solidFill>
              </a:rPr>
              <a:t> Micronesians is overseas.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B022F17-49B6-36FD-4831-B1D1DB9E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So, today’s exchanges cost a lot,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putting a financial burden on families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7D9AE42-EF1D-DE6E-1DF3-37A8E876E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8486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While the customary events…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lose some of their original purpose 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(eg, family forgiveness at funerals)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and do not have the reciprocity they 		once had 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	(eg, contributions from both sides)	</a:t>
            </a:r>
          </a:p>
          <a:p>
            <a:pPr eaLnBrk="1" hangingPunct="1"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A91F19F-A023-DAF4-E78A-A361CE106F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</a:rPr>
              <a:t>INDIVIDUALISM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FF7DA73-0144-87F4-C599-1F29181CD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08025"/>
            <a:ext cx="9144000" cy="1012825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>
                <a:solidFill>
                  <a:srgbClr val="FFFF00"/>
                </a:solidFill>
              </a:rPr>
              <a:t>Individualism in finances</a:t>
            </a:r>
            <a:r>
              <a:rPr lang="en-US" altLang="en-US"/>
              <a:t>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C083128A-C53B-A112-5C00-7A0B00A5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871663"/>
            <a:ext cx="658971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</a:rPr>
              <a:t>Heads of households and individuals manage their own money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7C5C19E-620B-FC9A-C3ED-C0B3B549B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>
                <a:latin typeface="Arial Black" panose="020B0A04020102020204" pitchFamily="34" charset="0"/>
              </a:rPr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EEA03E0-1EA3-4E4A-9946-A723F06F9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0300" y="1724025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bg1"/>
                </a:solidFill>
              </a:rPr>
              <a:t>Sharing is still important</a:t>
            </a:r>
            <a:br>
              <a:rPr lang="en-US" altLang="en-US" sz="4800">
                <a:solidFill>
                  <a:schemeClr val="bg1"/>
                </a:solidFill>
              </a:rPr>
            </a:br>
            <a:endParaRPr lang="en-US" altLang="en-US" sz="4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4800">
                <a:solidFill>
                  <a:schemeClr val="bg1"/>
                </a:solidFill>
              </a:rPr>
              <a:t>But control of money is with the heads of households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A955820-7647-F3A5-AB91-A5110497D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 sz="4800">
                <a:latin typeface="Arial Black" panose="020B0A04020102020204" pitchFamily="34" charset="0"/>
              </a:rPr>
            </a:br>
            <a:r>
              <a:rPr lang="en-US" altLang="en-US" sz="4800">
                <a:solidFill>
                  <a:srgbClr val="FFFF00"/>
                </a:solidFill>
                <a:latin typeface="Arial Black" panose="020B0A04020102020204" pitchFamily="34" charset="0"/>
              </a:rPr>
              <a:t>Individualism in finances</a:t>
            </a:r>
            <a:br>
              <a:rPr lang="en-US" altLang="en-US" sz="480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4800">
                <a:solidFill>
                  <a:srgbClr val="FFFF00"/>
                </a:solidFill>
                <a:latin typeface="Arial Black" panose="020B0A04020102020204" pitchFamily="34" charset="0"/>
              </a:rPr>
              <a:t>brings choices</a:t>
            </a:r>
            <a:r>
              <a:rPr lang="en-US" altLang="en-US"/>
              <a:t>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84D959B-13EF-41EE-869B-F067D30FE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138" y="2382838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Choice of a spouse</a:t>
            </a:r>
          </a:p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Choice of a career</a:t>
            </a:r>
          </a:p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Choice of a lifestyle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9A10026-9FF0-3A2B-9C06-EDB25351A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" y="533400"/>
            <a:ext cx="8702675" cy="765175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FF99CC"/>
                </a:solidFill>
              </a:rPr>
              <a:t>SUMMARY</a:t>
            </a:r>
            <a:br>
              <a:rPr lang="en-US" altLang="en-US" sz="3600" u="sng">
                <a:solidFill>
                  <a:srgbClr val="FF99CC"/>
                </a:solidFill>
              </a:rPr>
            </a:br>
            <a:r>
              <a:rPr lang="en-US" altLang="en-US">
                <a:solidFill>
                  <a:srgbClr val="FF99CC"/>
                </a:solidFill>
              </a:rPr>
              <a:t>	</a:t>
            </a:r>
            <a:r>
              <a:rPr lang="en-US" altLang="en-US" sz="3600">
                <a:solidFill>
                  <a:srgbClr val="FFCCFF"/>
                </a:solidFill>
              </a:rPr>
              <a:t>As $$ replaces Land </a:t>
            </a:r>
            <a:br>
              <a:rPr lang="en-US" altLang="en-US" sz="3600">
                <a:solidFill>
                  <a:srgbClr val="FFCCFF"/>
                </a:solidFill>
              </a:rPr>
            </a:br>
            <a:r>
              <a:rPr lang="en-US" altLang="en-US" sz="3600">
                <a:solidFill>
                  <a:srgbClr val="FFCCFF"/>
                </a:solidFill>
              </a:rPr>
              <a:t>			as main resource:</a:t>
            </a:r>
            <a:endParaRPr lang="en-US" altLang="en-US">
              <a:solidFill>
                <a:srgbClr val="FFCCFF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CEF0E8-9E96-BC9A-8EFD-D7D6D9EB6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825" y="2128838"/>
            <a:ext cx="8410575" cy="4119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Extended family is fragmented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greater authority of father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less help in raising kids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elders not present to settle disputes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8F86B99-840B-1655-39AE-D8D0F55C5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73162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Land practices change</a:t>
            </a:r>
            <a:r>
              <a:rPr lang="en-US" altLang="en-US"/>
              <a:t>…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9DA89A3-4B09-9741-EC90-24850412E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81175"/>
            <a:ext cx="7772400" cy="44386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Land inheritance changes, passing from father to son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Land owned by individuals rather than kin groups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Women lose control of land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DEC41EB-BE64-8B6B-9522-5F3332351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Authority system changes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2A1A108-96C3-F552-7F30-1EBF4405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Chiefs lose old authority, which was based on importance of land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Lineage heads no longer exercise much authority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Dispute resolution more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19556DA-8AF4-FFD9-7BA8-A425DE731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913" y="27146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Jobs become important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A83DEC1-9857-A615-FAAF-74EDE8544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625" y="1911350"/>
            <a:ext cx="7772400" cy="46116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Search for jobs leads people to leave family land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When jobs cannot be found at home, people migrate abroad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Cash salary weakens reliance on group and leads to individualism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78D2DFC0-E339-4B86-502A-8BF502D9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9F"/>
              </a:clrFrom>
              <a:clrTo>
                <a:srgbClr val="000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r="9689" b="8749"/>
          <a:stretch>
            <a:fillRect/>
          </a:stretch>
        </p:blipFill>
        <p:spPr bwMode="auto">
          <a:xfrm>
            <a:off x="2085975" y="581025"/>
            <a:ext cx="49466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94D19857-C3DD-44E9-2118-08761611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100"/>
            <a:ext cx="99441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chemeClr val="tx1"/>
                </a:solidFill>
              </a:rPr>
              <a:t> </a:t>
            </a:r>
            <a:r>
              <a:rPr lang="en-US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MICRONESIAN   SEMINAR</a:t>
            </a:r>
            <a:endParaRPr lang="en-US" altLang="en-US" sz="5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0CBBF74-7053-5276-9788-BFAAB369D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Fertility Rate (Avg Births)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752DA23C-73E4-4175-229F-E271F86E9EE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Palau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</a:rPr>
                        <a:t>Marshalls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</a:rPr>
                        <a:t>FSM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1973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1980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1989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1994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11BC9F4-92D7-76B8-0193-6B5878EE14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4400" b="1">
                <a:solidFill>
                  <a:srgbClr val="FFCC00"/>
                </a:solidFill>
                <a:latin typeface="Arial" panose="020B0604020202020204" pitchFamily="34" charset="0"/>
              </a:rPr>
              <a:t>Myth #2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79B9BF5-0366-852F-D2D4-925CE8C1C6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010400" cy="2743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Expatriates are taking all the jobs from local people</a:t>
            </a:r>
          </a:p>
          <a:p>
            <a:pPr eaLnBrk="1" hangingPunct="1"/>
            <a:endParaRPr lang="en-US" altLang="en-US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AFAC9FC-0E5D-0225-50C8-375EAC180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  <a:latin typeface="Arial" panose="020B0604020202020204" pitchFamily="34" charset="0"/>
              </a:rPr>
              <a:t>Foreign Population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AFE9CDF-E9C4-C122-195F-0378BE603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FSM		2,359		2% of pop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RMI		1,147		2% of pop</a:t>
            </a:r>
          </a:p>
          <a:p>
            <a:pPr eaLnBrk="1" hangingPunct="1"/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Palau		5,765		30% of pop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1428</Words>
  <Application>Microsoft Office PowerPoint</Application>
  <PresentationFormat>On-screen Show (4:3)</PresentationFormat>
  <Paragraphs>302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Times New Roman</vt:lpstr>
      <vt:lpstr>Calibri</vt:lpstr>
      <vt:lpstr>Arial Black</vt:lpstr>
      <vt:lpstr>Default Design</vt:lpstr>
      <vt:lpstr>Microsoft Graph 2000 Chart</vt:lpstr>
      <vt:lpstr>THE MICRONESIAN MILIEU</vt:lpstr>
      <vt:lpstr>Myth #1</vt:lpstr>
      <vt:lpstr>Population in Micronesia</vt:lpstr>
      <vt:lpstr>Palau Population</vt:lpstr>
      <vt:lpstr>Micronesian Emigrants</vt:lpstr>
      <vt:lpstr>PowerPoint Presentation</vt:lpstr>
      <vt:lpstr>Fertility Rate (Avg Births)</vt:lpstr>
      <vt:lpstr>Myth #2</vt:lpstr>
      <vt:lpstr>Foreign Population</vt:lpstr>
      <vt:lpstr>FSM Jobs: 1994-2000</vt:lpstr>
      <vt:lpstr>Myth #3</vt:lpstr>
      <vt:lpstr>High School Diploma:  Percentage at home and abroad</vt:lpstr>
      <vt:lpstr>College  Degrees:  Percentage at home and abroad</vt:lpstr>
      <vt:lpstr>Myth #4</vt:lpstr>
      <vt:lpstr>FSM Economy</vt:lpstr>
      <vt:lpstr>Gross Domestic Product (Total and Per Capita for 1998) </vt:lpstr>
      <vt:lpstr>FSM: Subsistence Economy</vt:lpstr>
      <vt:lpstr>Myth #5</vt:lpstr>
      <vt:lpstr>Employment in FSM &amp; RMI</vt:lpstr>
      <vt:lpstr>Facts on Education </vt:lpstr>
      <vt:lpstr>High School Graduates</vt:lpstr>
      <vt:lpstr>The Truth of the Matter</vt:lpstr>
      <vt:lpstr>Myth #6</vt:lpstr>
      <vt:lpstr>Catholic Church Membership  (Percentage in 1973 and 2000)</vt:lpstr>
      <vt:lpstr>Protestant Church Membership (1973-2000)</vt:lpstr>
      <vt:lpstr>Other Churches (in FSM between 1994 and 2000)</vt:lpstr>
      <vt:lpstr>Myth #7</vt:lpstr>
      <vt:lpstr>Changes in Marriage </vt:lpstr>
      <vt:lpstr>Divorce Rates</vt:lpstr>
      <vt:lpstr>Divorce Rate: Chuuk and US</vt:lpstr>
      <vt:lpstr>IMPORTANT CHANGES TODAY</vt:lpstr>
      <vt:lpstr> THE CHANGING FAMILY</vt:lpstr>
      <vt:lpstr>PowerPoint Presentation</vt:lpstr>
      <vt:lpstr>PowerPoint Presentation</vt:lpstr>
      <vt:lpstr>PowerPoint Presentation</vt:lpstr>
      <vt:lpstr> </vt:lpstr>
      <vt:lpstr>PowerPoint Presentation</vt:lpstr>
      <vt:lpstr>Childrearing now concentrated on mother &amp; father</vt:lpstr>
      <vt:lpstr>PowerPoint Presentation</vt:lpstr>
      <vt:lpstr>PowerPoint Presentation</vt:lpstr>
      <vt:lpstr>Disputes within the family are not settled as easily as in the past</vt:lpstr>
      <vt:lpstr>PowerPoint Presentation</vt:lpstr>
      <vt:lpstr>PowerPoint Presentation</vt:lpstr>
      <vt:lpstr>Another Effect: MORE WIFE BEATING</vt:lpstr>
      <vt:lpstr>Women’s workload increases</vt:lpstr>
      <vt:lpstr>CHANGING LAND PRACTICES</vt:lpstr>
      <vt:lpstr>PowerPoint Presentation</vt:lpstr>
      <vt:lpstr>Today, land   is bought &amp; sold for cash </vt:lpstr>
      <vt:lpstr>Land ownership shifts </vt:lpstr>
      <vt:lpstr>PowerPoint Presentation</vt:lpstr>
      <vt:lpstr>This means conflict in the family</vt:lpstr>
      <vt:lpstr>CONFLICT RESOLUTION</vt:lpstr>
      <vt:lpstr>Disputes within the family are not settled as easily as in the past</vt:lpstr>
      <vt:lpstr>In community disputes</vt:lpstr>
      <vt:lpstr>PowerPoint Presentation</vt:lpstr>
      <vt:lpstr>CUSTOMARY EXCHANGES</vt:lpstr>
      <vt:lpstr>Customary Exchanges include:</vt:lpstr>
      <vt:lpstr>Basic Functions of Exchanges:</vt:lpstr>
      <vt:lpstr>But today these customary events</vt:lpstr>
      <vt:lpstr>So, today’s exchanges cost a lot, putting a financial burden on families</vt:lpstr>
      <vt:lpstr>INDIVIDUALISM</vt:lpstr>
      <vt:lpstr>   Individualism in finances     </vt:lpstr>
      <vt:lpstr>     </vt:lpstr>
      <vt:lpstr>   Individualism in finances brings choices     </vt:lpstr>
      <vt:lpstr>SUMMARY  As $$ replaces Land     as main resource:</vt:lpstr>
      <vt:lpstr>Land practices change…</vt:lpstr>
      <vt:lpstr>Authority system changes</vt:lpstr>
      <vt:lpstr>Jobs become important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Micronesian Milieu</dc:title>
  <dc:creator>Francis X. Hezel, SJ</dc:creator>
  <cp:lastModifiedBy>Thomas Frink, SJ</cp:lastModifiedBy>
  <cp:revision>23</cp:revision>
  <dcterms:created xsi:type="dcterms:W3CDTF">2003-07-10T13:25:34Z</dcterms:created>
  <dcterms:modified xsi:type="dcterms:W3CDTF">2023-05-14T22:13:35Z</dcterms:modified>
</cp:coreProperties>
</file>