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8" r:id="rId2"/>
    <p:sldId id="273" r:id="rId3"/>
    <p:sldId id="259" r:id="rId4"/>
    <p:sldId id="281" r:id="rId5"/>
    <p:sldId id="267" r:id="rId6"/>
    <p:sldId id="274" r:id="rId7"/>
    <p:sldId id="275" r:id="rId8"/>
    <p:sldId id="276" r:id="rId9"/>
    <p:sldId id="285" r:id="rId10"/>
  </p:sldIdLst>
  <p:sldSz cx="9144000" cy="6858000" type="screen4x3"/>
  <p:notesSz cx="6858000" cy="9144000"/>
  <p:defaultTextStyle>
    <a:defPPr>
      <a:defRPr lang="en-US"/>
    </a:defPPr>
    <a:lvl1pPr algn="l" rtl="0" fontAlgn="base">
      <a:spcBef>
        <a:spcPct val="2000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2000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2000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094" autoAdjust="0"/>
    <p:restoredTop sz="89838" autoAdjust="0"/>
  </p:normalViewPr>
  <p:slideViewPr>
    <p:cSldViewPr>
      <p:cViewPr>
        <p:scale>
          <a:sx n="66" d="100"/>
          <a:sy n="66" d="100"/>
        </p:scale>
        <p:origin x="-738"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30"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853B94F4-809A-8030-B354-EEC3D7CE754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90115" name="Rectangle 3">
            <a:extLst>
              <a:ext uri="{FF2B5EF4-FFF2-40B4-BE49-F238E27FC236}">
                <a16:creationId xmlns:a16="http://schemas.microsoft.com/office/drawing/2014/main" id="{02551414-FD28-2AF5-ACA8-EB46FF19C326}"/>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90116" name="Rectangle 4">
            <a:extLst>
              <a:ext uri="{FF2B5EF4-FFF2-40B4-BE49-F238E27FC236}">
                <a16:creationId xmlns:a16="http://schemas.microsoft.com/office/drawing/2014/main" id="{592F25E6-8B98-E395-5071-8E59C5A6A482}"/>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90117" name="Rectangle 5">
            <a:extLst>
              <a:ext uri="{FF2B5EF4-FFF2-40B4-BE49-F238E27FC236}">
                <a16:creationId xmlns:a16="http://schemas.microsoft.com/office/drawing/2014/main" id="{0CF213CA-898C-C57E-E8A2-ACFBA0C18BCC}"/>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8A023BD-5FEF-481C-949F-A60156BBBB5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127ECB3-99EF-4763-F87D-17FBC6B21BE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endParaRPr lang="en-US" altLang="en-US"/>
          </a:p>
        </p:txBody>
      </p:sp>
      <p:sp>
        <p:nvSpPr>
          <p:cNvPr id="6147" name="Rectangle 3">
            <a:extLst>
              <a:ext uri="{FF2B5EF4-FFF2-40B4-BE49-F238E27FC236}">
                <a16:creationId xmlns:a16="http://schemas.microsoft.com/office/drawing/2014/main" id="{2544E6D6-550D-DEDB-E9C2-FF87611665C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en-US" altLang="en-US"/>
          </a:p>
        </p:txBody>
      </p:sp>
      <p:sp>
        <p:nvSpPr>
          <p:cNvPr id="6148" name="Rectangle 4">
            <a:extLst>
              <a:ext uri="{FF2B5EF4-FFF2-40B4-BE49-F238E27FC236}">
                <a16:creationId xmlns:a16="http://schemas.microsoft.com/office/drawing/2014/main" id="{6A713D12-9767-6959-F099-93492720A7A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E2642E5C-2C98-648C-7757-282DCEF4257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0" name="Rectangle 6">
            <a:extLst>
              <a:ext uri="{FF2B5EF4-FFF2-40B4-BE49-F238E27FC236}">
                <a16:creationId xmlns:a16="http://schemas.microsoft.com/office/drawing/2014/main" id="{54C0D96F-1A9B-232A-0D18-9A9F82771A9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lvl1pPr>
          </a:lstStyle>
          <a:p>
            <a:endParaRPr lang="en-US" altLang="en-US"/>
          </a:p>
        </p:txBody>
      </p:sp>
      <p:sp>
        <p:nvSpPr>
          <p:cNvPr id="6151" name="Rectangle 7">
            <a:extLst>
              <a:ext uri="{FF2B5EF4-FFF2-40B4-BE49-F238E27FC236}">
                <a16:creationId xmlns:a16="http://schemas.microsoft.com/office/drawing/2014/main" id="{510A6653-0352-A1AC-5EC2-22FE4E98A37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3D4EED31-5131-4AE1-8BC2-088924D7623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D48201-A3FC-A742-F40E-89B20644C2AE}"/>
              </a:ext>
            </a:extLst>
          </p:cNvPr>
          <p:cNvSpPr>
            <a:spLocks noGrp="1" noChangeArrowheads="1"/>
          </p:cNvSpPr>
          <p:nvPr>
            <p:ph type="sldNum" sz="quarter" idx="5"/>
          </p:nvPr>
        </p:nvSpPr>
        <p:spPr>
          <a:ln/>
        </p:spPr>
        <p:txBody>
          <a:bodyPr/>
          <a:lstStyle/>
          <a:p>
            <a:fld id="{F3FC9D82-9636-4316-9AAE-CFE9134E10EA}" type="slidenum">
              <a:rPr lang="en-US" altLang="en-US"/>
              <a:pPr/>
              <a:t>1</a:t>
            </a:fld>
            <a:endParaRPr lang="en-US" altLang="en-US"/>
          </a:p>
        </p:txBody>
      </p:sp>
      <p:sp>
        <p:nvSpPr>
          <p:cNvPr id="7170" name="Rectangle 2">
            <a:extLst>
              <a:ext uri="{FF2B5EF4-FFF2-40B4-BE49-F238E27FC236}">
                <a16:creationId xmlns:a16="http://schemas.microsoft.com/office/drawing/2014/main" id="{2FA72DF3-3D7F-707E-AF56-4134719007F5}"/>
              </a:ext>
            </a:extLst>
          </p:cNvPr>
          <p:cNvSpPr>
            <a:spLocks noRot="1" noChangeArrowheads="1" noTextEdit="1"/>
          </p:cNvSpPr>
          <p:nvPr>
            <p:ph type="sldImg"/>
          </p:nvPr>
        </p:nvSpPr>
        <p:spPr>
          <a:ln/>
        </p:spPr>
      </p:sp>
      <p:sp>
        <p:nvSpPr>
          <p:cNvPr id="7171" name="Rectangle 3">
            <a:extLst>
              <a:ext uri="{FF2B5EF4-FFF2-40B4-BE49-F238E27FC236}">
                <a16:creationId xmlns:a16="http://schemas.microsoft.com/office/drawing/2014/main" id="{2E06FBD5-B9F4-2277-50DF-B493773E6FD4}"/>
              </a:ext>
            </a:extLst>
          </p:cNvPr>
          <p:cNvSpPr>
            <a:spLocks noGrp="1" noChangeArrowheads="1"/>
          </p:cNvSpPr>
          <p:nvPr>
            <p:ph type="body" idx="1"/>
          </p:nvPr>
        </p:nvSpPr>
        <p:spPr/>
        <p:txBody>
          <a:bodyPr/>
          <a:lstStyle/>
          <a:p>
            <a:pPr>
              <a:buFont typeface="Wingdings" panose="05000000000000000000" pitchFamily="2" charset="2"/>
              <a:buChar char="§"/>
            </a:pPr>
            <a:r>
              <a:rPr lang="en-AU" altLang="en-US"/>
              <a:t>The FSM community includes resident and non-residents</a:t>
            </a:r>
          </a:p>
          <a:p>
            <a:pPr>
              <a:buFont typeface="Wingdings" panose="05000000000000000000" pitchFamily="2" charset="2"/>
              <a:buChar char="§"/>
            </a:pPr>
            <a:r>
              <a:rPr lang="en-AU" altLang="en-US"/>
              <a:t>Growth of domestic population plateaued in mid 1990s when rate of out-migration accelerated. Between 1995 and 2005 approx 2,000 per year immigrated = 20,000 people. The rate of growth of new jobs abroad far out strip the rate of growth of new jobs in FSM.  </a:t>
            </a:r>
          </a:p>
          <a:p>
            <a:pPr>
              <a:buFont typeface="Wingdings" panose="05000000000000000000" pitchFamily="2" charset="2"/>
              <a:buChar char="§"/>
            </a:pPr>
            <a:r>
              <a:rPr lang="en-AU" altLang="en-US"/>
              <a:t>We estimate that there are now more than 30,000 Micronesians living outside FSM</a:t>
            </a:r>
          </a:p>
          <a:p>
            <a:pPr>
              <a:buFont typeface="Wingdings" panose="05000000000000000000" pitchFamily="2" charset="2"/>
              <a:buChar char="§"/>
            </a:pPr>
            <a:r>
              <a:rPr lang="en-AU" altLang="en-US"/>
              <a:t>Is this a problem? Not really. These expatriate Micronesians are making a living as best they can and remit money and goods to FSM. In fact expatriate Micronesians are a major economic resource.</a:t>
            </a:r>
          </a:p>
          <a:p>
            <a:pPr>
              <a:buFont typeface="Wingdings" panose="05000000000000000000" pitchFamily="2" charset="2"/>
              <a:buChar char="§"/>
            </a:pPr>
            <a:r>
              <a:rPr lang="en-AU" altLang="en-US"/>
              <a:t>Typically immigrants take with them or subsequently bring their family, the “dependency” rate in FSM probably not increasing. Refer Chart showing number of people being supported by jobs with and without immigration.</a:t>
            </a:r>
          </a:p>
          <a:p>
            <a:pPr>
              <a:buFont typeface="Wingdings" panose="05000000000000000000" pitchFamily="2" charset="2"/>
              <a:buChar char="§"/>
            </a:pPr>
            <a:r>
              <a:rPr lang="en-AU" altLang="en-US"/>
              <a:t>Extent of remittances is unclear: assume 6,000 jobs remitting $2,000 per year = US$12.0m per year. Could easily be more than fisheries in some years</a:t>
            </a:r>
          </a:p>
          <a:p>
            <a:pPr>
              <a:buFont typeface="Wingdings" panose="05000000000000000000" pitchFamily="2" charset="2"/>
              <a:buNone/>
            </a:pPr>
            <a:endParaRPr lang="en-AU" altLang="en-US"/>
          </a:p>
          <a:p>
            <a:pPr>
              <a:buFont typeface="Wingdings" panose="05000000000000000000" pitchFamily="2" charset="2"/>
              <a:buNone/>
            </a:pPr>
            <a:r>
              <a:rPr lang="en-AU" altLang="en-US"/>
              <a:t>Is there anything we should do to encourage the flow of remittances?</a:t>
            </a:r>
          </a:p>
          <a:p>
            <a:pPr>
              <a:buFont typeface="Wingdings" panose="05000000000000000000" pitchFamily="2" charset="2"/>
              <a:buChar char="§"/>
            </a:pPr>
            <a:r>
              <a:rPr lang="en-AU" altLang="en-US"/>
              <a:t>Ensure that the expatriates maintain a close link to FSM. Should be done through cultural and economic processes rather than legal prescription. For example ties to land, titles, dual citizenship, enfranchisement.</a:t>
            </a:r>
          </a:p>
          <a:p>
            <a:pPr>
              <a:buFont typeface="Wingdings" panose="05000000000000000000" pitchFamily="2" charset="2"/>
              <a:buChar char="§"/>
            </a:pPr>
            <a:r>
              <a:rPr lang="en-AU" altLang="en-US"/>
              <a:t>Tonga uses the expatriates ownership of land as a link and deliberately fosters a sense of Tongan identity amongst overseas Tongan community.</a:t>
            </a:r>
          </a:p>
          <a:p>
            <a:pPr>
              <a:buFont typeface="Wingdings" panose="05000000000000000000" pitchFamily="2" charset="2"/>
              <a:buChar char="§"/>
            </a:pPr>
            <a:r>
              <a:rPr lang="en-AU" altLang="en-US"/>
              <a:t>Expatriates should not be seen as escapees, they should be seen as a major economic resource</a:t>
            </a: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DFAA9A-FA7E-96E3-32B6-C7327193640F}"/>
              </a:ext>
            </a:extLst>
          </p:cNvPr>
          <p:cNvSpPr>
            <a:spLocks noGrp="1" noChangeArrowheads="1"/>
          </p:cNvSpPr>
          <p:nvPr>
            <p:ph type="sldNum" sz="quarter" idx="5"/>
          </p:nvPr>
        </p:nvSpPr>
        <p:spPr>
          <a:ln/>
        </p:spPr>
        <p:txBody>
          <a:bodyPr/>
          <a:lstStyle/>
          <a:p>
            <a:fld id="{954E29C5-FE2F-4722-930C-376571995C18}" type="slidenum">
              <a:rPr lang="en-US" altLang="en-US"/>
              <a:pPr/>
              <a:t>2</a:t>
            </a:fld>
            <a:endParaRPr lang="en-US" altLang="en-US"/>
          </a:p>
        </p:txBody>
      </p:sp>
      <p:sp>
        <p:nvSpPr>
          <p:cNvPr id="48130" name="Rectangle 2">
            <a:extLst>
              <a:ext uri="{FF2B5EF4-FFF2-40B4-BE49-F238E27FC236}">
                <a16:creationId xmlns:a16="http://schemas.microsoft.com/office/drawing/2014/main" id="{096AC54A-4449-6C00-7EA0-169C4A0285D0}"/>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0500E51F-9A4D-463B-F1C1-F288F82C21D5}"/>
              </a:ext>
            </a:extLst>
          </p:cNvPr>
          <p:cNvSpPr>
            <a:spLocks noGrp="1" noChangeArrowheads="1"/>
          </p:cNvSpPr>
          <p:nvPr>
            <p:ph type="body" idx="1"/>
          </p:nvPr>
        </p:nvSpPr>
        <p:spPr/>
        <p:txBody>
          <a:bodyPr/>
          <a:lstStyle/>
          <a:p>
            <a:pPr>
              <a:buFont typeface="Wingdings" panose="05000000000000000000" pitchFamily="2" charset="2"/>
              <a:buChar char="§"/>
            </a:pPr>
            <a:r>
              <a:rPr lang="en-AU" altLang="en-US"/>
              <a:t>Graph #1 and Table #1 show the number of jobs held by FSM citizens in FSM and overseas. The rate of job increase in FSM has been far outstripped by the rate at which FSM citizens are obtaining work overseas. In fact over the past 10 years for every job found in FSM there have been over ten found overseas.</a:t>
            </a:r>
          </a:p>
          <a:p>
            <a:pPr>
              <a:buFont typeface="Wingdings" panose="05000000000000000000" pitchFamily="2" charset="2"/>
              <a:buChar char="§"/>
            </a:pPr>
            <a:r>
              <a:rPr lang="en-AU" altLang="en-US"/>
              <a:t>There is no reasons to assume that this trend will reverse or even slow. Also, this is good. An increasing number of FSM citizens have been able to find jobs despite the slow or no growth in FSM.</a:t>
            </a:r>
          </a:p>
          <a:p>
            <a:pPr>
              <a:buFont typeface="Wingdings" panose="05000000000000000000" pitchFamily="2" charset="2"/>
              <a:buChar char="§"/>
            </a:pPr>
            <a:r>
              <a:rPr lang="en-AU" altLang="en-US"/>
              <a:t>Graph #2 and Table #2 show the number of persons supported by each job. The “Person per FSM jobs” plots the number of people that would have had to be supported by each job if the entire population had remained in FSM. By 2004 it is likely that, since 1987 the number of persons that would have to be supported by each job would have risen from 7.8 to 9.2, which equates to a major increase in the dependency ratio.</a:t>
            </a:r>
          </a:p>
          <a:p>
            <a:pPr>
              <a:buFont typeface="Wingdings" panose="05000000000000000000" pitchFamily="2" charset="2"/>
              <a:buChar char="§"/>
            </a:pPr>
            <a:r>
              <a:rPr lang="en-AU" altLang="en-US"/>
              <a:t>As it happens many people were able to find work overseas and when these jobs are taken into account it can be seen on the “Persons per total jobs” plots that the number of persons being supported by each job fell from 7.4 to 6.1, which is an encouraging imporvement in the dependency ratio.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BCC22C-01F8-7DDD-7B82-E6EF8A686D9F}"/>
              </a:ext>
            </a:extLst>
          </p:cNvPr>
          <p:cNvSpPr>
            <a:spLocks noGrp="1" noChangeArrowheads="1"/>
          </p:cNvSpPr>
          <p:nvPr>
            <p:ph type="sldNum" sz="quarter" idx="5"/>
          </p:nvPr>
        </p:nvSpPr>
        <p:spPr>
          <a:ln/>
        </p:spPr>
        <p:txBody>
          <a:bodyPr/>
          <a:lstStyle/>
          <a:p>
            <a:fld id="{3F931CD2-6A64-4383-9995-EC6AC9E954C7}" type="slidenum">
              <a:rPr lang="en-US" altLang="en-US"/>
              <a:pPr/>
              <a:t>3</a:t>
            </a:fld>
            <a:endParaRPr lang="en-US" altLang="en-US"/>
          </a:p>
        </p:txBody>
      </p:sp>
      <p:sp>
        <p:nvSpPr>
          <p:cNvPr id="9218" name="Rectangle 2">
            <a:extLst>
              <a:ext uri="{FF2B5EF4-FFF2-40B4-BE49-F238E27FC236}">
                <a16:creationId xmlns:a16="http://schemas.microsoft.com/office/drawing/2014/main" id="{87A3DA0B-CF4B-2C3A-BE5F-C848DF0AD8D8}"/>
              </a:ext>
            </a:extLst>
          </p:cNvPr>
          <p:cNvSpPr>
            <a:spLocks noRot="1" noChangeArrowheads="1" noTextEdit="1"/>
          </p:cNvSpPr>
          <p:nvPr>
            <p:ph type="sldImg"/>
          </p:nvPr>
        </p:nvSpPr>
        <p:spPr>
          <a:ln/>
        </p:spPr>
      </p:sp>
      <p:sp>
        <p:nvSpPr>
          <p:cNvPr id="9219" name="Rectangle 3">
            <a:extLst>
              <a:ext uri="{FF2B5EF4-FFF2-40B4-BE49-F238E27FC236}">
                <a16:creationId xmlns:a16="http://schemas.microsoft.com/office/drawing/2014/main" id="{86E983CF-F40A-9200-C263-A3F0F0EBE8E6}"/>
              </a:ext>
            </a:extLst>
          </p:cNvPr>
          <p:cNvSpPr>
            <a:spLocks noGrp="1" noChangeArrowheads="1"/>
          </p:cNvSpPr>
          <p:nvPr>
            <p:ph type="body" idx="1"/>
          </p:nvPr>
        </p:nvSpPr>
        <p:spPr/>
        <p:txBody>
          <a:bodyPr/>
          <a:lstStyle/>
          <a:p>
            <a:pPr>
              <a:buFontTx/>
              <a:buChar char="•"/>
            </a:pPr>
            <a:r>
              <a:rPr lang="en-AU" altLang="en-US"/>
              <a:t> People who look overseas for work tend to be those with fewer opportunities in FSM—ie, those who do not qualify for scarce jobs in FSM</a:t>
            </a:r>
          </a:p>
          <a:p>
            <a:pPr>
              <a:buFontTx/>
              <a:buChar char="•"/>
            </a:pPr>
            <a:r>
              <a:rPr lang="en-AU" altLang="en-US"/>
              <a:t>College graduates find it easier to get employment anywhere, including in FSM</a:t>
            </a:r>
          </a:p>
          <a:p>
            <a:pPr>
              <a:buFontTx/>
              <a:buChar char="•"/>
            </a:pPr>
            <a:r>
              <a:rPr lang="en-AU" altLang="en-US"/>
              <a:t>Most FSM people would prefer to live in FSM if they had the choice.</a:t>
            </a:r>
          </a:p>
          <a:p>
            <a:pPr>
              <a:buFontTx/>
              <a:buChar char="•"/>
            </a:pPr>
            <a:r>
              <a:rPr lang="en-AU" altLang="en-US"/>
              <a:t>Vocational education is not the answer to improving opportunities for emigrants workers.  PATS experience shows that, even those graduates with solid vocational training, are required to retrain in the country they enter.</a:t>
            </a:r>
          </a:p>
          <a:p>
            <a:pPr>
              <a:buFontTx/>
              <a:buChar char="•"/>
            </a:pPr>
            <a:r>
              <a:rPr lang="en-AU" altLang="en-US"/>
              <a:t>Aim should be to provide survival skills: literacy, numeracy</a:t>
            </a:r>
          </a:p>
          <a:p>
            <a:endParaRPr lang="en-AU" altLang="en-US"/>
          </a:p>
          <a:p>
            <a:r>
              <a:rPr lang="en-AU" altLang="en-US"/>
              <a:t>So what should we do?</a:t>
            </a:r>
          </a:p>
          <a:p>
            <a:pPr>
              <a:buFontTx/>
              <a:buChar char="•"/>
            </a:pPr>
            <a:r>
              <a:rPr lang="en-AU" altLang="en-US"/>
              <a:t>Focus education on making sure that all students have genuine functional literacy and numeracy.</a:t>
            </a: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4D6A89-61E4-C613-05AB-DFA4C1C3B7C4}"/>
              </a:ext>
            </a:extLst>
          </p:cNvPr>
          <p:cNvSpPr>
            <a:spLocks noGrp="1" noChangeArrowheads="1"/>
          </p:cNvSpPr>
          <p:nvPr>
            <p:ph type="sldNum" sz="quarter" idx="5"/>
          </p:nvPr>
        </p:nvSpPr>
        <p:spPr>
          <a:ln/>
        </p:spPr>
        <p:txBody>
          <a:bodyPr/>
          <a:lstStyle/>
          <a:p>
            <a:fld id="{5524418B-F2F5-41DF-BC67-5291C5CC2886}" type="slidenum">
              <a:rPr lang="en-US" altLang="en-US"/>
              <a:pPr/>
              <a:t>4</a:t>
            </a:fld>
            <a:endParaRPr lang="en-US" altLang="en-US"/>
          </a:p>
        </p:txBody>
      </p:sp>
      <p:sp>
        <p:nvSpPr>
          <p:cNvPr id="80898" name="Rectangle 2">
            <a:extLst>
              <a:ext uri="{FF2B5EF4-FFF2-40B4-BE49-F238E27FC236}">
                <a16:creationId xmlns:a16="http://schemas.microsoft.com/office/drawing/2014/main" id="{2CBF76F4-CA2B-15E8-92D2-C469B98B1D46}"/>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687E2125-87AC-7953-D487-BFB811076E7F}"/>
              </a:ext>
            </a:extLst>
          </p:cNvPr>
          <p:cNvSpPr>
            <a:spLocks noGrp="1" noChangeArrowheads="1"/>
          </p:cNvSpPr>
          <p:nvPr>
            <p:ph type="body" idx="1"/>
          </p:nvPr>
        </p:nvSpPr>
        <p:spPr/>
        <p:txBody>
          <a:bodyPr/>
          <a:lstStyle/>
          <a:p>
            <a:pPr>
              <a:lnSpc>
                <a:spcPct val="90000"/>
              </a:lnSpc>
              <a:buFontTx/>
              <a:buChar char="•"/>
            </a:pPr>
            <a:r>
              <a:rPr lang="en-AU" altLang="en-US" sz="900"/>
              <a:t>Pursuing this dream has cost FSM multi-millions of dollars - $77m in one estimate Graph #1</a:t>
            </a:r>
          </a:p>
          <a:p>
            <a:pPr>
              <a:lnSpc>
                <a:spcPct val="90000"/>
              </a:lnSpc>
              <a:buFontTx/>
              <a:buChar char="•"/>
            </a:pPr>
            <a:r>
              <a:rPr lang="en-AU" altLang="en-US" sz="900"/>
              <a:t>The idea that the market value of sashimi tuna at the Tsukiji Market in Tokyo can be somehow or other translated to the value of tuna swimming in the waters around FSM is naïve to say the least</a:t>
            </a:r>
          </a:p>
          <a:p>
            <a:pPr>
              <a:lnSpc>
                <a:spcPct val="90000"/>
              </a:lnSpc>
              <a:buFontTx/>
              <a:buChar char="•"/>
            </a:pPr>
            <a:r>
              <a:rPr lang="en-AU" altLang="en-US" sz="900"/>
              <a:t>Tuna is an international commodity. The industry is highly competitive and high risk; it operates on small margins and requires large economies of scale; the fishing fleets must be flexible and mobile.</a:t>
            </a:r>
          </a:p>
          <a:p>
            <a:pPr>
              <a:lnSpc>
                <a:spcPct val="90000"/>
              </a:lnSpc>
              <a:buFontTx/>
              <a:buChar char="•"/>
            </a:pPr>
            <a:r>
              <a:rPr lang="en-AU" altLang="en-US" sz="900"/>
              <a:t>We don’t need to look any further than our own ports to realize that this is not an industry in which the Gov’t should have a direct involvement</a:t>
            </a:r>
          </a:p>
          <a:p>
            <a:pPr>
              <a:lnSpc>
                <a:spcPct val="90000"/>
              </a:lnSpc>
              <a:buFontTx/>
              <a:buChar char="•"/>
            </a:pPr>
            <a:r>
              <a:rPr lang="en-AU" altLang="en-US" sz="900"/>
              <a:t>It is also worth making the point that most of the failed investments were made on the basis of what appeared to be sound advice from international experts. It is easy to look back and declare the investments to be ill-advised but it is wrong to then imply that the decision makers were careless. They made decisions on the basis of the information that they had to hand, which at the time looked sensible.</a:t>
            </a:r>
          </a:p>
          <a:p>
            <a:pPr>
              <a:lnSpc>
                <a:spcPct val="90000"/>
              </a:lnSpc>
              <a:buFontTx/>
              <a:buChar char="•"/>
            </a:pPr>
            <a:r>
              <a:rPr lang="en-AU" altLang="en-US" sz="900"/>
              <a:t>Were the Gov’t have made a mistake is in failing to accept that these investments have not succeeded and it is time to stop attempting to prop them up with public funds. Equally it makes no sense insist on recouping the past investment, this investment is a sunk cost and the aim now should be to get out as painlessly as possible.</a:t>
            </a:r>
          </a:p>
          <a:p>
            <a:pPr>
              <a:lnSpc>
                <a:spcPct val="90000"/>
              </a:lnSpc>
              <a:buFontTx/>
              <a:buChar char="•"/>
            </a:pPr>
            <a:r>
              <a:rPr lang="en-AU" altLang="en-US" sz="900"/>
              <a:t>However it must also be emphasised that fish resources belong to the community and the Gov’t has a responsibility to ensure that the community gets a reasonable return for the use of those resources.</a:t>
            </a:r>
          </a:p>
          <a:p>
            <a:pPr>
              <a:lnSpc>
                <a:spcPct val="90000"/>
              </a:lnSpc>
              <a:buFontTx/>
              <a:buChar char="•"/>
            </a:pPr>
            <a:endParaRPr lang="en-AU" altLang="en-US" sz="900"/>
          </a:p>
          <a:p>
            <a:pPr>
              <a:lnSpc>
                <a:spcPct val="90000"/>
              </a:lnSpc>
            </a:pPr>
            <a:r>
              <a:rPr lang="en-AU" altLang="en-US" sz="900"/>
              <a:t> So what is to be done?</a:t>
            </a:r>
          </a:p>
          <a:p>
            <a:pPr>
              <a:lnSpc>
                <a:spcPct val="90000"/>
              </a:lnSpc>
              <a:buFontTx/>
              <a:buChar char="•"/>
            </a:pPr>
            <a:r>
              <a:rPr lang="en-AU" altLang="en-US" sz="900"/>
              <a:t>Gov’t should get out of the operational side of the industry</a:t>
            </a:r>
          </a:p>
          <a:p>
            <a:pPr>
              <a:lnSpc>
                <a:spcPct val="90000"/>
              </a:lnSpc>
              <a:buFontTx/>
              <a:buChar char="•"/>
            </a:pPr>
            <a:r>
              <a:rPr lang="en-AU" altLang="en-US" sz="900"/>
              <a:t>Gov’t should focus on selling of access rights to foreign and domestic operators. A competitive return is probably around 5% of market value</a:t>
            </a:r>
          </a:p>
          <a:p>
            <a:pPr>
              <a:lnSpc>
                <a:spcPct val="90000"/>
              </a:lnSpc>
              <a:buFontTx/>
              <a:buChar char="•"/>
            </a:pPr>
            <a:r>
              <a:rPr lang="en-AU" altLang="en-US" sz="900"/>
              <a:t>Gov’t should not provide financial or tax incentives and it should limit operational conditions to environmental and health/safety issues</a:t>
            </a:r>
          </a:p>
          <a:p>
            <a:pPr>
              <a:lnSpc>
                <a:spcPct val="90000"/>
              </a:lnSpc>
              <a:buFontTx/>
              <a:buChar char="•"/>
            </a:pPr>
            <a:r>
              <a:rPr lang="en-AU" altLang="en-US" sz="900"/>
              <a:t>Foreign fleets should not be obliged to use local crews. The greater the number of conditions imposed the lower the fee for access rights.</a:t>
            </a:r>
            <a:endParaRPr lang="en-US" altLang="en-US" sz="9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44CB113-06F2-AF51-1DE4-AD0BA66DB981}"/>
              </a:ext>
            </a:extLst>
          </p:cNvPr>
          <p:cNvSpPr>
            <a:spLocks noGrp="1" noChangeArrowheads="1"/>
          </p:cNvSpPr>
          <p:nvPr>
            <p:ph type="sldNum" sz="quarter" idx="5"/>
          </p:nvPr>
        </p:nvSpPr>
        <p:spPr>
          <a:ln/>
        </p:spPr>
        <p:txBody>
          <a:bodyPr/>
          <a:lstStyle/>
          <a:p>
            <a:fld id="{A71A34A0-EF29-4595-B3E2-2F39A8EE9979}" type="slidenum">
              <a:rPr lang="en-US" altLang="en-US"/>
              <a:pPr/>
              <a:t>5</a:t>
            </a:fld>
            <a:endParaRPr lang="en-US" altLang="en-US"/>
          </a:p>
        </p:txBody>
      </p:sp>
      <p:sp>
        <p:nvSpPr>
          <p:cNvPr id="27650" name="Rectangle 2">
            <a:extLst>
              <a:ext uri="{FF2B5EF4-FFF2-40B4-BE49-F238E27FC236}">
                <a16:creationId xmlns:a16="http://schemas.microsoft.com/office/drawing/2014/main" id="{07549742-D8EA-2B30-9AFC-147BB369AAD2}"/>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A206C89F-A74B-7CFE-3038-D47B5D3D5EE7}"/>
              </a:ext>
            </a:extLst>
          </p:cNvPr>
          <p:cNvSpPr>
            <a:spLocks noGrp="1" noChangeArrowheads="1"/>
          </p:cNvSpPr>
          <p:nvPr>
            <p:ph type="body" idx="1"/>
          </p:nvPr>
        </p:nvSpPr>
        <p:spPr/>
        <p:txBody>
          <a:bodyPr/>
          <a:lstStyle/>
          <a:p>
            <a:pPr>
              <a:buFontTx/>
              <a:buChar char="•"/>
            </a:pPr>
            <a:r>
              <a:rPr lang="en-AU" altLang="en-US" sz="1000"/>
              <a:t>The argument is that we need larger landing fields, more and better hotel rooms and more and better shopping facilities, the list goes on. This argument sounds perilously close to the argument used to justify heavy public investment in the fishing industry. That is: “If the Gov’t gets directly involved and spends enough we can kick start a multi-million dollar industry.”</a:t>
            </a:r>
          </a:p>
          <a:p>
            <a:pPr>
              <a:buFontTx/>
              <a:buChar char="•"/>
            </a:pPr>
            <a:r>
              <a:rPr lang="en-AU" altLang="en-US" sz="1000"/>
              <a:t>At same time we know that visitor numbers have been stable for over ten years despite increasing numbers of hotel rooms. Will visitor numbers increase if we build other facilities?</a:t>
            </a:r>
          </a:p>
          <a:p>
            <a:pPr>
              <a:buFontTx/>
              <a:buChar char="•"/>
            </a:pPr>
            <a:r>
              <a:rPr lang="en-AU" altLang="en-US" sz="1000"/>
              <a:t>Everyone knows that tourism is a boom industry and that tourism makes a large contribution to national income of some countries such at the Maldives and Fiji. The fact that some countries are making a lot of money does not necessarily means that every country can make a lot of money from tourism. And, like fishing, tourism is a highly competitive industry.</a:t>
            </a:r>
          </a:p>
          <a:p>
            <a:pPr>
              <a:buFontTx/>
              <a:buChar char="•"/>
            </a:pPr>
            <a:r>
              <a:rPr lang="en-AU" altLang="en-US" sz="1000"/>
              <a:t>Before heading down “Build it and They Will Come” path it would be a good idea to have a clear understanding of why tourist choose to visit a particular destination and how that knowledge can be used in FSM. Perhaps it is simply luck. Perhaps it is opportunistic publicity that has nothing to do with what the Gov’t does or does not do. Perhaps, like what has been happening in Yap, it is piggy-backing on a neighbouring developed tourist industry of Palau.</a:t>
            </a:r>
          </a:p>
          <a:p>
            <a:pPr>
              <a:buFontTx/>
              <a:buChar char="•"/>
            </a:pPr>
            <a:r>
              <a:rPr lang="en-AU" altLang="en-US" sz="1000"/>
              <a:t>Also we should consider the real value of tourism. Given the high proportion of imports required to support tourism; how much of every dollar spent actually benefits the economy? Certainly the value is far less than the gross expenditure.</a:t>
            </a:r>
          </a:p>
          <a:p>
            <a:pPr>
              <a:buFontTx/>
              <a:buChar char="•"/>
            </a:pPr>
            <a:r>
              <a:rPr lang="en-AU" altLang="en-US" sz="1000"/>
              <a:t>As discussed later in the presentation it certainly makes sense to create a conducive investment environment. However, as the fisheries experience demonstrates, attempting to “buy an industry” is highly risky.</a:t>
            </a:r>
          </a:p>
          <a:p>
            <a:endParaRPr lang="en-AU" altLang="en-US" sz="10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BBD3EB-657F-095C-2B73-1EFD95FEF498}"/>
              </a:ext>
            </a:extLst>
          </p:cNvPr>
          <p:cNvSpPr>
            <a:spLocks noGrp="1" noChangeArrowheads="1"/>
          </p:cNvSpPr>
          <p:nvPr>
            <p:ph type="sldNum" sz="quarter" idx="5"/>
          </p:nvPr>
        </p:nvSpPr>
        <p:spPr>
          <a:ln/>
        </p:spPr>
        <p:txBody>
          <a:bodyPr/>
          <a:lstStyle/>
          <a:p>
            <a:fld id="{A9EC148F-5275-4EBD-BCD7-8AAF38A43480}" type="slidenum">
              <a:rPr lang="en-US" altLang="en-US"/>
              <a:pPr/>
              <a:t>6</a:t>
            </a:fld>
            <a:endParaRPr lang="en-US" altLang="en-US"/>
          </a:p>
        </p:txBody>
      </p:sp>
      <p:sp>
        <p:nvSpPr>
          <p:cNvPr id="58370" name="Rectangle 2">
            <a:extLst>
              <a:ext uri="{FF2B5EF4-FFF2-40B4-BE49-F238E27FC236}">
                <a16:creationId xmlns:a16="http://schemas.microsoft.com/office/drawing/2014/main" id="{8F457178-2510-14C9-00FA-03215FBC51E7}"/>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00E15E12-3C8B-E9D3-89D5-D2F94E1BF78D}"/>
              </a:ext>
            </a:extLst>
          </p:cNvPr>
          <p:cNvSpPr>
            <a:spLocks noGrp="1" noChangeArrowheads="1"/>
          </p:cNvSpPr>
          <p:nvPr>
            <p:ph type="body" idx="1"/>
          </p:nvPr>
        </p:nvSpPr>
        <p:spPr/>
        <p:txBody>
          <a:bodyPr/>
          <a:lstStyle/>
          <a:p>
            <a:pPr>
              <a:lnSpc>
                <a:spcPct val="80000"/>
              </a:lnSpc>
              <a:buFontTx/>
              <a:buChar char="•"/>
            </a:pPr>
            <a:r>
              <a:rPr lang="en-AU" altLang="en-US" sz="900"/>
              <a:t>  Most of what is written about agriculture development in FSM focuses on commercial agriculture or the perceived absence thereof.</a:t>
            </a:r>
          </a:p>
          <a:p>
            <a:pPr>
              <a:lnSpc>
                <a:spcPct val="80000"/>
              </a:lnSpc>
              <a:buFontTx/>
              <a:buChar char="•"/>
            </a:pPr>
            <a:r>
              <a:rPr lang="en-AU" altLang="en-US" sz="900"/>
              <a:t> Very little attention is given to the important role of household production, which has been estimated as contributing 25% of GDP. It has also been estimated that 45% of the population depend, to at least some extent, on subsistence to support their livelihoods</a:t>
            </a:r>
          </a:p>
          <a:p>
            <a:pPr>
              <a:lnSpc>
                <a:spcPct val="80000"/>
              </a:lnSpc>
              <a:buFontTx/>
              <a:buChar char="•"/>
            </a:pPr>
            <a:r>
              <a:rPr lang="en-AU" altLang="en-US" sz="900"/>
              <a:t> The writers also seem to largely overlook the production and marketing of betelnut, sakau, breadfruit and pigs. And little attention is given to the extensive gifting/exchange of agricultural produce.</a:t>
            </a:r>
          </a:p>
          <a:p>
            <a:pPr>
              <a:lnSpc>
                <a:spcPct val="80000"/>
              </a:lnSpc>
              <a:buFontTx/>
              <a:buChar char="•"/>
            </a:pPr>
            <a:r>
              <a:rPr lang="en-AU" altLang="en-US" sz="900"/>
              <a:t> The other standard piece of advice is to foster the development of niche industries. A good example of an appropriate niche industry is Pohnpei pepper: a high quality, high value specialised product that was carefully marketed into a specific niche. The regrettable demise of the pepper industry was certainly accelerated by some inappropriate Gov’t actions but the emergence of a strong market for sakau also played a part. The growers quite sensibly voted with their pockets and moved to the more profitable production of sakau.</a:t>
            </a:r>
          </a:p>
          <a:p>
            <a:pPr>
              <a:lnSpc>
                <a:spcPct val="80000"/>
              </a:lnSpc>
              <a:buFontTx/>
              <a:buChar char="•"/>
            </a:pPr>
            <a:r>
              <a:rPr lang="en-AU" altLang="en-US" sz="900"/>
              <a:t>As shown in Table #1, over the years FSM has a had and continues to have many niche agricultural industries, these wax and wane depending upon market conditions and the cost of production/delivery. It is incorrect to assume that Micronesians do not respond to opportunities.</a:t>
            </a:r>
          </a:p>
          <a:p>
            <a:pPr>
              <a:lnSpc>
                <a:spcPct val="80000"/>
              </a:lnSpc>
              <a:buFontTx/>
              <a:buChar char="•"/>
            </a:pPr>
            <a:r>
              <a:rPr lang="en-AU" altLang="en-US" sz="900"/>
              <a:t>Also the limits of suitable agricultural land is often overlooked. Is there really much “spare” land that  is not already needed for subsistence. Given the size of the resident population probably not.</a:t>
            </a:r>
          </a:p>
          <a:p>
            <a:pPr>
              <a:lnSpc>
                <a:spcPct val="80000"/>
              </a:lnSpc>
              <a:buFontTx/>
              <a:buChar char="•"/>
            </a:pPr>
            <a:r>
              <a:rPr lang="en-AU" altLang="en-US" sz="900"/>
              <a:t> While secure access to land no doubt is a constraint on the development of agriculture it is not an absolute impediment. Under the current system people are still able to plant, cultivate and harvest crops for their own use or for sale.</a:t>
            </a:r>
          </a:p>
          <a:p>
            <a:pPr>
              <a:lnSpc>
                <a:spcPct val="80000"/>
              </a:lnSpc>
              <a:buFontTx/>
              <a:buChar char="•"/>
            </a:pPr>
            <a:endParaRPr lang="en-AU" altLang="en-US" sz="900"/>
          </a:p>
          <a:p>
            <a:pPr>
              <a:lnSpc>
                <a:spcPct val="80000"/>
              </a:lnSpc>
            </a:pPr>
            <a:r>
              <a:rPr lang="en-AU" altLang="en-US" sz="900"/>
              <a:t>So what to do?</a:t>
            </a:r>
          </a:p>
          <a:p>
            <a:pPr>
              <a:lnSpc>
                <a:spcPct val="80000"/>
              </a:lnSpc>
              <a:buFontTx/>
              <a:buChar char="•"/>
            </a:pPr>
            <a:r>
              <a:rPr lang="en-AU" altLang="en-US" sz="900"/>
              <a:t> Probably the single most useful thing that could be done to foster the further development of agriculture would be to establish a system of land tenure that improves the growers’ security of tenure.</a:t>
            </a:r>
          </a:p>
          <a:p>
            <a:pPr>
              <a:lnSpc>
                <a:spcPct val="80000"/>
              </a:lnSpc>
              <a:buFontTx/>
              <a:buChar char="•"/>
            </a:pPr>
            <a:r>
              <a:rPr lang="en-AU" altLang="en-US" sz="900"/>
              <a:t> However it would be counter-productive to allow the full privatisation of land. The risk of permanently alienating the land from the majority of the population is too high. Agriculture is a mainstay of the economy and virtually every family relies on at least some household production to support their livelihood.</a:t>
            </a:r>
          </a:p>
          <a:p>
            <a:pPr>
              <a:lnSpc>
                <a:spcPct val="80000"/>
              </a:lnSpc>
              <a:buFontTx/>
              <a:buChar char="•"/>
            </a:pPr>
            <a:r>
              <a:rPr lang="en-AU" altLang="en-US" sz="900"/>
              <a:t> Learning from the experience of other Pacific communities would be a good idea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F7D2BC-25CA-20C0-182E-D4BB702A42B7}"/>
              </a:ext>
            </a:extLst>
          </p:cNvPr>
          <p:cNvSpPr>
            <a:spLocks noGrp="1" noChangeArrowheads="1"/>
          </p:cNvSpPr>
          <p:nvPr>
            <p:ph type="sldNum" sz="quarter" idx="5"/>
          </p:nvPr>
        </p:nvSpPr>
        <p:spPr>
          <a:ln/>
        </p:spPr>
        <p:txBody>
          <a:bodyPr/>
          <a:lstStyle/>
          <a:p>
            <a:fld id="{E2F4FA3A-0B11-4303-9072-3677B4CBCB19}" type="slidenum">
              <a:rPr lang="en-US" altLang="en-US"/>
              <a:pPr/>
              <a:t>7</a:t>
            </a:fld>
            <a:endParaRPr lang="en-US" altLang="en-US"/>
          </a:p>
        </p:txBody>
      </p:sp>
      <p:sp>
        <p:nvSpPr>
          <p:cNvPr id="61442" name="Rectangle 2">
            <a:extLst>
              <a:ext uri="{FF2B5EF4-FFF2-40B4-BE49-F238E27FC236}">
                <a16:creationId xmlns:a16="http://schemas.microsoft.com/office/drawing/2014/main" id="{F1635145-A2DB-003F-83FF-D8AAA08E4668}"/>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95C22548-5B7D-1B13-61EF-D5046BB5914B}"/>
              </a:ext>
            </a:extLst>
          </p:cNvPr>
          <p:cNvSpPr>
            <a:spLocks noGrp="1" noChangeArrowheads="1"/>
          </p:cNvSpPr>
          <p:nvPr>
            <p:ph type="body" idx="1"/>
          </p:nvPr>
        </p:nvSpPr>
        <p:spPr/>
        <p:txBody>
          <a:bodyPr/>
          <a:lstStyle/>
          <a:p>
            <a:pPr>
              <a:lnSpc>
                <a:spcPct val="80000"/>
              </a:lnSpc>
              <a:buFontTx/>
              <a:buChar char="•"/>
            </a:pPr>
            <a:r>
              <a:rPr lang="en-AU" altLang="en-US" sz="900"/>
              <a:t>  Most of what is written about agriculture development in FSM focuses on commercial agriculture or the perceived absence thereof.</a:t>
            </a:r>
          </a:p>
          <a:p>
            <a:pPr>
              <a:lnSpc>
                <a:spcPct val="80000"/>
              </a:lnSpc>
              <a:buFontTx/>
              <a:buChar char="•"/>
            </a:pPr>
            <a:r>
              <a:rPr lang="en-AU" altLang="en-US" sz="900"/>
              <a:t> Very little attention is given to the important role of household production, which has been estimated as contributing 25% of GDP. It has also been estimated that 45% of the population depend, to at least some extent, on subsistence to support their livelihoods</a:t>
            </a:r>
          </a:p>
          <a:p>
            <a:pPr>
              <a:lnSpc>
                <a:spcPct val="80000"/>
              </a:lnSpc>
              <a:buFontTx/>
              <a:buChar char="•"/>
            </a:pPr>
            <a:r>
              <a:rPr lang="en-AU" altLang="en-US" sz="900"/>
              <a:t> The writers also seem to largely overlook the production and marketing of betelnut, sakau, breadfruit and pigs. And little attention is given to the extensive gifting/exchange of agricultural produce.</a:t>
            </a:r>
          </a:p>
          <a:p>
            <a:pPr>
              <a:lnSpc>
                <a:spcPct val="80000"/>
              </a:lnSpc>
              <a:buFontTx/>
              <a:buChar char="•"/>
            </a:pPr>
            <a:r>
              <a:rPr lang="en-AU" altLang="en-US" sz="900"/>
              <a:t> The other standard piece of advice is to foster the development of niche industries. A good example of an appropriate niche industry is Pohnpei pepper: a high quality, high value specialised product that was carefully marketed into a specific niche. The regrettable demise of the pepper industry was certainly accelerated by some inappropriate Gov’t actions but the emergence of a strong market for sakau also played a part. The growers quite sensibly voted with their pockets and moved to the more profitable production of sakau.</a:t>
            </a:r>
          </a:p>
          <a:p>
            <a:pPr>
              <a:lnSpc>
                <a:spcPct val="80000"/>
              </a:lnSpc>
              <a:buFontTx/>
              <a:buChar char="•"/>
            </a:pPr>
            <a:r>
              <a:rPr lang="en-AU" altLang="en-US" sz="900"/>
              <a:t>As shown in Table #1, over the years FSM has a had and continues to have many niche agricultural industries, these wax and wane depending upon market conditions and the cost of production/delivery. It is incorrect to assume that Micronesians do not respond to opportunities.</a:t>
            </a:r>
          </a:p>
          <a:p>
            <a:pPr>
              <a:lnSpc>
                <a:spcPct val="80000"/>
              </a:lnSpc>
              <a:buFontTx/>
              <a:buChar char="•"/>
            </a:pPr>
            <a:r>
              <a:rPr lang="en-AU" altLang="en-US" sz="900"/>
              <a:t>Also the limits of suitable agricultural land is often overlooked. Is there really much “spare” land that  is not already needed for subsistence. Given the size of the resident population probably not.</a:t>
            </a:r>
          </a:p>
          <a:p>
            <a:pPr>
              <a:lnSpc>
                <a:spcPct val="80000"/>
              </a:lnSpc>
              <a:buFontTx/>
              <a:buChar char="•"/>
            </a:pPr>
            <a:r>
              <a:rPr lang="en-AU" altLang="en-US" sz="900"/>
              <a:t> While secure access to land no doubt is a constraint on the development of agriculture it is not an absolute impediment. Under the current system people are still able to plant, cultivate and harvest crops for their own use or for sale.</a:t>
            </a:r>
          </a:p>
          <a:p>
            <a:pPr>
              <a:lnSpc>
                <a:spcPct val="80000"/>
              </a:lnSpc>
              <a:buFontTx/>
              <a:buChar char="•"/>
            </a:pPr>
            <a:endParaRPr lang="en-AU" altLang="en-US" sz="900"/>
          </a:p>
          <a:p>
            <a:pPr>
              <a:lnSpc>
                <a:spcPct val="80000"/>
              </a:lnSpc>
            </a:pPr>
            <a:r>
              <a:rPr lang="en-AU" altLang="en-US" sz="900"/>
              <a:t>So what to do?</a:t>
            </a:r>
          </a:p>
          <a:p>
            <a:pPr>
              <a:lnSpc>
                <a:spcPct val="80000"/>
              </a:lnSpc>
              <a:buFontTx/>
              <a:buChar char="•"/>
            </a:pPr>
            <a:r>
              <a:rPr lang="en-AU" altLang="en-US" sz="900"/>
              <a:t> Probably the single most useful thing that could be done to foster the further development of agriculture would be to establish a system of land tenure that improves the growers’ security of tenure.</a:t>
            </a:r>
          </a:p>
          <a:p>
            <a:pPr>
              <a:lnSpc>
                <a:spcPct val="80000"/>
              </a:lnSpc>
              <a:buFontTx/>
              <a:buChar char="•"/>
            </a:pPr>
            <a:r>
              <a:rPr lang="en-AU" altLang="en-US" sz="900"/>
              <a:t> However it would be counter-productive to allow the full privatisation of land. The risk of permanently alienating the land from the majority of the population is too high. Agriculture is a mainstay of the economy and virtually every family relies on at least some household production to support their livelihood.</a:t>
            </a:r>
          </a:p>
          <a:p>
            <a:pPr>
              <a:lnSpc>
                <a:spcPct val="80000"/>
              </a:lnSpc>
              <a:buFontTx/>
              <a:buChar char="•"/>
            </a:pPr>
            <a:r>
              <a:rPr lang="en-AU" altLang="en-US" sz="900"/>
              <a:t> Learning from the experience of other Pacific communities would be a good idea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A163A1-5C3C-62CA-3761-F42105364DD6}"/>
              </a:ext>
            </a:extLst>
          </p:cNvPr>
          <p:cNvSpPr>
            <a:spLocks noGrp="1" noChangeArrowheads="1"/>
          </p:cNvSpPr>
          <p:nvPr>
            <p:ph type="sldNum" sz="quarter" idx="5"/>
          </p:nvPr>
        </p:nvSpPr>
        <p:spPr>
          <a:ln/>
        </p:spPr>
        <p:txBody>
          <a:bodyPr/>
          <a:lstStyle/>
          <a:p>
            <a:fld id="{C4E80336-2B93-4E71-8D12-E4943FEA5D02}" type="slidenum">
              <a:rPr lang="en-US" altLang="en-US"/>
              <a:pPr/>
              <a:t>8</a:t>
            </a:fld>
            <a:endParaRPr lang="en-US" altLang="en-US"/>
          </a:p>
        </p:txBody>
      </p:sp>
      <p:sp>
        <p:nvSpPr>
          <p:cNvPr id="65538" name="Rectangle 2">
            <a:extLst>
              <a:ext uri="{FF2B5EF4-FFF2-40B4-BE49-F238E27FC236}">
                <a16:creationId xmlns:a16="http://schemas.microsoft.com/office/drawing/2014/main" id="{2A20E895-6EB1-B6AC-3983-7F630279D917}"/>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3325DEDC-6D8C-054C-3F02-440506E7542D}"/>
              </a:ext>
            </a:extLst>
          </p:cNvPr>
          <p:cNvSpPr>
            <a:spLocks noGrp="1" noChangeArrowheads="1"/>
          </p:cNvSpPr>
          <p:nvPr>
            <p:ph type="body" idx="1"/>
          </p:nvPr>
        </p:nvSpPr>
        <p:spPr/>
        <p:txBody>
          <a:bodyPr/>
          <a:lstStyle/>
          <a:p>
            <a:pPr>
              <a:lnSpc>
                <a:spcPct val="90000"/>
              </a:lnSpc>
              <a:buFontTx/>
              <a:buChar char="•"/>
            </a:pPr>
            <a:r>
              <a:rPr lang="en-AU" altLang="en-US" sz="1000"/>
              <a:t>FSM is part of the wider world. Goods and services imported from overseas, like petroleum, are absolutely fundamental to our way of life.</a:t>
            </a:r>
          </a:p>
          <a:p>
            <a:pPr>
              <a:lnSpc>
                <a:spcPct val="90000"/>
              </a:lnSpc>
              <a:buFontTx/>
              <a:buChar char="•"/>
            </a:pPr>
            <a:r>
              <a:rPr lang="en-AU" altLang="en-US" sz="1000"/>
              <a:t>Without these imports we could not maintain our life style. It is unrealistic to suggest, as some do occasionally that “we can go back to the old lifestyle”. And who would really want to anyway.</a:t>
            </a:r>
          </a:p>
          <a:p>
            <a:pPr>
              <a:lnSpc>
                <a:spcPct val="90000"/>
              </a:lnSpc>
              <a:buFontTx/>
              <a:buChar char="•"/>
            </a:pPr>
            <a:r>
              <a:rPr lang="en-AU" altLang="en-US" sz="1000"/>
              <a:t>But how do we pay for these imports? Exports of goods and services are one way. However if we look at the Export/Import graph we can see that the income we get from exports is far less than the amount we spend on imports. The knee jerk reaction to this situation is that we must increase exports and we must become domestically self reliant. But is this true?</a:t>
            </a:r>
          </a:p>
          <a:p>
            <a:pPr>
              <a:lnSpc>
                <a:spcPct val="90000"/>
              </a:lnSpc>
              <a:buFontTx/>
              <a:buChar char="•"/>
            </a:pPr>
            <a:r>
              <a:rPr lang="en-AU" altLang="en-US" sz="1000"/>
              <a:t>As shown in the Current Account Balance Chart, in many years national income has exceeded national expenditure. Obviously only part of this income comes from exports. The rest comes from financial transfers including; remittances from people working overseas; money received from overseas as aid and loans, and money received through the Compact.</a:t>
            </a:r>
          </a:p>
          <a:p>
            <a:pPr>
              <a:lnSpc>
                <a:spcPct val="90000"/>
              </a:lnSpc>
              <a:buFontTx/>
              <a:buChar char="•"/>
            </a:pPr>
            <a:r>
              <a:rPr lang="en-AU" altLang="en-US" sz="1000"/>
              <a:t>So what does this tell us? The main message should be that we need to ensure that national income, including domestic production and transfers from overseas, is sufficient to cover national expenditure.</a:t>
            </a:r>
          </a:p>
          <a:p>
            <a:pPr>
              <a:lnSpc>
                <a:spcPct val="90000"/>
              </a:lnSpc>
              <a:buFontTx/>
              <a:buChar char="•"/>
            </a:pPr>
            <a:r>
              <a:rPr lang="en-AU" altLang="en-US" sz="1000"/>
              <a:t>The current situation is nowhere near as bleak as it was a few years ago when we were faced with the loss of Compact funding. The funding has been renewed on unexpectedly generous terms and conditions; the renewed Compact includes a trust account that should provide income into the distant future; it is still possible to go to the US and work; the domestic production of food makes an important contribution to livelihoods; fees from fishing licences are significant (albeit spasmodic); small scale commercial cropping and tourism provides some additional income.</a:t>
            </a:r>
          </a:p>
          <a:p>
            <a:pPr>
              <a:lnSpc>
                <a:spcPct val="90000"/>
              </a:lnSpc>
              <a:buFontTx/>
              <a:buChar char="•"/>
            </a:pPr>
            <a:r>
              <a:rPr lang="en-AU" altLang="en-US" sz="1000"/>
              <a:t>True we should strengthen the domestic economy but we should also look outwards and view self-reliance in the broadest sense possible. Certainly we should not be panicked into chasing exports/tourism at whatever cost.</a:t>
            </a:r>
            <a:endParaRPr lang="en-US" altLang="en-US" sz="1000"/>
          </a:p>
          <a:p>
            <a:pPr>
              <a:lnSpc>
                <a:spcPct val="90000"/>
              </a:lnSpc>
            </a:pPr>
            <a:endParaRPr lang="en-AU" alt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2D9407-D562-C7B4-1A11-0EA3323989EA}"/>
              </a:ext>
            </a:extLst>
          </p:cNvPr>
          <p:cNvSpPr>
            <a:spLocks noGrp="1" noChangeArrowheads="1"/>
          </p:cNvSpPr>
          <p:nvPr>
            <p:ph type="sldNum" sz="quarter" idx="5"/>
          </p:nvPr>
        </p:nvSpPr>
        <p:spPr>
          <a:ln/>
        </p:spPr>
        <p:txBody>
          <a:bodyPr/>
          <a:lstStyle/>
          <a:p>
            <a:fld id="{96E1C4C8-3F40-4682-B5B3-C6698BE11850}" type="slidenum">
              <a:rPr lang="en-US" altLang="en-US"/>
              <a:pPr/>
              <a:t>9</a:t>
            </a:fld>
            <a:endParaRPr lang="en-US" altLang="en-US"/>
          </a:p>
        </p:txBody>
      </p:sp>
      <p:sp>
        <p:nvSpPr>
          <p:cNvPr id="92162" name="Rectangle 2">
            <a:extLst>
              <a:ext uri="{FF2B5EF4-FFF2-40B4-BE49-F238E27FC236}">
                <a16:creationId xmlns:a16="http://schemas.microsoft.com/office/drawing/2014/main" id="{0A9D2DE1-7B67-97FD-A67C-9BE6309A0952}"/>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70451058-48B0-2501-D9D0-C6A94B1C9012}"/>
              </a:ext>
            </a:extLst>
          </p:cNvPr>
          <p:cNvSpPr>
            <a:spLocks noGrp="1" noChangeArrowheads="1"/>
          </p:cNvSpPr>
          <p:nvPr>
            <p:ph type="body" idx="1"/>
          </p:nvPr>
        </p:nvSpPr>
        <p:spPr/>
        <p:txBody>
          <a:bodyPr/>
          <a:lstStyle/>
          <a:p>
            <a:pPr>
              <a:lnSpc>
                <a:spcPct val="90000"/>
              </a:lnSpc>
              <a:buFontTx/>
              <a:buChar char="•"/>
            </a:pPr>
            <a:r>
              <a:rPr lang="en-AU" altLang="en-US" sz="1000"/>
              <a:t>FSM is part of the wider world. Goods and services imported from overseas, like petroleum, are absolutely fundamental to our way of life.</a:t>
            </a:r>
          </a:p>
          <a:p>
            <a:pPr>
              <a:lnSpc>
                <a:spcPct val="90000"/>
              </a:lnSpc>
              <a:buFontTx/>
              <a:buChar char="•"/>
            </a:pPr>
            <a:r>
              <a:rPr lang="en-AU" altLang="en-US" sz="1000"/>
              <a:t>Without these imports we could not maintain our life style. It is unrealistic to suggest, as some do occasionally that “we can go back to the old lifestyle”. And who would really want to anyway.</a:t>
            </a:r>
          </a:p>
          <a:p>
            <a:pPr>
              <a:lnSpc>
                <a:spcPct val="90000"/>
              </a:lnSpc>
              <a:buFontTx/>
              <a:buChar char="•"/>
            </a:pPr>
            <a:r>
              <a:rPr lang="en-AU" altLang="en-US" sz="1000"/>
              <a:t>But how do we pay for these imports? Exports of goods and services are one way. However if we look at the Export/Import graph we can see that the income we get from exports is far less than the amount we spend on imports. The knee jerk reaction to this situation is that we must increase exports and we must become domestically self reliant. But is this true?</a:t>
            </a:r>
          </a:p>
          <a:p>
            <a:pPr>
              <a:lnSpc>
                <a:spcPct val="90000"/>
              </a:lnSpc>
              <a:buFontTx/>
              <a:buChar char="•"/>
            </a:pPr>
            <a:r>
              <a:rPr lang="en-AU" altLang="en-US" sz="1000"/>
              <a:t>As shown in the Current Account Balance Chart, in many years national income has exceeded national expenditure. Obviously only part of this income comes from exports. The rest comes from financial transfers including; remittances from people working overseas; money received from overseas as aid and loans, and money received through the Compact.</a:t>
            </a:r>
          </a:p>
          <a:p>
            <a:pPr>
              <a:lnSpc>
                <a:spcPct val="90000"/>
              </a:lnSpc>
              <a:buFontTx/>
              <a:buChar char="•"/>
            </a:pPr>
            <a:r>
              <a:rPr lang="en-AU" altLang="en-US" sz="1000"/>
              <a:t>So what does this tell us? The main message should be that we need to ensure that national income, including domestic production and transfers from overseas, is sufficient to cover national expenditure.</a:t>
            </a:r>
          </a:p>
          <a:p>
            <a:pPr>
              <a:lnSpc>
                <a:spcPct val="90000"/>
              </a:lnSpc>
              <a:buFontTx/>
              <a:buChar char="•"/>
            </a:pPr>
            <a:r>
              <a:rPr lang="en-AU" altLang="en-US" sz="1000"/>
              <a:t>The current situation is nowhere near as bleak as it was a few years ago when we were faced with the loss of Compact funding. The funding has been renewed on unexpectedly generous terms and conditions; the renewed Compact includes a trust account that should provide income into the distant future; it is still possible to go to the US and work; the domestic production of food makes an important contribution to livelihoods; fees from fishing licences are significant (albeit spasmodic); small scale commercial cropping and tourism provides some additional income.</a:t>
            </a:r>
          </a:p>
          <a:p>
            <a:pPr>
              <a:lnSpc>
                <a:spcPct val="90000"/>
              </a:lnSpc>
              <a:buFontTx/>
              <a:buChar char="•"/>
            </a:pPr>
            <a:r>
              <a:rPr lang="en-AU" altLang="en-US" sz="1000"/>
              <a:t>True we should strengthen the domestic economy but we should also look outwards and view self-reliance in the broadest sense possible. Certainly we should not be panicked into chasing exports/tourism at whatever cost.</a:t>
            </a:r>
            <a:endParaRPr lang="en-US" altLang="en-US" sz="1000"/>
          </a:p>
          <a:p>
            <a:pPr>
              <a:lnSpc>
                <a:spcPct val="90000"/>
              </a:lnSpc>
            </a:pPr>
            <a:endParaRPr lang="en-AU" alt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8689D-130F-B085-E869-5ECF66AE754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3CE65C-CC8A-FB4C-73BC-264EC298233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F38A78-A3AB-5A5B-4E1D-A934876D2D1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1F3313F-197F-DEDD-F7A3-8E19A19E4C7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918BDB6-3AB8-EC2D-5220-BE9D3FCA4F48}"/>
              </a:ext>
            </a:extLst>
          </p:cNvPr>
          <p:cNvSpPr>
            <a:spLocks noGrp="1"/>
          </p:cNvSpPr>
          <p:nvPr>
            <p:ph type="sldNum" sz="quarter" idx="12"/>
          </p:nvPr>
        </p:nvSpPr>
        <p:spPr/>
        <p:txBody>
          <a:bodyPr/>
          <a:lstStyle>
            <a:lvl1pPr>
              <a:defRPr/>
            </a:lvl1pPr>
          </a:lstStyle>
          <a:p>
            <a:fld id="{13092BD7-4E29-4D2D-9331-31E3A1D7F83B}" type="slidenum">
              <a:rPr lang="en-US" altLang="en-US"/>
              <a:pPr/>
              <a:t>‹#›</a:t>
            </a:fld>
            <a:endParaRPr lang="en-US" altLang="en-US"/>
          </a:p>
        </p:txBody>
      </p:sp>
    </p:spTree>
    <p:extLst>
      <p:ext uri="{BB962C8B-B14F-4D97-AF65-F5344CB8AC3E}">
        <p14:creationId xmlns:p14="http://schemas.microsoft.com/office/powerpoint/2010/main" val="3888302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7814-F296-9C86-8370-E5E4000A95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76F7EB-6A13-7072-B7C9-A502DA8B83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5E0C13-BA2A-B852-796A-7B41CC81508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339C6A-64E9-CF19-D633-4865FE20FD3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56D39F-9282-4530-58AC-A67011FFCDDD}"/>
              </a:ext>
            </a:extLst>
          </p:cNvPr>
          <p:cNvSpPr>
            <a:spLocks noGrp="1"/>
          </p:cNvSpPr>
          <p:nvPr>
            <p:ph type="sldNum" sz="quarter" idx="12"/>
          </p:nvPr>
        </p:nvSpPr>
        <p:spPr/>
        <p:txBody>
          <a:bodyPr/>
          <a:lstStyle>
            <a:lvl1pPr>
              <a:defRPr/>
            </a:lvl1pPr>
          </a:lstStyle>
          <a:p>
            <a:fld id="{867566B9-D650-453D-99E3-9495EEE54D77}" type="slidenum">
              <a:rPr lang="en-US" altLang="en-US"/>
              <a:pPr/>
              <a:t>‹#›</a:t>
            </a:fld>
            <a:endParaRPr lang="en-US" altLang="en-US"/>
          </a:p>
        </p:txBody>
      </p:sp>
    </p:spTree>
    <p:extLst>
      <p:ext uri="{BB962C8B-B14F-4D97-AF65-F5344CB8AC3E}">
        <p14:creationId xmlns:p14="http://schemas.microsoft.com/office/powerpoint/2010/main" val="232345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13AE-34BD-C379-4BE3-03EFB5B572B1}"/>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DCED05-76DE-D435-4FD2-11224BDB6AFE}"/>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7C0F9-B85B-228A-B097-7B085F620D4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6423687-99DD-FEC8-0030-FF855FE362A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31CBA7F-C5D3-9038-CEE4-0F21DFA9A7F4}"/>
              </a:ext>
            </a:extLst>
          </p:cNvPr>
          <p:cNvSpPr>
            <a:spLocks noGrp="1"/>
          </p:cNvSpPr>
          <p:nvPr>
            <p:ph type="sldNum" sz="quarter" idx="12"/>
          </p:nvPr>
        </p:nvSpPr>
        <p:spPr/>
        <p:txBody>
          <a:bodyPr/>
          <a:lstStyle>
            <a:lvl1pPr>
              <a:defRPr/>
            </a:lvl1pPr>
          </a:lstStyle>
          <a:p>
            <a:fld id="{6EBB128F-4798-45FF-A07C-393C0F00EC26}" type="slidenum">
              <a:rPr lang="en-US" altLang="en-US"/>
              <a:pPr/>
              <a:t>‹#›</a:t>
            </a:fld>
            <a:endParaRPr lang="en-US" altLang="en-US"/>
          </a:p>
        </p:txBody>
      </p:sp>
    </p:spTree>
    <p:extLst>
      <p:ext uri="{BB962C8B-B14F-4D97-AF65-F5344CB8AC3E}">
        <p14:creationId xmlns:p14="http://schemas.microsoft.com/office/powerpoint/2010/main" val="3834795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67B9C-F105-4151-7C4C-32105C4DBDE2}"/>
              </a:ext>
            </a:extLst>
          </p:cNvPr>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61DA34A1-E413-FBC3-95DA-7F568B55FF68}"/>
              </a:ext>
            </a:extLst>
          </p:cNvPr>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0717C9-AEB2-8437-8511-EFA8265CF741}"/>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896202AC-D836-1620-5ADC-E9B0CA6BA2C1}"/>
              </a:ext>
            </a:extLst>
          </p:cNvPr>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E6B0E002-015A-F3E1-410E-202E8603139F}"/>
              </a:ext>
            </a:extLst>
          </p:cNvPr>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A76819-480D-76E7-3FF9-78BDC776F969}"/>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6B083DA4-9C58-1C2F-9AB7-8744EC544463}"/>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ED17534B-0976-2186-037B-91F2C1B3F691}"/>
              </a:ext>
            </a:extLst>
          </p:cNvPr>
          <p:cNvSpPr>
            <a:spLocks noGrp="1"/>
          </p:cNvSpPr>
          <p:nvPr>
            <p:ph type="sldNum" sz="quarter" idx="12"/>
          </p:nvPr>
        </p:nvSpPr>
        <p:spPr>
          <a:xfrm>
            <a:off x="6553200" y="6245225"/>
            <a:ext cx="2133600" cy="476250"/>
          </a:xfrm>
        </p:spPr>
        <p:txBody>
          <a:bodyPr/>
          <a:lstStyle>
            <a:lvl1pPr>
              <a:defRPr/>
            </a:lvl1pPr>
          </a:lstStyle>
          <a:p>
            <a:fld id="{42F8936B-D10A-4573-BB91-49A4823A440A}" type="slidenum">
              <a:rPr lang="en-US" altLang="en-US"/>
              <a:pPr/>
              <a:t>‹#›</a:t>
            </a:fld>
            <a:endParaRPr lang="en-US" altLang="en-US"/>
          </a:p>
        </p:txBody>
      </p:sp>
    </p:spTree>
    <p:extLst>
      <p:ext uri="{BB962C8B-B14F-4D97-AF65-F5344CB8AC3E}">
        <p14:creationId xmlns:p14="http://schemas.microsoft.com/office/powerpoint/2010/main" val="26482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8705-226A-169D-009F-2687D89E71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611E88-3DA7-1A8D-063B-68093AC306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B41E8A-73F6-C6C5-269F-E603CFFB54A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AC41A24-C1E4-B0D0-C885-7DF96818FA9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3A4DDC6-7E61-5494-960D-DC210C962DFA}"/>
              </a:ext>
            </a:extLst>
          </p:cNvPr>
          <p:cNvSpPr>
            <a:spLocks noGrp="1"/>
          </p:cNvSpPr>
          <p:nvPr>
            <p:ph type="sldNum" sz="quarter" idx="12"/>
          </p:nvPr>
        </p:nvSpPr>
        <p:spPr/>
        <p:txBody>
          <a:bodyPr/>
          <a:lstStyle>
            <a:lvl1pPr>
              <a:defRPr/>
            </a:lvl1pPr>
          </a:lstStyle>
          <a:p>
            <a:fld id="{A3717619-6F9B-4EF5-986F-1164CD084013}" type="slidenum">
              <a:rPr lang="en-US" altLang="en-US"/>
              <a:pPr/>
              <a:t>‹#›</a:t>
            </a:fld>
            <a:endParaRPr lang="en-US" altLang="en-US"/>
          </a:p>
        </p:txBody>
      </p:sp>
    </p:spTree>
    <p:extLst>
      <p:ext uri="{BB962C8B-B14F-4D97-AF65-F5344CB8AC3E}">
        <p14:creationId xmlns:p14="http://schemas.microsoft.com/office/powerpoint/2010/main" val="276453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951A-EE04-89DB-146F-B0B171525D3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AAB624-E344-AA1A-BCEB-4A207AB3569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B7348AD-6B2B-6DE3-BDA8-491A949AA5B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09571FD-898E-4188-0D23-280C58099B9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C1A8954-E084-E79C-D58E-0D4E221B6F8C}"/>
              </a:ext>
            </a:extLst>
          </p:cNvPr>
          <p:cNvSpPr>
            <a:spLocks noGrp="1"/>
          </p:cNvSpPr>
          <p:nvPr>
            <p:ph type="sldNum" sz="quarter" idx="12"/>
          </p:nvPr>
        </p:nvSpPr>
        <p:spPr/>
        <p:txBody>
          <a:bodyPr/>
          <a:lstStyle>
            <a:lvl1pPr>
              <a:defRPr/>
            </a:lvl1pPr>
          </a:lstStyle>
          <a:p>
            <a:fld id="{32006DC1-443F-4D1F-AC6F-E12DAB4A1998}" type="slidenum">
              <a:rPr lang="en-US" altLang="en-US"/>
              <a:pPr/>
              <a:t>‹#›</a:t>
            </a:fld>
            <a:endParaRPr lang="en-US" altLang="en-US"/>
          </a:p>
        </p:txBody>
      </p:sp>
    </p:spTree>
    <p:extLst>
      <p:ext uri="{BB962C8B-B14F-4D97-AF65-F5344CB8AC3E}">
        <p14:creationId xmlns:p14="http://schemas.microsoft.com/office/powerpoint/2010/main" val="425166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1D601-284A-6122-AA19-5BA7EAFA85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CB0DCD-DC4B-B632-5B4F-99A1024EEC9C}"/>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73A49D-77A4-14EA-4D47-70BE5300B8EE}"/>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811302-F38E-1133-3B41-2D1BFEDA166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5B23070-7873-1371-FFF9-94DCE4F939A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2DAA860-E474-1CF5-47CA-754A0370F290}"/>
              </a:ext>
            </a:extLst>
          </p:cNvPr>
          <p:cNvSpPr>
            <a:spLocks noGrp="1"/>
          </p:cNvSpPr>
          <p:nvPr>
            <p:ph type="sldNum" sz="quarter" idx="12"/>
          </p:nvPr>
        </p:nvSpPr>
        <p:spPr/>
        <p:txBody>
          <a:bodyPr/>
          <a:lstStyle>
            <a:lvl1pPr>
              <a:defRPr/>
            </a:lvl1pPr>
          </a:lstStyle>
          <a:p>
            <a:fld id="{EEBFE175-6942-4953-8133-302FA352E1B3}" type="slidenum">
              <a:rPr lang="en-US" altLang="en-US"/>
              <a:pPr/>
              <a:t>‹#›</a:t>
            </a:fld>
            <a:endParaRPr lang="en-US" altLang="en-US"/>
          </a:p>
        </p:txBody>
      </p:sp>
    </p:spTree>
    <p:extLst>
      <p:ext uri="{BB962C8B-B14F-4D97-AF65-F5344CB8AC3E}">
        <p14:creationId xmlns:p14="http://schemas.microsoft.com/office/powerpoint/2010/main" val="305315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63E7-4D5D-2A5C-D490-87B79BCDDBD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BA222F-0121-D8CD-25BF-8CF3DB9BF6A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B21536-9CF9-BF3A-31A3-C6783BFEDD0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AA9BF3-A28F-CD61-4140-FAE3E858C15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DBC4D8-EEC6-4D2A-3DCA-422769D66E5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ABA103-880A-D784-B69A-2FD27DFBC9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37DF979-EBE6-3D9B-7768-C071F185DC2B}"/>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D2A373A-6CE6-1556-CFBC-05F13A72D277}"/>
              </a:ext>
            </a:extLst>
          </p:cNvPr>
          <p:cNvSpPr>
            <a:spLocks noGrp="1"/>
          </p:cNvSpPr>
          <p:nvPr>
            <p:ph type="sldNum" sz="quarter" idx="12"/>
          </p:nvPr>
        </p:nvSpPr>
        <p:spPr/>
        <p:txBody>
          <a:bodyPr/>
          <a:lstStyle>
            <a:lvl1pPr>
              <a:defRPr/>
            </a:lvl1pPr>
          </a:lstStyle>
          <a:p>
            <a:fld id="{2C15E876-6304-4BC3-A54C-40C59B787989}" type="slidenum">
              <a:rPr lang="en-US" altLang="en-US"/>
              <a:pPr/>
              <a:t>‹#›</a:t>
            </a:fld>
            <a:endParaRPr lang="en-US" altLang="en-US"/>
          </a:p>
        </p:txBody>
      </p:sp>
    </p:spTree>
    <p:extLst>
      <p:ext uri="{BB962C8B-B14F-4D97-AF65-F5344CB8AC3E}">
        <p14:creationId xmlns:p14="http://schemas.microsoft.com/office/powerpoint/2010/main" val="324949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AC079-D90B-1B20-F2C9-9C10ECD9B7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8C129F-2BB7-E1AD-41BA-AAD7AB2EE43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D1C15B5-11C5-C5DA-F881-DCA2D4603BC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FE870D9-8D0E-2ACE-21C9-E06F40C5A45C}"/>
              </a:ext>
            </a:extLst>
          </p:cNvPr>
          <p:cNvSpPr>
            <a:spLocks noGrp="1"/>
          </p:cNvSpPr>
          <p:nvPr>
            <p:ph type="sldNum" sz="quarter" idx="12"/>
          </p:nvPr>
        </p:nvSpPr>
        <p:spPr/>
        <p:txBody>
          <a:bodyPr/>
          <a:lstStyle>
            <a:lvl1pPr>
              <a:defRPr/>
            </a:lvl1pPr>
          </a:lstStyle>
          <a:p>
            <a:fld id="{6A50CA72-66A4-468E-ACB5-ADF357F91EBD}" type="slidenum">
              <a:rPr lang="en-US" altLang="en-US"/>
              <a:pPr/>
              <a:t>‹#›</a:t>
            </a:fld>
            <a:endParaRPr lang="en-US" altLang="en-US"/>
          </a:p>
        </p:txBody>
      </p:sp>
    </p:spTree>
    <p:extLst>
      <p:ext uri="{BB962C8B-B14F-4D97-AF65-F5344CB8AC3E}">
        <p14:creationId xmlns:p14="http://schemas.microsoft.com/office/powerpoint/2010/main" val="43501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59A843-2E22-7E2F-A61E-8F107DB8907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24FBA91-B5BE-D276-8B7F-ED7A7D58EF54}"/>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B99A522-6C5C-72E8-FD13-D614AFBC79AC}"/>
              </a:ext>
            </a:extLst>
          </p:cNvPr>
          <p:cNvSpPr>
            <a:spLocks noGrp="1"/>
          </p:cNvSpPr>
          <p:nvPr>
            <p:ph type="sldNum" sz="quarter" idx="12"/>
          </p:nvPr>
        </p:nvSpPr>
        <p:spPr/>
        <p:txBody>
          <a:bodyPr/>
          <a:lstStyle>
            <a:lvl1pPr>
              <a:defRPr/>
            </a:lvl1pPr>
          </a:lstStyle>
          <a:p>
            <a:fld id="{4AADB0CA-B714-4D97-98BF-32451CC135D2}" type="slidenum">
              <a:rPr lang="en-US" altLang="en-US"/>
              <a:pPr/>
              <a:t>‹#›</a:t>
            </a:fld>
            <a:endParaRPr lang="en-US" altLang="en-US"/>
          </a:p>
        </p:txBody>
      </p:sp>
    </p:spTree>
    <p:extLst>
      <p:ext uri="{BB962C8B-B14F-4D97-AF65-F5344CB8AC3E}">
        <p14:creationId xmlns:p14="http://schemas.microsoft.com/office/powerpoint/2010/main" val="154965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DC8F-B8D7-C023-B557-96C3A1B984B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2A0B05-F3FF-8058-E367-E0EA326E7E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07717-62D8-9DE1-449A-B4BF987309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539E15-5738-8E0C-9E02-3451FF55454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0555132-F716-C1A7-7C04-71DF7D92907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4BBF60B-CF9A-D756-5491-6357107F6D1C}"/>
              </a:ext>
            </a:extLst>
          </p:cNvPr>
          <p:cNvSpPr>
            <a:spLocks noGrp="1"/>
          </p:cNvSpPr>
          <p:nvPr>
            <p:ph type="sldNum" sz="quarter" idx="12"/>
          </p:nvPr>
        </p:nvSpPr>
        <p:spPr/>
        <p:txBody>
          <a:bodyPr/>
          <a:lstStyle>
            <a:lvl1pPr>
              <a:defRPr/>
            </a:lvl1pPr>
          </a:lstStyle>
          <a:p>
            <a:fld id="{FF271819-6C39-45C2-AD55-2B1BABDDEE19}" type="slidenum">
              <a:rPr lang="en-US" altLang="en-US"/>
              <a:pPr/>
              <a:t>‹#›</a:t>
            </a:fld>
            <a:endParaRPr lang="en-US" altLang="en-US"/>
          </a:p>
        </p:txBody>
      </p:sp>
    </p:spTree>
    <p:extLst>
      <p:ext uri="{BB962C8B-B14F-4D97-AF65-F5344CB8AC3E}">
        <p14:creationId xmlns:p14="http://schemas.microsoft.com/office/powerpoint/2010/main" val="192786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EF478-F62E-224B-AE5A-EFEFDE42561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8FD78A-E5A2-D1C4-F0E5-D7D1475AB4A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621F4D-12D7-3491-FBEB-88604E14137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9A5D3E-C461-4F14-8147-2BD73F46EEC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AB21945-2EA4-5EAE-491C-AF3AFDE9DDB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EE95823-6C9B-CA9A-349A-420145F18492}"/>
              </a:ext>
            </a:extLst>
          </p:cNvPr>
          <p:cNvSpPr>
            <a:spLocks noGrp="1"/>
          </p:cNvSpPr>
          <p:nvPr>
            <p:ph type="sldNum" sz="quarter" idx="12"/>
          </p:nvPr>
        </p:nvSpPr>
        <p:spPr/>
        <p:txBody>
          <a:bodyPr/>
          <a:lstStyle>
            <a:lvl1pPr>
              <a:defRPr/>
            </a:lvl1pPr>
          </a:lstStyle>
          <a:p>
            <a:fld id="{773F5A8E-158E-4D4D-8711-B5B9A1090B05}" type="slidenum">
              <a:rPr lang="en-US" altLang="en-US"/>
              <a:pPr/>
              <a:t>‹#›</a:t>
            </a:fld>
            <a:endParaRPr lang="en-US" altLang="en-US"/>
          </a:p>
        </p:txBody>
      </p:sp>
    </p:spTree>
    <p:extLst>
      <p:ext uri="{BB962C8B-B14F-4D97-AF65-F5344CB8AC3E}">
        <p14:creationId xmlns:p14="http://schemas.microsoft.com/office/powerpoint/2010/main" val="3731420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327C4E4-10DE-F99C-3DFD-5A6E3A51C9B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490ABFB-C5BA-3F87-907C-0A4A517F846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E7CB2B9-375D-DCEA-DB6F-0E456A76570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endParaRPr lang="en-US" altLang="en-US"/>
          </a:p>
        </p:txBody>
      </p:sp>
      <p:sp>
        <p:nvSpPr>
          <p:cNvPr id="1029" name="Rectangle 5">
            <a:extLst>
              <a:ext uri="{FF2B5EF4-FFF2-40B4-BE49-F238E27FC236}">
                <a16:creationId xmlns:a16="http://schemas.microsoft.com/office/drawing/2014/main" id="{95689184-A9F3-7EE6-7515-1470EAC0FCC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a:lvl1pPr>
          </a:lstStyle>
          <a:p>
            <a:endParaRPr lang="en-US" altLang="en-US"/>
          </a:p>
        </p:txBody>
      </p:sp>
      <p:sp>
        <p:nvSpPr>
          <p:cNvPr id="1030" name="Rectangle 6">
            <a:extLst>
              <a:ext uri="{FF2B5EF4-FFF2-40B4-BE49-F238E27FC236}">
                <a16:creationId xmlns:a16="http://schemas.microsoft.com/office/drawing/2014/main" id="{01E961E4-C436-43D5-ACA5-8529987436B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6BCFB4A1-235C-414F-BE1C-2CA5DA2E100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7494005-247B-FDA3-3CC9-79BB3A1731D7}"/>
              </a:ext>
            </a:extLst>
          </p:cNvPr>
          <p:cNvSpPr>
            <a:spLocks noGrp="1" noChangeArrowheads="1"/>
          </p:cNvSpPr>
          <p:nvPr>
            <p:ph type="title"/>
          </p:nvPr>
        </p:nvSpPr>
        <p:spPr>
          <a:xfrm>
            <a:off x="457200" y="274638"/>
            <a:ext cx="8229600" cy="706437"/>
          </a:xfrm>
        </p:spPr>
        <p:txBody>
          <a:bodyPr/>
          <a:lstStyle/>
          <a:p>
            <a:pPr marL="838200" indent="-838200"/>
            <a:r>
              <a:rPr lang="en-AU" altLang="en-US" sz="2800"/>
              <a:t>FSM Population Growth, 1945-2005</a:t>
            </a:r>
            <a:endParaRPr lang="en-US" altLang="en-US" sz="2800"/>
          </a:p>
        </p:txBody>
      </p:sp>
      <p:grpSp>
        <p:nvGrpSpPr>
          <p:cNvPr id="4103" name="Group 7">
            <a:extLst>
              <a:ext uri="{FF2B5EF4-FFF2-40B4-BE49-F238E27FC236}">
                <a16:creationId xmlns:a16="http://schemas.microsoft.com/office/drawing/2014/main" id="{92277B96-1AB5-D2B0-D9E1-0707F7615527}"/>
              </a:ext>
            </a:extLst>
          </p:cNvPr>
          <p:cNvGrpSpPr>
            <a:grpSpLocks/>
          </p:cNvGrpSpPr>
          <p:nvPr/>
        </p:nvGrpSpPr>
        <p:grpSpPr bwMode="auto">
          <a:xfrm>
            <a:off x="179388" y="914400"/>
            <a:ext cx="8964612" cy="5756275"/>
            <a:chOff x="91" y="902"/>
            <a:chExt cx="5647" cy="3300"/>
          </a:xfrm>
        </p:grpSpPr>
        <p:pic>
          <p:nvPicPr>
            <p:cNvPr id="4100" name="Picture 4">
              <a:extLst>
                <a:ext uri="{FF2B5EF4-FFF2-40B4-BE49-F238E27FC236}">
                  <a16:creationId xmlns:a16="http://schemas.microsoft.com/office/drawing/2014/main" id="{F6C43AE8-D079-7A89-9D3C-48765846BE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56"/>
            <a:stretch>
              <a:fillRect/>
            </a:stretch>
          </p:blipFill>
          <p:spPr bwMode="auto">
            <a:xfrm>
              <a:off x="91" y="995"/>
              <a:ext cx="5647" cy="3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2" name="Text Box 6">
              <a:extLst>
                <a:ext uri="{FF2B5EF4-FFF2-40B4-BE49-F238E27FC236}">
                  <a16:creationId xmlns:a16="http://schemas.microsoft.com/office/drawing/2014/main" id="{21CDC770-9958-1C5E-99AB-7376BD4E0559}"/>
                </a:ext>
              </a:extLst>
            </p:cNvPr>
            <p:cNvSpPr txBox="1">
              <a:spLocks noChangeArrowheads="1"/>
            </p:cNvSpPr>
            <p:nvPr/>
          </p:nvSpPr>
          <p:spPr bwMode="auto">
            <a:xfrm>
              <a:off x="1474" y="902"/>
              <a:ext cx="312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b="1"/>
                <a:t>FSM Resident and Non-Resident Population</a:t>
              </a:r>
              <a:endParaRPr lang="en-US" altLang="en-US" b="1"/>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4EF26577-A7EC-B7D9-3D25-A604C983881E}"/>
              </a:ext>
            </a:extLst>
          </p:cNvPr>
          <p:cNvSpPr>
            <a:spLocks noGrp="1" noChangeArrowheads="1"/>
          </p:cNvSpPr>
          <p:nvPr>
            <p:ph type="title" sz="quarter"/>
          </p:nvPr>
        </p:nvSpPr>
        <p:spPr>
          <a:xfrm>
            <a:off x="457200" y="274638"/>
            <a:ext cx="8229600" cy="633412"/>
          </a:xfrm>
        </p:spPr>
        <p:txBody>
          <a:bodyPr/>
          <a:lstStyle/>
          <a:p>
            <a:pPr marL="838200" indent="-838200"/>
            <a:r>
              <a:rPr lang="en-US" altLang="en-US" sz="3200"/>
              <a:t>Employment</a:t>
            </a:r>
            <a:r>
              <a:rPr lang="en-US" altLang="en-US" sz="2400"/>
              <a:t> </a:t>
            </a:r>
            <a:r>
              <a:rPr lang="en-US" altLang="en-US" sz="3200"/>
              <a:t>in FSM and Abroad, 1987-2004</a:t>
            </a:r>
          </a:p>
        </p:txBody>
      </p:sp>
      <p:graphicFrame>
        <p:nvGraphicFramePr>
          <p:cNvPr id="47265" name="Group 161">
            <a:extLst>
              <a:ext uri="{FF2B5EF4-FFF2-40B4-BE49-F238E27FC236}">
                <a16:creationId xmlns:a16="http://schemas.microsoft.com/office/drawing/2014/main" id="{C5FC8536-AA4E-6FBC-047D-C30F1A2F7F7D}"/>
              </a:ext>
            </a:extLst>
          </p:cNvPr>
          <p:cNvGraphicFramePr>
            <a:graphicFrameLocks noGrp="1"/>
          </p:cNvGraphicFramePr>
          <p:nvPr>
            <p:ph sz="quarter" idx="1"/>
          </p:nvPr>
        </p:nvGraphicFramePr>
        <p:xfrm>
          <a:off x="2057400" y="5334000"/>
          <a:ext cx="5334000" cy="1219200"/>
        </p:xfrm>
        <a:graphic>
          <a:graphicData uri="http://schemas.openxmlformats.org/drawingml/2006/table">
            <a:tbl>
              <a:tblPr/>
              <a:tblGrid>
                <a:gridCol w="2012950">
                  <a:extLst>
                    <a:ext uri="{9D8B030D-6E8A-4147-A177-3AD203B41FA5}">
                      <a16:colId xmlns:a16="http://schemas.microsoft.com/office/drawing/2014/main" val="857219685"/>
                    </a:ext>
                  </a:extLst>
                </a:gridCol>
                <a:gridCol w="1106488">
                  <a:extLst>
                    <a:ext uri="{9D8B030D-6E8A-4147-A177-3AD203B41FA5}">
                      <a16:colId xmlns:a16="http://schemas.microsoft.com/office/drawing/2014/main" val="218808821"/>
                    </a:ext>
                  </a:extLst>
                </a:gridCol>
                <a:gridCol w="1108075">
                  <a:extLst>
                    <a:ext uri="{9D8B030D-6E8A-4147-A177-3AD203B41FA5}">
                      <a16:colId xmlns:a16="http://schemas.microsoft.com/office/drawing/2014/main" val="884120542"/>
                    </a:ext>
                  </a:extLst>
                </a:gridCol>
                <a:gridCol w="1106487">
                  <a:extLst>
                    <a:ext uri="{9D8B030D-6E8A-4147-A177-3AD203B41FA5}">
                      <a16:colId xmlns:a16="http://schemas.microsoft.com/office/drawing/2014/main" val="3268417175"/>
                    </a:ext>
                  </a:extLst>
                </a:gridCol>
              </a:tblGrid>
              <a:tr h="4064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         1987</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       1995</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       2004</a:t>
                      </a:r>
                    </a:p>
                  </a:txBody>
                  <a:tcP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47579600"/>
                  </a:ext>
                </a:extLst>
              </a:tr>
              <a:tr h="4064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In FSM</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12,209</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16,003</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15,156</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1241547"/>
                  </a:ext>
                </a:extLst>
              </a:tr>
              <a:tr h="4064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Overseas (est)</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729</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2,063</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AU" altLang="en-US" sz="1400" b="0" i="0" u="none" strike="noStrike" cap="none" normalizeH="0" baseline="0">
                          <a:ln>
                            <a:noFill/>
                          </a:ln>
                          <a:solidFill>
                            <a:schemeClr val="tx1"/>
                          </a:solidFill>
                          <a:effectLst/>
                          <a:latin typeface="Arial" panose="020B0604020202020204" pitchFamily="34" charset="0"/>
                        </a:rPr>
                        <a:t>7,947</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5537436"/>
                  </a:ext>
                </a:extLst>
              </a:tr>
            </a:tbl>
          </a:graphicData>
        </a:graphic>
      </p:graphicFrame>
      <p:grpSp>
        <p:nvGrpSpPr>
          <p:cNvPr id="47276" name="Group 172">
            <a:extLst>
              <a:ext uri="{FF2B5EF4-FFF2-40B4-BE49-F238E27FC236}">
                <a16:creationId xmlns:a16="http://schemas.microsoft.com/office/drawing/2014/main" id="{B07520B7-90BF-53C6-19BD-0C96BE56F428}"/>
              </a:ext>
            </a:extLst>
          </p:cNvPr>
          <p:cNvGrpSpPr>
            <a:grpSpLocks/>
          </p:cNvGrpSpPr>
          <p:nvPr/>
        </p:nvGrpSpPr>
        <p:grpSpPr bwMode="auto">
          <a:xfrm>
            <a:off x="228600" y="838200"/>
            <a:ext cx="8118475" cy="4343400"/>
            <a:chOff x="22" y="1102"/>
            <a:chExt cx="2813" cy="2056"/>
          </a:xfrm>
        </p:grpSpPr>
        <p:pic>
          <p:nvPicPr>
            <p:cNvPr id="47112" name="Picture 8">
              <a:extLst>
                <a:ext uri="{FF2B5EF4-FFF2-40B4-BE49-F238E27FC236}">
                  <a16:creationId xmlns:a16="http://schemas.microsoft.com/office/drawing/2014/main" id="{0EBFADB9-1BFF-7B17-F718-19BD90D55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 y="1429"/>
              <a:ext cx="2813" cy="1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11" name="Text Box 7">
              <a:extLst>
                <a:ext uri="{FF2B5EF4-FFF2-40B4-BE49-F238E27FC236}">
                  <a16:creationId xmlns:a16="http://schemas.microsoft.com/office/drawing/2014/main" id="{629FA07D-7540-42FD-2440-EBDC1673D621}"/>
                </a:ext>
              </a:extLst>
            </p:cNvPr>
            <p:cNvSpPr txBox="1">
              <a:spLocks noChangeArrowheads="1"/>
            </p:cNvSpPr>
            <p:nvPr/>
          </p:nvSpPr>
          <p:spPr bwMode="auto">
            <a:xfrm>
              <a:off x="1107" y="1102"/>
              <a:ext cx="880"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US" altLang="en-US" sz="2400"/>
                <a:t>(Number of Jobs)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727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472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EB1ACD5-5F9B-B844-9FCC-954029B05EB5}"/>
              </a:ext>
            </a:extLst>
          </p:cNvPr>
          <p:cNvSpPr>
            <a:spLocks noGrp="1" noChangeArrowheads="1"/>
          </p:cNvSpPr>
          <p:nvPr>
            <p:ph type="title"/>
          </p:nvPr>
        </p:nvSpPr>
        <p:spPr>
          <a:xfrm>
            <a:off x="457200" y="274638"/>
            <a:ext cx="8229600" cy="1401762"/>
          </a:xfrm>
        </p:spPr>
        <p:txBody>
          <a:bodyPr/>
          <a:lstStyle/>
          <a:p>
            <a:r>
              <a:rPr lang="en-US" altLang="en-US" sz="3200"/>
              <a:t>Educational Level of </a:t>
            </a:r>
            <a:br>
              <a:rPr lang="en-US" altLang="en-US" sz="3200"/>
            </a:br>
            <a:r>
              <a:rPr lang="en-US" altLang="en-US" sz="3200"/>
              <a:t>FSM Residents and Emigrants</a:t>
            </a:r>
            <a:br>
              <a:rPr lang="en-US" altLang="en-US" sz="3200"/>
            </a:br>
            <a:r>
              <a:rPr lang="en-US" altLang="en-US" sz="1600"/>
              <a:t>(Hawaii survey 1998 and FSM Census 2000)</a:t>
            </a:r>
            <a:endParaRPr lang="en-US" altLang="en-US" sz="3200"/>
          </a:p>
        </p:txBody>
      </p:sp>
      <p:grpSp>
        <p:nvGrpSpPr>
          <p:cNvPr id="10299" name="Group 59">
            <a:extLst>
              <a:ext uri="{FF2B5EF4-FFF2-40B4-BE49-F238E27FC236}">
                <a16:creationId xmlns:a16="http://schemas.microsoft.com/office/drawing/2014/main" id="{6E32CB7E-FA39-6579-7098-99377F00648E}"/>
              </a:ext>
            </a:extLst>
          </p:cNvPr>
          <p:cNvGrpSpPr>
            <a:grpSpLocks/>
          </p:cNvGrpSpPr>
          <p:nvPr/>
        </p:nvGrpSpPr>
        <p:grpSpPr bwMode="auto">
          <a:xfrm>
            <a:off x="381000" y="2286000"/>
            <a:ext cx="4189413" cy="3402013"/>
            <a:chOff x="158" y="1474"/>
            <a:chExt cx="2639" cy="2040"/>
          </a:xfrm>
        </p:grpSpPr>
        <p:pic>
          <p:nvPicPr>
            <p:cNvPr id="10291" name="Picture 51">
              <a:extLst>
                <a:ext uri="{FF2B5EF4-FFF2-40B4-BE49-F238E27FC236}">
                  <a16:creationId xmlns:a16="http://schemas.microsoft.com/office/drawing/2014/main" id="{F026B492-1947-7ABF-86E8-286DF3EA31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 y="1817"/>
              <a:ext cx="2544" cy="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4" name="Text Box 34">
              <a:extLst>
                <a:ext uri="{FF2B5EF4-FFF2-40B4-BE49-F238E27FC236}">
                  <a16:creationId xmlns:a16="http://schemas.microsoft.com/office/drawing/2014/main" id="{92CF7C09-9AFF-838B-E6C4-12C74FF13471}"/>
                </a:ext>
              </a:extLst>
            </p:cNvPr>
            <p:cNvSpPr txBox="1">
              <a:spLocks noChangeArrowheads="1"/>
            </p:cNvSpPr>
            <p:nvPr/>
          </p:nvSpPr>
          <p:spPr bwMode="auto">
            <a:xfrm>
              <a:off x="337" y="1474"/>
              <a:ext cx="2460"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AU" altLang="en-US" b="1"/>
                <a:t>Percent with High School Diploma</a:t>
              </a:r>
            </a:p>
          </p:txBody>
        </p:sp>
        <p:sp>
          <p:nvSpPr>
            <p:cNvPr id="10278" name="Text Box 38">
              <a:extLst>
                <a:ext uri="{FF2B5EF4-FFF2-40B4-BE49-F238E27FC236}">
                  <a16:creationId xmlns:a16="http://schemas.microsoft.com/office/drawing/2014/main" id="{82EA4083-EF4E-772B-1B64-137994367660}"/>
                </a:ext>
              </a:extLst>
            </p:cNvPr>
            <p:cNvSpPr txBox="1">
              <a:spLocks noChangeArrowheads="1"/>
            </p:cNvSpPr>
            <p:nvPr/>
          </p:nvSpPr>
          <p:spPr bwMode="auto">
            <a:xfrm>
              <a:off x="793" y="3329"/>
              <a:ext cx="47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sz="1400"/>
                <a:t>In FSM</a:t>
              </a:r>
              <a:endParaRPr lang="en-US" altLang="en-US" sz="1400"/>
            </a:p>
          </p:txBody>
        </p:sp>
        <p:sp>
          <p:nvSpPr>
            <p:cNvPr id="10279" name="Text Box 39">
              <a:extLst>
                <a:ext uri="{FF2B5EF4-FFF2-40B4-BE49-F238E27FC236}">
                  <a16:creationId xmlns:a16="http://schemas.microsoft.com/office/drawing/2014/main" id="{AAD24742-A51C-409B-DEDF-3865BD76D00F}"/>
                </a:ext>
              </a:extLst>
            </p:cNvPr>
            <p:cNvSpPr txBox="1">
              <a:spLocks noChangeArrowheads="1"/>
            </p:cNvSpPr>
            <p:nvPr/>
          </p:nvSpPr>
          <p:spPr bwMode="auto">
            <a:xfrm>
              <a:off x="1836" y="3331"/>
              <a:ext cx="594"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sz="1400"/>
                <a:t>Overseas</a:t>
              </a:r>
              <a:endParaRPr lang="en-US" altLang="en-US" sz="1400"/>
            </a:p>
          </p:txBody>
        </p:sp>
        <p:sp>
          <p:nvSpPr>
            <p:cNvPr id="10288" name="Text Box 48">
              <a:extLst>
                <a:ext uri="{FF2B5EF4-FFF2-40B4-BE49-F238E27FC236}">
                  <a16:creationId xmlns:a16="http://schemas.microsoft.com/office/drawing/2014/main" id="{2754A692-B14B-10C7-C73A-EA6866912CAF}"/>
                </a:ext>
              </a:extLst>
            </p:cNvPr>
            <p:cNvSpPr txBox="1">
              <a:spLocks noChangeArrowheads="1"/>
            </p:cNvSpPr>
            <p:nvPr/>
          </p:nvSpPr>
          <p:spPr bwMode="auto">
            <a:xfrm>
              <a:off x="813" y="2230"/>
              <a:ext cx="433"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sz="1400"/>
                <a:t>36.0%</a:t>
              </a:r>
              <a:endParaRPr lang="en-US" altLang="en-US" sz="1400"/>
            </a:p>
          </p:txBody>
        </p:sp>
        <p:sp>
          <p:nvSpPr>
            <p:cNvPr id="10289" name="Text Box 49">
              <a:extLst>
                <a:ext uri="{FF2B5EF4-FFF2-40B4-BE49-F238E27FC236}">
                  <a16:creationId xmlns:a16="http://schemas.microsoft.com/office/drawing/2014/main" id="{E562ABBB-0002-08C8-3049-0F67B6EA80EB}"/>
                </a:ext>
              </a:extLst>
            </p:cNvPr>
            <p:cNvSpPr txBox="1">
              <a:spLocks noChangeArrowheads="1"/>
            </p:cNvSpPr>
            <p:nvPr/>
          </p:nvSpPr>
          <p:spPr bwMode="auto">
            <a:xfrm>
              <a:off x="1902" y="1877"/>
              <a:ext cx="433"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sz="1400"/>
                <a:t>53.0%</a:t>
              </a:r>
              <a:endParaRPr lang="en-US" altLang="en-US" sz="1400"/>
            </a:p>
          </p:txBody>
        </p:sp>
      </p:grpSp>
      <p:grpSp>
        <p:nvGrpSpPr>
          <p:cNvPr id="10297" name="Group 57">
            <a:extLst>
              <a:ext uri="{FF2B5EF4-FFF2-40B4-BE49-F238E27FC236}">
                <a16:creationId xmlns:a16="http://schemas.microsoft.com/office/drawing/2014/main" id="{3AE860A6-0CA2-B399-83B1-A12B5A0AF6CE}"/>
              </a:ext>
            </a:extLst>
          </p:cNvPr>
          <p:cNvGrpSpPr>
            <a:grpSpLocks/>
          </p:cNvGrpSpPr>
          <p:nvPr/>
        </p:nvGrpSpPr>
        <p:grpSpPr bwMode="auto">
          <a:xfrm>
            <a:off x="4648200" y="2286000"/>
            <a:ext cx="4038600" cy="3414713"/>
            <a:chOff x="204" y="1473"/>
            <a:chExt cx="2544" cy="2039"/>
          </a:xfrm>
        </p:grpSpPr>
        <p:sp>
          <p:nvSpPr>
            <p:cNvPr id="10273" name="Text Box 33">
              <a:extLst>
                <a:ext uri="{FF2B5EF4-FFF2-40B4-BE49-F238E27FC236}">
                  <a16:creationId xmlns:a16="http://schemas.microsoft.com/office/drawing/2014/main" id="{5D9A0B15-6694-6CE6-F42D-8C07DF4F3842}"/>
                </a:ext>
              </a:extLst>
            </p:cNvPr>
            <p:cNvSpPr txBox="1">
              <a:spLocks noChangeArrowheads="1"/>
            </p:cNvSpPr>
            <p:nvPr/>
          </p:nvSpPr>
          <p:spPr bwMode="auto">
            <a:xfrm>
              <a:off x="549" y="1473"/>
              <a:ext cx="2060"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0"/>
                </a:spcBef>
              </a:pPr>
              <a:r>
                <a:rPr lang="en-AU" altLang="en-US" b="1"/>
                <a:t>Percent with College Degree</a:t>
              </a:r>
              <a:endParaRPr lang="en-AU" altLang="en-US" sz="1400" b="1"/>
            </a:p>
          </p:txBody>
        </p:sp>
        <p:sp>
          <p:nvSpPr>
            <p:cNvPr id="10276" name="Text Box 36">
              <a:extLst>
                <a:ext uri="{FF2B5EF4-FFF2-40B4-BE49-F238E27FC236}">
                  <a16:creationId xmlns:a16="http://schemas.microsoft.com/office/drawing/2014/main" id="{465EDF89-A31E-E24C-7FA7-8AAD7368A60F}"/>
                </a:ext>
              </a:extLst>
            </p:cNvPr>
            <p:cNvSpPr txBox="1">
              <a:spLocks noChangeArrowheads="1"/>
            </p:cNvSpPr>
            <p:nvPr/>
          </p:nvSpPr>
          <p:spPr bwMode="auto">
            <a:xfrm>
              <a:off x="793" y="3329"/>
              <a:ext cx="47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sz="1400"/>
                <a:t>In FSM</a:t>
              </a:r>
              <a:endParaRPr lang="en-US" altLang="en-US" sz="1400"/>
            </a:p>
          </p:txBody>
        </p:sp>
        <p:sp>
          <p:nvSpPr>
            <p:cNvPr id="10282" name="Text Box 42">
              <a:extLst>
                <a:ext uri="{FF2B5EF4-FFF2-40B4-BE49-F238E27FC236}">
                  <a16:creationId xmlns:a16="http://schemas.microsoft.com/office/drawing/2014/main" id="{AC2A55E0-B440-FAD2-EFF4-17F58FDC8ADF}"/>
                </a:ext>
              </a:extLst>
            </p:cNvPr>
            <p:cNvSpPr txBox="1">
              <a:spLocks noChangeArrowheads="1"/>
            </p:cNvSpPr>
            <p:nvPr/>
          </p:nvSpPr>
          <p:spPr bwMode="auto">
            <a:xfrm>
              <a:off x="1877" y="3329"/>
              <a:ext cx="594"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sz="1400"/>
                <a:t>Overseas</a:t>
              </a:r>
              <a:endParaRPr lang="en-US" altLang="en-US" sz="1400"/>
            </a:p>
          </p:txBody>
        </p:sp>
        <p:pic>
          <p:nvPicPr>
            <p:cNvPr id="10294" name="Picture 54">
              <a:extLst>
                <a:ext uri="{FF2B5EF4-FFF2-40B4-BE49-F238E27FC236}">
                  <a16:creationId xmlns:a16="http://schemas.microsoft.com/office/drawing/2014/main" id="{CF826917-549E-B712-1942-8B85B45BD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 y="1817"/>
              <a:ext cx="2544" cy="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7" name="Text Box 47">
              <a:extLst>
                <a:ext uri="{FF2B5EF4-FFF2-40B4-BE49-F238E27FC236}">
                  <a16:creationId xmlns:a16="http://schemas.microsoft.com/office/drawing/2014/main" id="{835A01D9-AAC1-033B-5964-0A39F47A4A37}"/>
                </a:ext>
              </a:extLst>
            </p:cNvPr>
            <p:cNvSpPr txBox="1">
              <a:spLocks noChangeArrowheads="1"/>
            </p:cNvSpPr>
            <p:nvPr/>
          </p:nvSpPr>
          <p:spPr bwMode="auto">
            <a:xfrm>
              <a:off x="884" y="1877"/>
              <a:ext cx="371"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sz="1400"/>
                <a:t>5.0%</a:t>
              </a:r>
              <a:endParaRPr lang="en-US" altLang="en-US" sz="1400"/>
            </a:p>
          </p:txBody>
        </p:sp>
        <p:sp>
          <p:nvSpPr>
            <p:cNvPr id="10290" name="Text Box 50">
              <a:extLst>
                <a:ext uri="{FF2B5EF4-FFF2-40B4-BE49-F238E27FC236}">
                  <a16:creationId xmlns:a16="http://schemas.microsoft.com/office/drawing/2014/main" id="{D2DEF3B6-33CA-957D-5CD6-1148C0ECAE4F}"/>
                </a:ext>
              </a:extLst>
            </p:cNvPr>
            <p:cNvSpPr txBox="1">
              <a:spLocks noChangeArrowheads="1"/>
            </p:cNvSpPr>
            <p:nvPr/>
          </p:nvSpPr>
          <p:spPr bwMode="auto">
            <a:xfrm>
              <a:off x="1968" y="2593"/>
              <a:ext cx="371"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sz="1400"/>
                <a:t>2.0%</a:t>
              </a:r>
              <a:endParaRPr lang="en-US" altLang="en-US" sz="14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5" name="Rectangle 9">
            <a:extLst>
              <a:ext uri="{FF2B5EF4-FFF2-40B4-BE49-F238E27FC236}">
                <a16:creationId xmlns:a16="http://schemas.microsoft.com/office/drawing/2014/main" id="{42721268-EAE5-E573-2F34-F1A84106E87E}"/>
              </a:ext>
            </a:extLst>
          </p:cNvPr>
          <p:cNvSpPr>
            <a:spLocks noGrp="1" noChangeArrowheads="1"/>
          </p:cNvSpPr>
          <p:nvPr>
            <p:ph type="title"/>
          </p:nvPr>
        </p:nvSpPr>
        <p:spPr/>
        <p:txBody>
          <a:bodyPr/>
          <a:lstStyle/>
          <a:p>
            <a:r>
              <a:rPr lang="en-AU" altLang="en-US" sz="3200">
                <a:solidFill>
                  <a:schemeClr val="tx1"/>
                </a:solidFill>
              </a:rPr>
              <a:t>Profit &amp; Loss in FSM Public Owned Fishing Enterprises</a:t>
            </a:r>
            <a:endParaRPr lang="en-US" altLang="en-US" sz="3200">
              <a:solidFill>
                <a:schemeClr val="tx1"/>
              </a:solidFill>
            </a:endParaRPr>
          </a:p>
        </p:txBody>
      </p:sp>
      <p:grpSp>
        <p:nvGrpSpPr>
          <p:cNvPr id="75794" name="Group 18">
            <a:extLst>
              <a:ext uri="{FF2B5EF4-FFF2-40B4-BE49-F238E27FC236}">
                <a16:creationId xmlns:a16="http://schemas.microsoft.com/office/drawing/2014/main" id="{DF8E4DAA-3617-1842-907E-6699C2329AD5}"/>
              </a:ext>
            </a:extLst>
          </p:cNvPr>
          <p:cNvGrpSpPr>
            <a:grpSpLocks/>
          </p:cNvGrpSpPr>
          <p:nvPr/>
        </p:nvGrpSpPr>
        <p:grpSpPr bwMode="auto">
          <a:xfrm>
            <a:off x="876300" y="1447800"/>
            <a:ext cx="7367588" cy="5245100"/>
            <a:chOff x="552" y="1071"/>
            <a:chExt cx="4641" cy="3146"/>
          </a:xfrm>
        </p:grpSpPr>
        <p:sp>
          <p:nvSpPr>
            <p:cNvPr id="75783" name="Text Box 7">
              <a:extLst>
                <a:ext uri="{FF2B5EF4-FFF2-40B4-BE49-F238E27FC236}">
                  <a16:creationId xmlns:a16="http://schemas.microsoft.com/office/drawing/2014/main" id="{6C780BFD-2D73-C4FF-1CC9-A1EE23C35C87}"/>
                </a:ext>
              </a:extLst>
            </p:cNvPr>
            <p:cNvSpPr txBox="1">
              <a:spLocks noChangeArrowheads="1"/>
            </p:cNvSpPr>
            <p:nvPr/>
          </p:nvSpPr>
          <p:spPr bwMode="auto">
            <a:xfrm>
              <a:off x="1020" y="1071"/>
              <a:ext cx="116" cy="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000"/>
            </a:p>
          </p:txBody>
        </p:sp>
        <p:sp>
          <p:nvSpPr>
            <p:cNvPr id="75786" name="Text Box 10">
              <a:extLst>
                <a:ext uri="{FF2B5EF4-FFF2-40B4-BE49-F238E27FC236}">
                  <a16:creationId xmlns:a16="http://schemas.microsoft.com/office/drawing/2014/main" id="{C6482DCD-8F6B-7B43-0A0C-5DD8F3F1FD0A}"/>
                </a:ext>
              </a:extLst>
            </p:cNvPr>
            <p:cNvSpPr txBox="1">
              <a:spLocks noChangeArrowheads="1"/>
            </p:cNvSpPr>
            <p:nvPr/>
          </p:nvSpPr>
          <p:spPr bwMode="auto">
            <a:xfrm>
              <a:off x="735" y="4035"/>
              <a:ext cx="3436"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400"/>
                <a:t>Source: Matthew Jacobs, (2002) Micronesian Counsellor, Issue 40.</a:t>
              </a:r>
              <a:endParaRPr lang="en-US" altLang="en-US" sz="1400"/>
            </a:p>
          </p:txBody>
        </p:sp>
        <p:pic>
          <p:nvPicPr>
            <p:cNvPr id="75792" name="Picture 16">
              <a:extLst>
                <a:ext uri="{FF2B5EF4-FFF2-40B4-BE49-F238E27FC236}">
                  <a16:creationId xmlns:a16="http://schemas.microsoft.com/office/drawing/2014/main" id="{A4E57A59-0EC7-4B6E-EB3A-D48D62EF10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 y="1253"/>
              <a:ext cx="4641" cy="2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A49B245-08A9-3B1D-E635-4E47696CA702}"/>
              </a:ext>
            </a:extLst>
          </p:cNvPr>
          <p:cNvSpPr>
            <a:spLocks noGrp="1" noChangeArrowheads="1"/>
          </p:cNvSpPr>
          <p:nvPr>
            <p:ph type="title"/>
          </p:nvPr>
        </p:nvSpPr>
        <p:spPr>
          <a:xfrm>
            <a:off x="457200" y="274638"/>
            <a:ext cx="8229600" cy="561975"/>
          </a:xfrm>
        </p:spPr>
        <p:txBody>
          <a:bodyPr/>
          <a:lstStyle/>
          <a:p>
            <a:r>
              <a:rPr lang="en-US" altLang="en-US" sz="2800"/>
              <a:t>Visitors to FSM, 1996-2004</a:t>
            </a:r>
          </a:p>
        </p:txBody>
      </p:sp>
      <p:pic>
        <p:nvPicPr>
          <p:cNvPr id="26632" name="Picture 8">
            <a:extLst>
              <a:ext uri="{FF2B5EF4-FFF2-40B4-BE49-F238E27FC236}">
                <a16:creationId xmlns:a16="http://schemas.microsoft.com/office/drawing/2014/main" id="{98491517-F797-4B70-FC75-441A89B2CF15}"/>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09600" y="914400"/>
            <a:ext cx="8101013" cy="5645150"/>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B2411A86-5D2F-6855-113A-13187B562B50}"/>
              </a:ext>
            </a:extLst>
          </p:cNvPr>
          <p:cNvSpPr>
            <a:spLocks noGrp="1" noChangeArrowheads="1"/>
          </p:cNvSpPr>
          <p:nvPr>
            <p:ph type="title"/>
          </p:nvPr>
        </p:nvSpPr>
        <p:spPr>
          <a:xfrm>
            <a:off x="457200" y="274638"/>
            <a:ext cx="8305800" cy="792162"/>
          </a:xfrm>
        </p:spPr>
        <p:txBody>
          <a:bodyPr/>
          <a:lstStyle/>
          <a:p>
            <a:r>
              <a:rPr lang="en-US" altLang="en-US" sz="2800"/>
              <a:t>Subsistence Share of Total FSM Economy</a:t>
            </a:r>
            <a:br>
              <a:rPr lang="en-US" altLang="en-US" sz="2800"/>
            </a:br>
            <a:r>
              <a:rPr lang="en-US" altLang="en-US" sz="2400"/>
              <a:t>1987-2004</a:t>
            </a:r>
            <a:endParaRPr lang="en-US" altLang="en-US" sz="2800"/>
          </a:p>
        </p:txBody>
      </p:sp>
      <p:grpSp>
        <p:nvGrpSpPr>
          <p:cNvPr id="57353" name="Group 9">
            <a:extLst>
              <a:ext uri="{FF2B5EF4-FFF2-40B4-BE49-F238E27FC236}">
                <a16:creationId xmlns:a16="http://schemas.microsoft.com/office/drawing/2014/main" id="{6EF546B8-11C2-4D9D-2EDE-2544269E66C6}"/>
              </a:ext>
            </a:extLst>
          </p:cNvPr>
          <p:cNvGrpSpPr>
            <a:grpSpLocks/>
          </p:cNvGrpSpPr>
          <p:nvPr/>
        </p:nvGrpSpPr>
        <p:grpSpPr bwMode="auto">
          <a:xfrm>
            <a:off x="96838" y="1125538"/>
            <a:ext cx="8867775" cy="5765800"/>
            <a:chOff x="61" y="618"/>
            <a:chExt cx="5586" cy="3632"/>
          </a:xfrm>
        </p:grpSpPr>
        <p:pic>
          <p:nvPicPr>
            <p:cNvPr id="57349" name="Picture 5">
              <a:extLst>
                <a:ext uri="{FF2B5EF4-FFF2-40B4-BE49-F238E27FC236}">
                  <a16:creationId xmlns:a16="http://schemas.microsoft.com/office/drawing/2014/main" id="{9FD4BE99-16E5-94A0-6CF2-82FF0F094B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 y="724"/>
              <a:ext cx="5586" cy="3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51" name="Text Box 7">
              <a:extLst>
                <a:ext uri="{FF2B5EF4-FFF2-40B4-BE49-F238E27FC236}">
                  <a16:creationId xmlns:a16="http://schemas.microsoft.com/office/drawing/2014/main" id="{5DFCA42B-60CA-73C5-E801-A20D40CABCC9}"/>
                </a:ext>
              </a:extLst>
            </p:cNvPr>
            <p:cNvSpPr txBox="1">
              <a:spLocks noChangeArrowheads="1"/>
            </p:cNvSpPr>
            <p:nvPr/>
          </p:nvSpPr>
          <p:spPr bwMode="auto">
            <a:xfrm>
              <a:off x="1824" y="618"/>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endParaRPr lang="en-US" altLang="en-US" b="1"/>
            </a:p>
          </p:txBody>
        </p:sp>
        <p:sp>
          <p:nvSpPr>
            <p:cNvPr id="57352" name="Text Box 8">
              <a:extLst>
                <a:ext uri="{FF2B5EF4-FFF2-40B4-BE49-F238E27FC236}">
                  <a16:creationId xmlns:a16="http://schemas.microsoft.com/office/drawing/2014/main" id="{45A96F0C-F83E-6772-CC3A-1FD806433358}"/>
                </a:ext>
              </a:extLst>
            </p:cNvPr>
            <p:cNvSpPr txBox="1">
              <a:spLocks noChangeArrowheads="1"/>
            </p:cNvSpPr>
            <p:nvPr/>
          </p:nvSpPr>
          <p:spPr bwMode="auto">
            <a:xfrm>
              <a:off x="521" y="4086"/>
              <a:ext cx="1893"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100"/>
                <a:t>Source: FSM Department of Economic Affairs</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140BD80-44C7-D4B1-E5DF-7A0D0AF59B0E}"/>
              </a:ext>
            </a:extLst>
          </p:cNvPr>
          <p:cNvSpPr>
            <a:spLocks noGrp="1" noChangeArrowheads="1"/>
          </p:cNvSpPr>
          <p:nvPr>
            <p:ph type="title"/>
          </p:nvPr>
        </p:nvSpPr>
        <p:spPr>
          <a:xfrm>
            <a:off x="457200" y="274638"/>
            <a:ext cx="8229600" cy="633412"/>
          </a:xfrm>
        </p:spPr>
        <p:txBody>
          <a:bodyPr/>
          <a:lstStyle/>
          <a:p>
            <a:r>
              <a:rPr lang="en-AU" altLang="en-US" sz="3200"/>
              <a:t>Agricultural Exports from FSM</a:t>
            </a:r>
            <a:endParaRPr lang="en-US" altLang="en-US" sz="3200"/>
          </a:p>
        </p:txBody>
      </p:sp>
      <p:grpSp>
        <p:nvGrpSpPr>
          <p:cNvPr id="60435" name="Group 19">
            <a:extLst>
              <a:ext uri="{FF2B5EF4-FFF2-40B4-BE49-F238E27FC236}">
                <a16:creationId xmlns:a16="http://schemas.microsoft.com/office/drawing/2014/main" id="{0C5F400E-2FEE-EBF7-0216-D97EBEED7A6D}"/>
              </a:ext>
            </a:extLst>
          </p:cNvPr>
          <p:cNvGrpSpPr>
            <a:grpSpLocks/>
          </p:cNvGrpSpPr>
          <p:nvPr/>
        </p:nvGrpSpPr>
        <p:grpSpPr bwMode="auto">
          <a:xfrm>
            <a:off x="762000" y="809625"/>
            <a:ext cx="7127875" cy="6048375"/>
            <a:chOff x="748" y="527"/>
            <a:chExt cx="4490" cy="3810"/>
          </a:xfrm>
        </p:grpSpPr>
        <p:pic>
          <p:nvPicPr>
            <p:cNvPr id="60430" name="Picture 14">
              <a:extLst>
                <a:ext uri="{FF2B5EF4-FFF2-40B4-BE49-F238E27FC236}">
                  <a16:creationId xmlns:a16="http://schemas.microsoft.com/office/drawing/2014/main" id="{846B82E3-250F-59AC-58C8-8B58467D6E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 y="793"/>
              <a:ext cx="4490" cy="3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433" name="Text Box 17">
              <a:extLst>
                <a:ext uri="{FF2B5EF4-FFF2-40B4-BE49-F238E27FC236}">
                  <a16:creationId xmlns:a16="http://schemas.microsoft.com/office/drawing/2014/main" id="{B1E077E9-BD1A-49C9-C7FD-063EB330B6D7}"/>
                </a:ext>
              </a:extLst>
            </p:cNvPr>
            <p:cNvSpPr txBox="1">
              <a:spLocks noChangeArrowheads="1"/>
            </p:cNvSpPr>
            <p:nvPr/>
          </p:nvSpPr>
          <p:spPr bwMode="auto">
            <a:xfrm>
              <a:off x="2381" y="527"/>
              <a:ext cx="1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AU" altLang="en-US" b="1"/>
                <a:t>Exports ($,000s)</a:t>
              </a:r>
              <a:endParaRPr lang="en-US" altLang="en-US" b="1"/>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FA1AC930-E49C-AE9B-475C-56CEEC15AA43}"/>
              </a:ext>
            </a:extLst>
          </p:cNvPr>
          <p:cNvSpPr>
            <a:spLocks noGrp="1" noChangeArrowheads="1"/>
          </p:cNvSpPr>
          <p:nvPr>
            <p:ph type="title"/>
          </p:nvPr>
        </p:nvSpPr>
        <p:spPr>
          <a:xfrm>
            <a:off x="457200" y="685800"/>
            <a:ext cx="8229600" cy="685800"/>
          </a:xfrm>
        </p:spPr>
        <p:txBody>
          <a:bodyPr/>
          <a:lstStyle/>
          <a:p>
            <a:r>
              <a:rPr lang="en-AU" altLang="en-US" sz="2800"/>
              <a:t>FSM Imports and Exports, 1994-2004</a:t>
            </a:r>
            <a:endParaRPr lang="en-US" altLang="en-US" sz="2800"/>
          </a:p>
        </p:txBody>
      </p:sp>
      <p:sp>
        <p:nvSpPr>
          <p:cNvPr id="64517" name="Text Box 5">
            <a:extLst>
              <a:ext uri="{FF2B5EF4-FFF2-40B4-BE49-F238E27FC236}">
                <a16:creationId xmlns:a16="http://schemas.microsoft.com/office/drawing/2014/main" id="{B3516E02-ECC4-25DF-5A40-A3D1C27BD270}"/>
              </a:ext>
            </a:extLst>
          </p:cNvPr>
          <p:cNvSpPr txBox="1">
            <a:spLocks noChangeArrowheads="1"/>
          </p:cNvSpPr>
          <p:nvPr/>
        </p:nvSpPr>
        <p:spPr bwMode="auto">
          <a:xfrm>
            <a:off x="1676400" y="1676400"/>
            <a:ext cx="2003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endParaRPr lang="en-US" altLang="en-US"/>
          </a:p>
        </p:txBody>
      </p:sp>
      <p:pic>
        <p:nvPicPr>
          <p:cNvPr id="64532" name="Picture 20">
            <a:extLst>
              <a:ext uri="{FF2B5EF4-FFF2-40B4-BE49-F238E27FC236}">
                <a16:creationId xmlns:a16="http://schemas.microsoft.com/office/drawing/2014/main" id="{A218FE7D-1AE2-65AF-3D71-5FC8E3473FC2}"/>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7813" y="1600200"/>
            <a:ext cx="8255000" cy="507047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C44B48F1-95F2-71C7-E4A6-155D346FFE26}"/>
              </a:ext>
            </a:extLst>
          </p:cNvPr>
          <p:cNvSpPr>
            <a:spLocks noGrp="1" noChangeArrowheads="1"/>
          </p:cNvSpPr>
          <p:nvPr>
            <p:ph type="title"/>
          </p:nvPr>
        </p:nvSpPr>
        <p:spPr>
          <a:xfrm>
            <a:off x="457200" y="274638"/>
            <a:ext cx="8229600" cy="777875"/>
          </a:xfrm>
        </p:spPr>
        <p:txBody>
          <a:bodyPr/>
          <a:lstStyle/>
          <a:p>
            <a:r>
              <a:rPr lang="en-AU" altLang="en-US" sz="2800"/>
              <a:t>FSM Balance Sheet 1994-2004</a:t>
            </a:r>
            <a:endParaRPr lang="en-US" altLang="en-US" sz="2800"/>
          </a:p>
        </p:txBody>
      </p:sp>
      <p:pic>
        <p:nvPicPr>
          <p:cNvPr id="91142" name="Picture 6">
            <a:extLst>
              <a:ext uri="{FF2B5EF4-FFF2-40B4-BE49-F238E27FC236}">
                <a16:creationId xmlns:a16="http://schemas.microsoft.com/office/drawing/2014/main" id="{5A8BCB4C-659A-ED79-0C9C-53EA71DB86C0}"/>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1363663"/>
            <a:ext cx="8964613" cy="5100637"/>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1197</TotalTime>
  <Words>3149</Words>
  <Application>Microsoft Office PowerPoint</Application>
  <PresentationFormat>On-screen Show (4:3)</PresentationFormat>
  <Paragraphs>124</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Default Design</vt:lpstr>
      <vt:lpstr>FSM Population Growth, 1945-2005</vt:lpstr>
      <vt:lpstr>Employment in FSM and Abroad, 1987-2004</vt:lpstr>
      <vt:lpstr>Educational Level of  FSM Residents and Emigrants (Hawaii survey 1998 and FSM Census 2000)</vt:lpstr>
      <vt:lpstr>Profit &amp; Loss in FSM Public Owned Fishing Enterprises</vt:lpstr>
      <vt:lpstr>Visitors to FSM, 1996-2004</vt:lpstr>
      <vt:lpstr>Subsistence Share of Total FSM Economy 1987-2004</vt:lpstr>
      <vt:lpstr>Agricultural Exports from FSM</vt:lpstr>
      <vt:lpstr>FSM Imports and Exports, 1994-2004</vt:lpstr>
      <vt:lpstr>FSM Balance Sheet 1994-2004</vt:lpstr>
    </vt:vector>
  </TitlesOfParts>
  <Company>Lightfoot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ADB 2005 Economic Report Commentary</dc:title>
  <dc:creator>Chris</dc:creator>
  <cp:lastModifiedBy>Thomas Frink, SJ</cp:lastModifiedBy>
  <cp:revision>88</cp:revision>
  <dcterms:created xsi:type="dcterms:W3CDTF">2005-10-01T12:34:30Z</dcterms:created>
  <dcterms:modified xsi:type="dcterms:W3CDTF">2023-05-14T22:35:21Z</dcterms:modified>
</cp:coreProperties>
</file>